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media/image142.jpg" ContentType="image/jpeg"/>
  <Override PartName="/ppt/media/image159.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61" r:id="rId5"/>
  </p:sldMasterIdLst>
  <p:notesMasterIdLst>
    <p:notesMasterId r:id="rId53"/>
  </p:notesMasterIdLst>
  <p:handoutMasterIdLst>
    <p:handoutMasterId r:id="rId54"/>
  </p:handoutMasterIdLst>
  <p:sldIdLst>
    <p:sldId id="3899" r:id="rId6"/>
    <p:sldId id="3864" r:id="rId7"/>
    <p:sldId id="3831" r:id="rId8"/>
    <p:sldId id="3824" r:id="rId9"/>
    <p:sldId id="3832" r:id="rId10"/>
    <p:sldId id="3901" r:id="rId11"/>
    <p:sldId id="3856" r:id="rId12"/>
    <p:sldId id="3898" r:id="rId13"/>
    <p:sldId id="3900" r:id="rId14"/>
    <p:sldId id="3904" r:id="rId15"/>
    <p:sldId id="3905" r:id="rId16"/>
    <p:sldId id="3906" r:id="rId17"/>
    <p:sldId id="3902" r:id="rId18"/>
    <p:sldId id="664" r:id="rId19"/>
    <p:sldId id="3903" r:id="rId20"/>
    <p:sldId id="950" r:id="rId21"/>
    <p:sldId id="3869" r:id="rId22"/>
    <p:sldId id="3837" r:id="rId23"/>
    <p:sldId id="3872" r:id="rId24"/>
    <p:sldId id="3777" r:id="rId25"/>
    <p:sldId id="3875" r:id="rId26"/>
    <p:sldId id="3874" r:id="rId27"/>
    <p:sldId id="402" r:id="rId28"/>
    <p:sldId id="3876" r:id="rId29"/>
    <p:sldId id="637" r:id="rId30"/>
    <p:sldId id="815" r:id="rId31"/>
    <p:sldId id="3880" r:id="rId32"/>
    <p:sldId id="3665" r:id="rId33"/>
    <p:sldId id="3748" r:id="rId34"/>
    <p:sldId id="819" r:id="rId35"/>
    <p:sldId id="3714" r:id="rId36"/>
    <p:sldId id="773" r:id="rId37"/>
    <p:sldId id="778" r:id="rId38"/>
    <p:sldId id="3886" r:id="rId39"/>
    <p:sldId id="3887" r:id="rId40"/>
    <p:sldId id="3724" r:id="rId41"/>
    <p:sldId id="3834" r:id="rId42"/>
    <p:sldId id="3583" r:id="rId43"/>
    <p:sldId id="3737" r:id="rId44"/>
    <p:sldId id="789" r:id="rId45"/>
    <p:sldId id="707" r:id="rId46"/>
    <p:sldId id="758" r:id="rId47"/>
    <p:sldId id="3779" r:id="rId48"/>
    <p:sldId id="3782" r:id="rId49"/>
    <p:sldId id="3783" r:id="rId50"/>
    <p:sldId id="3836" r:id="rId51"/>
    <p:sldId id="3895" r:id="rId5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rebuchet M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rebuchet M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rebuchet M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rebuchet M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2400"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2400"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2400"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2400" kern="1200">
        <a:solidFill>
          <a:schemeClr val="tx1"/>
        </a:solidFill>
        <a:latin typeface="Trebuchet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768">
          <p15:clr>
            <a:srgbClr val="A4A3A4"/>
          </p15:clr>
        </p15:guide>
        <p15:guide id="2" pos="451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7FE80C-8DAD-2D83-3E61-BFCA411D0B70}" name="Winter, Morgan S." initials="WMS" userId="S::mwinter@ziegler.com::47616c52-c4fa-43ee-8ff5-45388b7c48f5" providerId="AD"/>
  <p188:author id="{DB4BB6C8-AE65-5C16-5FA3-D4071E966117}" name="Schmitz, Katie" initials="SK" userId="S::kschmitz@ziegler.com::d35230c3-f76b-461e-a64d-f979dea2f99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E6D"/>
    <a:srgbClr val="7030A0"/>
    <a:srgbClr val="7BC7FF"/>
    <a:srgbClr val="0066FF"/>
    <a:srgbClr val="62269E"/>
    <a:srgbClr val="AEB51D"/>
    <a:srgbClr val="B2BB1E"/>
    <a:srgbClr val="F8BD52"/>
    <a:srgbClr val="A94D37"/>
    <a:srgbClr val="98A6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30" autoAdjust="0"/>
    <p:restoredTop sz="94722" autoAdjust="0"/>
  </p:normalViewPr>
  <p:slideViewPr>
    <p:cSldViewPr>
      <p:cViewPr varScale="1">
        <p:scale>
          <a:sx n="108" d="100"/>
          <a:sy n="108" d="100"/>
        </p:scale>
        <p:origin x="2058" y="102"/>
      </p:cViewPr>
      <p:guideLst>
        <p:guide orient="horz" pos="768"/>
        <p:guide pos="451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592"/>
    </p:cViewPr>
  </p:sorterViewPr>
  <p:notesViewPr>
    <p:cSldViewPr>
      <p:cViewPr varScale="1">
        <p:scale>
          <a:sx n="58" d="100"/>
          <a:sy n="58" d="100"/>
        </p:scale>
        <p:origin x="3216"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file:///\\zcochifile\lmccrac$\NIC\TOTAL%20INVENTORY%20analyses\Majority%20IL%20and%20AL_Total%20Units%20and%20Occupied_1Q2023.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t>LZ 200 Growth (2019-2022)</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Expansions</c:v>
                </c:pt>
              </c:strCache>
            </c:strRef>
          </c:tx>
          <c:spPr>
            <a:solidFill>
              <a:srgbClr val="62269E"/>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&amp; 2020</c:v>
                </c:pt>
              </c:strCache>
            </c:strRef>
          </c:cat>
          <c:val>
            <c:numRef>
              <c:f>Sheet1!$B$2</c:f>
              <c:numCache>
                <c:formatCode>0</c:formatCode>
                <c:ptCount val="1"/>
                <c:pt idx="0">
                  <c:v>103</c:v>
                </c:pt>
              </c:numCache>
            </c:numRef>
          </c:val>
          <c:extLst>
            <c:ext xmlns:c16="http://schemas.microsoft.com/office/drawing/2014/chart" uri="{C3380CC4-5D6E-409C-BE32-E72D297353CC}">
              <c16:uniqueId val="{00000000-B310-40F7-A9DB-4AB44BADB9D0}"/>
            </c:ext>
          </c:extLst>
        </c:ser>
        <c:ser>
          <c:idx val="1"/>
          <c:order val="1"/>
          <c:tx>
            <c:strRef>
              <c:f>Sheet1!$C$1</c:f>
              <c:strCache>
                <c:ptCount val="1"/>
                <c:pt idx="0">
                  <c:v>Affiliations, Acquisitions</c:v>
                </c:pt>
              </c:strCache>
            </c:strRef>
          </c:tx>
          <c:spPr>
            <a:solidFill>
              <a:srgbClr val="883FD1"/>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&amp; 2020</c:v>
                </c:pt>
              </c:strCache>
            </c:strRef>
          </c:cat>
          <c:val>
            <c:numRef>
              <c:f>Sheet1!$C$2</c:f>
              <c:numCache>
                <c:formatCode>0</c:formatCode>
                <c:ptCount val="1"/>
                <c:pt idx="0">
                  <c:v>97</c:v>
                </c:pt>
              </c:numCache>
            </c:numRef>
          </c:val>
          <c:extLst>
            <c:ext xmlns:c16="http://schemas.microsoft.com/office/drawing/2014/chart" uri="{C3380CC4-5D6E-409C-BE32-E72D297353CC}">
              <c16:uniqueId val="{00000001-B310-40F7-A9DB-4AB44BADB9D0}"/>
            </c:ext>
          </c:extLst>
        </c:ser>
        <c:ser>
          <c:idx val="2"/>
          <c:order val="2"/>
          <c:tx>
            <c:strRef>
              <c:f>Sheet1!$D$1</c:f>
              <c:strCache>
                <c:ptCount val="1"/>
                <c:pt idx="0">
                  <c:v>New Communities</c:v>
                </c:pt>
              </c:strCache>
            </c:strRef>
          </c:tx>
          <c:spPr>
            <a:solidFill>
              <a:srgbClr val="C5A2E8"/>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&amp; 2020</c:v>
                </c:pt>
              </c:strCache>
            </c:strRef>
          </c:cat>
          <c:val>
            <c:numRef>
              <c:f>Sheet1!$D$2</c:f>
              <c:numCache>
                <c:formatCode>0</c:formatCode>
                <c:ptCount val="1"/>
                <c:pt idx="0">
                  <c:v>34</c:v>
                </c:pt>
              </c:numCache>
            </c:numRef>
          </c:val>
          <c:extLst>
            <c:ext xmlns:c16="http://schemas.microsoft.com/office/drawing/2014/chart" uri="{C3380CC4-5D6E-409C-BE32-E72D297353CC}">
              <c16:uniqueId val="{00000002-B310-40F7-A9DB-4AB44BADB9D0}"/>
            </c:ext>
          </c:extLst>
        </c:ser>
        <c:ser>
          <c:idx val="3"/>
          <c:order val="3"/>
          <c:tx>
            <c:strRef>
              <c:f>Sheet1!$E$1</c:f>
              <c:strCache>
                <c:ptCount val="1"/>
                <c:pt idx="0">
                  <c:v>Dispositions &amp; Closures</c:v>
                </c:pt>
              </c:strCache>
            </c:strRef>
          </c:tx>
          <c:spPr>
            <a:solidFill>
              <a:srgbClr val="E8DAF6"/>
            </a:solidFill>
            <a:ln>
              <a:noFill/>
            </a:ln>
            <a:effectLst/>
            <a:scene3d>
              <a:camera prst="orthographicFront"/>
              <a:lightRig rig="threePt" dir="t"/>
            </a:scene3d>
            <a:sp3d>
              <a:bevelT/>
            </a:sp3d>
          </c:spPr>
          <c:invertIfNegative val="0"/>
          <c:dPt>
            <c:idx val="0"/>
            <c:invertIfNegative val="0"/>
            <c:bubble3D val="0"/>
            <c:spPr>
              <a:pattFill prst="pct75">
                <a:fgClr>
                  <a:srgbClr val="E8DAF6"/>
                </a:fgClr>
                <a:bgClr>
                  <a:schemeClr val="bg1"/>
                </a:bgClr>
              </a:pattFill>
              <a:ln>
                <a:noFill/>
              </a:ln>
              <a:effectLst/>
              <a:scene3d>
                <a:camera prst="orthographicFront"/>
                <a:lightRig rig="threePt" dir="t"/>
              </a:scene3d>
              <a:sp3d>
                <a:bevelT/>
              </a:sp3d>
            </c:spPr>
            <c:extLst>
              <c:ext xmlns:c16="http://schemas.microsoft.com/office/drawing/2014/chart" uri="{C3380CC4-5D6E-409C-BE32-E72D297353CC}">
                <c16:uniqueId val="{00000004-B310-40F7-A9DB-4AB44BADB9D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&amp; 2020</c:v>
                </c:pt>
              </c:strCache>
            </c:strRef>
          </c:cat>
          <c:val>
            <c:numRef>
              <c:f>Sheet1!$E$2</c:f>
              <c:numCache>
                <c:formatCode>0</c:formatCode>
                <c:ptCount val="1"/>
                <c:pt idx="0">
                  <c:v>-91</c:v>
                </c:pt>
              </c:numCache>
            </c:numRef>
          </c:val>
          <c:extLst>
            <c:ext xmlns:c16="http://schemas.microsoft.com/office/drawing/2014/chart" uri="{C3380CC4-5D6E-409C-BE32-E72D297353CC}">
              <c16:uniqueId val="{00000005-B310-40F7-A9DB-4AB44BADB9D0}"/>
            </c:ext>
          </c:extLst>
        </c:ser>
        <c:dLbls>
          <c:showLegendKey val="0"/>
          <c:showVal val="0"/>
          <c:showCatName val="0"/>
          <c:showSerName val="0"/>
          <c:showPercent val="0"/>
          <c:showBubbleSize val="0"/>
        </c:dLbls>
        <c:gapWidth val="219"/>
        <c:overlap val="-27"/>
        <c:axId val="327191872"/>
        <c:axId val="422091568"/>
      </c:barChart>
      <c:catAx>
        <c:axId val="327191872"/>
        <c:scaling>
          <c:orientation val="minMax"/>
        </c:scaling>
        <c:delete val="1"/>
        <c:axPos val="b"/>
        <c:numFmt formatCode="General" sourceLinked="1"/>
        <c:majorTickMark val="none"/>
        <c:minorTickMark val="none"/>
        <c:tickLblPos val="nextTo"/>
        <c:crossAx val="422091568"/>
        <c:crosses val="autoZero"/>
        <c:auto val="1"/>
        <c:lblAlgn val="ctr"/>
        <c:lblOffset val="100"/>
        <c:noMultiLvlLbl val="0"/>
      </c:catAx>
      <c:valAx>
        <c:axId val="422091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719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a:solidFill>
            <a:schemeClr val="tx1"/>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sz="1200" b="1" i="0" u="none" strike="noStrike" kern="1200" baseline="0" dirty="0">
                <a:solidFill>
                  <a:srgbClr val="000000"/>
                </a:solidFill>
              </a:rPr>
              <a:t>Cumulative Totals (2015 – 2023) by # of Transactions &amp; # of Communities</a:t>
            </a:r>
          </a:p>
        </c:rich>
      </c:tx>
      <c:layout>
        <c:manualLayout>
          <c:xMode val="edge"/>
          <c:yMode val="edge"/>
          <c:x val="0.18778625203594071"/>
          <c:y val="1.5204139516536298E-2"/>
        </c:manualLayout>
      </c:layout>
      <c:overlay val="0"/>
    </c:title>
    <c:autoTitleDeleted val="0"/>
    <c:plotArea>
      <c:layout>
        <c:manualLayout>
          <c:layoutTarget val="inner"/>
          <c:xMode val="edge"/>
          <c:yMode val="edge"/>
          <c:x val="7.1429240334534586E-2"/>
          <c:y val="9.3725419297208568E-2"/>
          <c:w val="0.90516385451818526"/>
          <c:h val="0.73430720684135276"/>
        </c:manualLayout>
      </c:layout>
      <c:barChart>
        <c:barDir val="col"/>
        <c:grouping val="clustered"/>
        <c:varyColors val="0"/>
        <c:ser>
          <c:idx val="1"/>
          <c:order val="1"/>
          <c:tx>
            <c:strRef>
              <c:f>Sheet1!$C$1</c:f>
              <c:strCache>
                <c:ptCount val="1"/>
                <c:pt idx="0">
                  <c:v>Transactions</c:v>
                </c:pt>
              </c:strCache>
            </c:strRef>
          </c:tx>
          <c:spPr>
            <a:solidFill>
              <a:srgbClr val="805CAC"/>
            </a:solidFill>
            <a:scene3d>
              <a:camera prst="orthographicFront"/>
              <a:lightRig rig="threePt" dir="t"/>
            </a:scene3d>
            <a:sp3d>
              <a:bevelT prst="angle"/>
            </a:sp3d>
          </c:spPr>
          <c:invertIfNegative val="0"/>
          <c:dLbls>
            <c:spPr>
              <a:noFill/>
              <a:ln>
                <a:noFill/>
              </a:ln>
              <a:effectLst/>
            </c:spPr>
            <c:txPr>
              <a:bodyPr wrap="square" lIns="38100" tIns="19050" rIns="38100" bIns="19050" anchor="ctr">
                <a:spAutoFit/>
              </a:bodyPr>
              <a:lstStyle/>
              <a:p>
                <a:pPr>
                  <a:defRPr sz="12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General</c:formatCode>
                <c:ptCount val="9"/>
                <c:pt idx="0">
                  <c:v>84</c:v>
                </c:pt>
                <c:pt idx="1">
                  <c:v>159</c:v>
                </c:pt>
                <c:pt idx="2">
                  <c:v>225</c:v>
                </c:pt>
                <c:pt idx="3">
                  <c:v>297</c:v>
                </c:pt>
                <c:pt idx="4">
                  <c:v>365</c:v>
                </c:pt>
                <c:pt idx="5">
                  <c:v>415</c:v>
                </c:pt>
                <c:pt idx="6">
                  <c:v>491</c:v>
                </c:pt>
                <c:pt idx="7">
                  <c:v>575</c:v>
                </c:pt>
                <c:pt idx="8">
                  <c:v>637</c:v>
                </c:pt>
              </c:numCache>
            </c:numRef>
          </c:val>
          <c:extLst>
            <c:ext xmlns:c16="http://schemas.microsoft.com/office/drawing/2014/chart" uri="{C3380CC4-5D6E-409C-BE32-E72D297353CC}">
              <c16:uniqueId val="{00000000-3A3A-4864-AA3E-6EC722C802EF}"/>
            </c:ext>
          </c:extLst>
        </c:ser>
        <c:dLbls>
          <c:showLegendKey val="0"/>
          <c:showVal val="0"/>
          <c:showCatName val="0"/>
          <c:showSerName val="0"/>
          <c:showPercent val="0"/>
          <c:showBubbleSize val="0"/>
        </c:dLbls>
        <c:gapWidth val="127"/>
        <c:axId val="422662672"/>
        <c:axId val="422663232"/>
      </c:barChart>
      <c:lineChart>
        <c:grouping val="standard"/>
        <c:varyColors val="0"/>
        <c:ser>
          <c:idx val="0"/>
          <c:order val="0"/>
          <c:tx>
            <c:strRef>
              <c:f>Sheet1!$B$1</c:f>
              <c:strCache>
                <c:ptCount val="1"/>
                <c:pt idx="0">
                  <c:v>Market-Rate Communities</c:v>
                </c:pt>
              </c:strCache>
            </c:strRef>
          </c:tx>
          <c:spPr>
            <a:ln w="47625">
              <a:solidFill>
                <a:srgbClr val="FAA74A"/>
              </a:solidFill>
            </a:ln>
          </c:spPr>
          <c:marker>
            <c:spPr>
              <a:solidFill>
                <a:srgbClr val="FAA74A"/>
              </a:solidFill>
            </c:spPr>
          </c:marker>
          <c:dLbls>
            <c:dLbl>
              <c:idx val="8"/>
              <c:numFmt formatCode="#,##0" sourceLinked="0"/>
              <c:spPr>
                <a:noFill/>
                <a:ln>
                  <a:noFill/>
                </a:ln>
                <a:effectLst/>
              </c:spPr>
              <c:txPr>
                <a:bodyPr wrap="square" lIns="38100" tIns="19050" rIns="38100" bIns="19050" anchor="ctr">
                  <a:noAutofit/>
                </a:bodyPr>
                <a:lstStyle/>
                <a:p>
                  <a:pPr>
                    <a:defRPr sz="1000"/>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5.6529677735488434E-2"/>
                      <c:h val="5.459325130626657E-2"/>
                    </c:manualLayout>
                  </c15:layout>
                </c:ext>
                <c:ext xmlns:c16="http://schemas.microsoft.com/office/drawing/2014/chart" uri="{C3380CC4-5D6E-409C-BE32-E72D297353CC}">
                  <c16:uniqueId val="{00000001-3A3A-4864-AA3E-6EC722C802EF}"/>
                </c:ext>
              </c:extLst>
            </c:dLbl>
            <c:numFmt formatCode="#,##0" sourceLinked="0"/>
            <c:spPr>
              <a:noFill/>
              <a:ln>
                <a:noFill/>
              </a:ln>
              <a:effectLst/>
            </c:spPr>
            <c:txPr>
              <a:bodyPr wrap="square" lIns="38100" tIns="19050" rIns="38100" bIns="19050" anchor="ctr">
                <a:spAutoFit/>
              </a:bodyPr>
              <a:lstStyle/>
              <a:p>
                <a:pPr>
                  <a:defRPr sz="1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c:formatCode>
                <c:ptCount val="9"/>
                <c:pt idx="0">
                  <c:v>88</c:v>
                </c:pt>
                <c:pt idx="1">
                  <c:v>176</c:v>
                </c:pt>
                <c:pt idx="2">
                  <c:v>242</c:v>
                </c:pt>
                <c:pt idx="3">
                  <c:v>400</c:v>
                </c:pt>
                <c:pt idx="4">
                  <c:v>539</c:v>
                </c:pt>
                <c:pt idx="5">
                  <c:v>594</c:v>
                </c:pt>
                <c:pt idx="6">
                  <c:v>675</c:v>
                </c:pt>
                <c:pt idx="7">
                  <c:v>801</c:v>
                </c:pt>
                <c:pt idx="8">
                  <c:v>897</c:v>
                </c:pt>
              </c:numCache>
            </c:numRef>
          </c:val>
          <c:smooth val="0"/>
          <c:extLst>
            <c:ext xmlns:c16="http://schemas.microsoft.com/office/drawing/2014/chart" uri="{C3380CC4-5D6E-409C-BE32-E72D297353CC}">
              <c16:uniqueId val="{00000002-3A3A-4864-AA3E-6EC722C802EF}"/>
            </c:ext>
          </c:extLst>
        </c:ser>
        <c:dLbls>
          <c:showLegendKey val="0"/>
          <c:showVal val="0"/>
          <c:showCatName val="0"/>
          <c:showSerName val="0"/>
          <c:showPercent val="0"/>
          <c:showBubbleSize val="0"/>
        </c:dLbls>
        <c:marker val="1"/>
        <c:smooth val="0"/>
        <c:axId val="422662672"/>
        <c:axId val="422663232"/>
      </c:lineChart>
      <c:catAx>
        <c:axId val="422662672"/>
        <c:scaling>
          <c:orientation val="minMax"/>
        </c:scaling>
        <c:delete val="0"/>
        <c:axPos val="b"/>
        <c:numFmt formatCode="General" sourceLinked="1"/>
        <c:majorTickMark val="out"/>
        <c:minorTickMark val="none"/>
        <c:tickLblPos val="low"/>
        <c:txPr>
          <a:bodyPr/>
          <a:lstStyle/>
          <a:p>
            <a:pPr>
              <a:defRPr sz="1200"/>
            </a:pPr>
            <a:endParaRPr lang="en-US"/>
          </a:p>
        </c:txPr>
        <c:crossAx val="422663232"/>
        <c:crosses val="autoZero"/>
        <c:auto val="1"/>
        <c:lblAlgn val="ctr"/>
        <c:lblOffset val="100"/>
        <c:noMultiLvlLbl val="0"/>
      </c:catAx>
      <c:valAx>
        <c:axId val="422663232"/>
        <c:scaling>
          <c:orientation val="minMax"/>
          <c:min val="0"/>
        </c:scaling>
        <c:delete val="0"/>
        <c:axPos val="l"/>
        <c:majorGridlines/>
        <c:numFmt formatCode="#,##0" sourceLinked="0"/>
        <c:majorTickMark val="out"/>
        <c:minorTickMark val="none"/>
        <c:tickLblPos val="nextTo"/>
        <c:txPr>
          <a:bodyPr/>
          <a:lstStyle/>
          <a:p>
            <a:pPr>
              <a:defRPr sz="1200"/>
            </a:pPr>
            <a:endParaRPr lang="en-US"/>
          </a:p>
        </c:txPr>
        <c:crossAx val="422662672"/>
        <c:crosses val="autoZero"/>
        <c:crossBetween val="between"/>
      </c:valAx>
    </c:plotArea>
    <c:legend>
      <c:legendPos val="b"/>
      <c:layout>
        <c:manualLayout>
          <c:xMode val="edge"/>
          <c:yMode val="edge"/>
          <c:x val="0.22256165297901118"/>
          <c:y val="0.92798480898526936"/>
          <c:w val="0.63880649918398491"/>
          <c:h val="7.201519101473064E-2"/>
        </c:manualLayout>
      </c:layout>
      <c:overlay val="0"/>
      <c:txPr>
        <a:bodyPr/>
        <a:lstStyle/>
        <a:p>
          <a:pPr>
            <a:defRPr sz="1200"/>
          </a:pPr>
          <a:endParaRPr lang="en-US"/>
        </a:p>
      </c:txPr>
    </c:legend>
    <c:plotVisOnly val="1"/>
    <c:dispBlanksAs val="gap"/>
    <c:showDLblsOverMax val="0"/>
  </c:chart>
  <c:spPr>
    <a:solidFill>
      <a:schemeClr val="bg1"/>
    </a:solidFill>
    <a:ln>
      <a:solidFill>
        <a:srgbClr val="000000"/>
      </a:solidFill>
    </a:ln>
    <a:effectLst>
      <a:outerShdw blurRad="50800" dist="38100" dir="2700000" algn="tl" rotWithShape="0">
        <a:prstClr val="black">
          <a:alpha val="40000"/>
        </a:prstClr>
      </a:outerShdw>
    </a:effectLst>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t>Percentage Single-Site vs. Multi-Site Since 1980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Single-site</c:v>
                </c:pt>
              </c:strCache>
            </c:strRef>
          </c:tx>
          <c:spPr>
            <a:solidFill>
              <a:srgbClr val="7AB2B9"/>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1980</c:v>
                </c:pt>
                <c:pt idx="1">
                  <c:v>1990</c:v>
                </c:pt>
                <c:pt idx="2">
                  <c:v>2000</c:v>
                </c:pt>
                <c:pt idx="3">
                  <c:v>2010</c:v>
                </c:pt>
                <c:pt idx="4">
                  <c:v>2020</c:v>
                </c:pt>
                <c:pt idx="5">
                  <c:v>SEPT. 2023</c:v>
                </c:pt>
              </c:strCache>
            </c:strRef>
          </c:cat>
          <c:val>
            <c:numRef>
              <c:f>Sheet1!$B$2:$B$7</c:f>
              <c:numCache>
                <c:formatCode>0.0%</c:formatCode>
                <c:ptCount val="6"/>
                <c:pt idx="0">
                  <c:v>0.47799999999999998</c:v>
                </c:pt>
                <c:pt idx="1">
                  <c:v>0.44400000000000001</c:v>
                </c:pt>
                <c:pt idx="2">
                  <c:v>0.42099999999999999</c:v>
                </c:pt>
                <c:pt idx="3">
                  <c:v>0.39700000000000002</c:v>
                </c:pt>
                <c:pt idx="4">
                  <c:v>0.33300000000000002</c:v>
                </c:pt>
                <c:pt idx="5">
                  <c:v>0.28100000000000003</c:v>
                </c:pt>
              </c:numCache>
            </c:numRef>
          </c:val>
          <c:extLst>
            <c:ext xmlns:c16="http://schemas.microsoft.com/office/drawing/2014/chart" uri="{C3380CC4-5D6E-409C-BE32-E72D297353CC}">
              <c16:uniqueId val="{00000000-B70C-4149-9F37-D2B9471E6BA3}"/>
            </c:ext>
          </c:extLst>
        </c:ser>
        <c:ser>
          <c:idx val="1"/>
          <c:order val="1"/>
          <c:tx>
            <c:strRef>
              <c:f>Sheet1!$C$1</c:f>
              <c:strCache>
                <c:ptCount val="1"/>
                <c:pt idx="0">
                  <c:v>Multi-site</c:v>
                </c:pt>
              </c:strCache>
            </c:strRef>
          </c:tx>
          <c:spPr>
            <a:solidFill>
              <a:srgbClr val="62269E"/>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1980</c:v>
                </c:pt>
                <c:pt idx="1">
                  <c:v>1990</c:v>
                </c:pt>
                <c:pt idx="2">
                  <c:v>2000</c:v>
                </c:pt>
                <c:pt idx="3">
                  <c:v>2010</c:v>
                </c:pt>
                <c:pt idx="4">
                  <c:v>2020</c:v>
                </c:pt>
                <c:pt idx="5">
                  <c:v>SEPT. 2023</c:v>
                </c:pt>
              </c:strCache>
            </c:strRef>
          </c:cat>
          <c:val>
            <c:numRef>
              <c:f>Sheet1!$C$2:$C$7</c:f>
              <c:numCache>
                <c:formatCode>0.0%</c:formatCode>
                <c:ptCount val="6"/>
                <c:pt idx="0">
                  <c:v>0.52200000000000002</c:v>
                </c:pt>
                <c:pt idx="1">
                  <c:v>0.55600000000000005</c:v>
                </c:pt>
                <c:pt idx="2">
                  <c:v>0.57899999999999996</c:v>
                </c:pt>
                <c:pt idx="3">
                  <c:v>0.60299999999999998</c:v>
                </c:pt>
                <c:pt idx="4">
                  <c:v>0.66700000000000004</c:v>
                </c:pt>
                <c:pt idx="5">
                  <c:v>0.71899999999999997</c:v>
                </c:pt>
              </c:numCache>
            </c:numRef>
          </c:val>
          <c:extLst>
            <c:ext xmlns:c16="http://schemas.microsoft.com/office/drawing/2014/chart" uri="{C3380CC4-5D6E-409C-BE32-E72D297353CC}">
              <c16:uniqueId val="{00000001-B70C-4149-9F37-D2B9471E6BA3}"/>
            </c:ext>
          </c:extLst>
        </c:ser>
        <c:dLbls>
          <c:showLegendKey val="0"/>
          <c:showVal val="0"/>
          <c:showCatName val="0"/>
          <c:showSerName val="0"/>
          <c:showPercent val="0"/>
          <c:showBubbleSize val="0"/>
        </c:dLbls>
        <c:gapWidth val="88"/>
        <c:overlap val="100"/>
        <c:axId val="69392863"/>
        <c:axId val="84380975"/>
      </c:barChart>
      <c:catAx>
        <c:axId val="6939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4380975"/>
        <c:crosses val="autoZero"/>
        <c:auto val="1"/>
        <c:lblAlgn val="ctr"/>
        <c:lblOffset val="100"/>
        <c:noMultiLvlLbl val="0"/>
      </c:catAx>
      <c:valAx>
        <c:axId val="843809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9392863"/>
        <c:crosses val="autoZero"/>
        <c:crossBetween val="between"/>
      </c:val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80" b="1" i="0" u="none" strike="noStrike" kern="1200" baseline="0">
                <a:solidFill>
                  <a:schemeClr val="tx1"/>
                </a:solidFill>
                <a:latin typeface="Arial" pitchFamily="34" charset="0"/>
                <a:ea typeface="+mn-ea"/>
                <a:cs typeface="Arial" pitchFamily="34" charset="0"/>
              </a:defRPr>
            </a:pPr>
            <a:r>
              <a:rPr lang="en-US" dirty="0"/>
              <a:t>Construction vs. Inventory; MAP31</a:t>
            </a:r>
          </a:p>
          <a:p>
            <a:pPr algn="l">
              <a:defRPr/>
            </a:pPr>
            <a:r>
              <a:rPr lang="en-US" dirty="0"/>
              <a:t>Seniors Housing | 4Q05 – 1Q24</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680" b="1" i="0" u="none" strike="noStrike" kern="1200" baseline="0">
              <a:solidFill>
                <a:schemeClr val="tx1"/>
              </a:solidFill>
              <a:latin typeface="Arial" pitchFamily="34" charset="0"/>
              <a:ea typeface="+mn-ea"/>
              <a:cs typeface="Arial" pitchFamily="34" charset="0"/>
            </a:defRPr>
          </a:pPr>
          <a:endParaRPr lang="en-US"/>
        </a:p>
      </c:txPr>
    </c:title>
    <c:autoTitleDeleted val="0"/>
    <c:plotArea>
      <c:layout>
        <c:manualLayout>
          <c:layoutTarget val="inner"/>
          <c:xMode val="edge"/>
          <c:yMode val="edge"/>
          <c:x val="6.7193419004442631E-2"/>
          <c:y val="0.14599455297840738"/>
          <c:w val="0.87044174165729282"/>
          <c:h val="0.78013886786827669"/>
        </c:manualLayout>
      </c:layout>
      <c:lineChart>
        <c:grouping val="standard"/>
        <c:varyColors val="0"/>
        <c:ser>
          <c:idx val="0"/>
          <c:order val="0"/>
          <c:tx>
            <c:strRef>
              <c:f>Sheet1!$B$1</c:f>
              <c:strCache>
                <c:ptCount val="1"/>
                <c:pt idx="0">
                  <c:v>IL</c:v>
                </c:pt>
              </c:strCache>
            </c:strRef>
          </c:tx>
          <c:spPr>
            <a:ln w="38100" cap="rnd" cmpd="sng" algn="ctr">
              <a:solidFill>
                <a:schemeClr val="accent6"/>
              </a:solidFill>
              <a:prstDash val="solid"/>
              <a:round/>
            </a:ln>
            <a:effectLst/>
          </c:spPr>
          <c:marker>
            <c:symbol val="none"/>
          </c:marker>
          <c:cat>
            <c:numRef>
              <c:f>Sheet1!$A$2:$A$75</c:f>
              <c:numCache>
                <c:formatCode>General</c:formatCode>
                <c:ptCount val="74"/>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pt idx="65">
                  <c:v>2022</c:v>
                </c:pt>
                <c:pt idx="69">
                  <c:v>2023</c:v>
                </c:pt>
                <c:pt idx="73">
                  <c:v>2024</c:v>
                </c:pt>
              </c:numCache>
            </c:numRef>
          </c:cat>
          <c:val>
            <c:numRef>
              <c:f>Sheet1!$B$2:$B$75</c:f>
              <c:numCache>
                <c:formatCode>0.0%</c:formatCode>
                <c:ptCount val="74"/>
                <c:pt idx="0">
                  <c:v>5.7293342389685295E-2</c:v>
                </c:pt>
                <c:pt idx="1">
                  <c:v>5.1641974143625556E-2</c:v>
                </c:pt>
                <c:pt idx="2">
                  <c:v>4.3097800655124002E-2</c:v>
                </c:pt>
                <c:pt idx="3">
                  <c:v>5.0830900908234583E-2</c:v>
                </c:pt>
                <c:pt idx="4">
                  <c:v>5.6456205185417614E-2</c:v>
                </c:pt>
                <c:pt idx="5">
                  <c:v>6.5355876175062846E-2</c:v>
                </c:pt>
                <c:pt idx="6">
                  <c:v>6.835056712066688E-2</c:v>
                </c:pt>
                <c:pt idx="7">
                  <c:v>6.9022464538605971E-2</c:v>
                </c:pt>
                <c:pt idx="8">
                  <c:v>6.5211563379652379E-2</c:v>
                </c:pt>
                <c:pt idx="9">
                  <c:v>6.0134437537069173E-2</c:v>
                </c:pt>
                <c:pt idx="10">
                  <c:v>5.5572452748207692E-2</c:v>
                </c:pt>
                <c:pt idx="11">
                  <c:v>4.9462712228669672E-2</c:v>
                </c:pt>
                <c:pt idx="12">
                  <c:v>4.0719616656772116E-2</c:v>
                </c:pt>
                <c:pt idx="13">
                  <c:v>3.7183252797692364E-2</c:v>
                </c:pt>
                <c:pt idx="14">
                  <c:v>3.0004067287536372E-2</c:v>
                </c:pt>
                <c:pt idx="15">
                  <c:v>2.5259876332930746E-2</c:v>
                </c:pt>
                <c:pt idx="16">
                  <c:v>2.5045405762404029E-2</c:v>
                </c:pt>
                <c:pt idx="17">
                  <c:v>2.9351296064798076E-2</c:v>
                </c:pt>
                <c:pt idx="18">
                  <c:v>2.52625545069298E-2</c:v>
                </c:pt>
                <c:pt idx="19">
                  <c:v>2.4118265198894068E-2</c:v>
                </c:pt>
                <c:pt idx="20">
                  <c:v>2.1298864941214725E-2</c:v>
                </c:pt>
                <c:pt idx="21">
                  <c:v>2.0369301204331135E-2</c:v>
                </c:pt>
                <c:pt idx="22">
                  <c:v>2.1916782976313286E-2</c:v>
                </c:pt>
                <c:pt idx="23">
                  <c:v>1.4508032128514056E-2</c:v>
                </c:pt>
                <c:pt idx="24">
                  <c:v>1.3736894085254537E-2</c:v>
                </c:pt>
                <c:pt idx="25">
                  <c:v>1.4108661621449154E-2</c:v>
                </c:pt>
                <c:pt idx="26">
                  <c:v>1.7348400445646985E-2</c:v>
                </c:pt>
                <c:pt idx="27">
                  <c:v>1.8845981810049203E-2</c:v>
                </c:pt>
                <c:pt idx="28">
                  <c:v>2.175336919198936E-2</c:v>
                </c:pt>
                <c:pt idx="29">
                  <c:v>3.1551331551331552E-2</c:v>
                </c:pt>
                <c:pt idx="30">
                  <c:v>3.0806595935063276E-2</c:v>
                </c:pt>
                <c:pt idx="31">
                  <c:v>3.9783001808318265E-2</c:v>
                </c:pt>
                <c:pt idx="32">
                  <c:v>3.6382149640682211E-2</c:v>
                </c:pt>
                <c:pt idx="33">
                  <c:v>4.1038386645400549E-2</c:v>
                </c:pt>
                <c:pt idx="34">
                  <c:v>4.5517120178084999E-2</c:v>
                </c:pt>
                <c:pt idx="35">
                  <c:v>4.4778003242812899E-2</c:v>
                </c:pt>
                <c:pt idx="36">
                  <c:v>5.4685310630731621E-2</c:v>
                </c:pt>
                <c:pt idx="37">
                  <c:v>5.9734258762175016E-2</c:v>
                </c:pt>
                <c:pt idx="38">
                  <c:v>6.5938665246176087E-2</c:v>
                </c:pt>
                <c:pt idx="39">
                  <c:v>7.2708372708372715E-2</c:v>
                </c:pt>
                <c:pt idx="40">
                  <c:v>7.9462114169272527E-2</c:v>
                </c:pt>
                <c:pt idx="41">
                  <c:v>8.2919881968555972E-2</c:v>
                </c:pt>
                <c:pt idx="42">
                  <c:v>9.2078932740411346E-2</c:v>
                </c:pt>
                <c:pt idx="43">
                  <c:v>8.9960850877433135E-2</c:v>
                </c:pt>
                <c:pt idx="44">
                  <c:v>9.2471536743476607E-2</c:v>
                </c:pt>
                <c:pt idx="45">
                  <c:v>8.7250555320737069E-2</c:v>
                </c:pt>
                <c:pt idx="46">
                  <c:v>9.0143622265448059E-2</c:v>
                </c:pt>
                <c:pt idx="47">
                  <c:v>9.2616597444512047E-2</c:v>
                </c:pt>
                <c:pt idx="48">
                  <c:v>9.511436318131257E-2</c:v>
                </c:pt>
                <c:pt idx="49">
                  <c:v>9.7442217204708803E-2</c:v>
                </c:pt>
                <c:pt idx="50">
                  <c:v>9.4945384268285415E-2</c:v>
                </c:pt>
                <c:pt idx="51">
                  <c:v>0.10446441354567582</c:v>
                </c:pt>
                <c:pt idx="52">
                  <c:v>0.12054925754430784</c:v>
                </c:pt>
                <c:pt idx="53">
                  <c:v>0.12128671562082777</c:v>
                </c:pt>
                <c:pt idx="54">
                  <c:v>0.12084801000757152</c:v>
                </c:pt>
                <c:pt idx="55">
                  <c:v>0.12414556343988022</c:v>
                </c:pt>
                <c:pt idx="56">
                  <c:v>0.1281572985133177</c:v>
                </c:pt>
                <c:pt idx="57">
                  <c:v>0.1296002538071066</c:v>
                </c:pt>
                <c:pt idx="58">
                  <c:v>0.12376108811354228</c:v>
                </c:pt>
                <c:pt idx="59">
                  <c:v>0.10705057787817369</c:v>
                </c:pt>
                <c:pt idx="60">
                  <c:v>9.6690015107814858E-2</c:v>
                </c:pt>
                <c:pt idx="61">
                  <c:v>9.6544369568670158E-2</c:v>
                </c:pt>
                <c:pt idx="62">
                  <c:v>9.6213234191826827E-2</c:v>
                </c:pt>
                <c:pt idx="63">
                  <c:v>9.5217164568278334E-2</c:v>
                </c:pt>
                <c:pt idx="64">
                  <c:v>0.10403873405762872</c:v>
                </c:pt>
                <c:pt idx="65">
                  <c:v>9.3872561503590898E-2</c:v>
                </c:pt>
                <c:pt idx="66">
                  <c:v>9.3449398076147688E-2</c:v>
                </c:pt>
                <c:pt idx="67">
                  <c:v>9.6412572124861123E-2</c:v>
                </c:pt>
                <c:pt idx="68">
                  <c:v>9.4730550851678461E-2</c:v>
                </c:pt>
                <c:pt idx="69">
                  <c:v>8.5721750305392558E-2</c:v>
                </c:pt>
                <c:pt idx="70">
                  <c:v>8.1765393993206772E-2</c:v>
                </c:pt>
                <c:pt idx="71">
                  <c:v>8.0602377510491083E-2</c:v>
                </c:pt>
                <c:pt idx="72">
                  <c:v>7.0390381249524389E-2</c:v>
                </c:pt>
                <c:pt idx="73">
                  <c:v>6.5979267982308312E-2</c:v>
                </c:pt>
              </c:numCache>
            </c:numRef>
          </c:val>
          <c:smooth val="0"/>
          <c:extLst>
            <c:ext xmlns:c16="http://schemas.microsoft.com/office/drawing/2014/chart" uri="{C3380CC4-5D6E-409C-BE32-E72D297353CC}">
              <c16:uniqueId val="{00000000-0246-47B8-A267-7A81CE528D91}"/>
            </c:ext>
          </c:extLst>
        </c:ser>
        <c:ser>
          <c:idx val="1"/>
          <c:order val="1"/>
          <c:tx>
            <c:strRef>
              <c:f>Sheet1!$C$1</c:f>
              <c:strCache>
                <c:ptCount val="1"/>
                <c:pt idx="0">
                  <c:v>AL</c:v>
                </c:pt>
              </c:strCache>
            </c:strRef>
          </c:tx>
          <c:spPr>
            <a:ln w="38100" cap="rnd" cmpd="sng" algn="ctr">
              <a:solidFill>
                <a:schemeClr val="accent4">
                  <a:lumMod val="75000"/>
                </a:schemeClr>
              </a:solidFill>
              <a:prstDash val="solid"/>
              <a:round/>
            </a:ln>
            <a:effectLst/>
          </c:spPr>
          <c:marker>
            <c:symbol val="none"/>
          </c:marker>
          <c:cat>
            <c:numRef>
              <c:f>Sheet1!$A$2:$A$75</c:f>
              <c:numCache>
                <c:formatCode>General</c:formatCode>
                <c:ptCount val="74"/>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pt idx="65">
                  <c:v>2022</c:v>
                </c:pt>
                <c:pt idx="69">
                  <c:v>2023</c:v>
                </c:pt>
                <c:pt idx="73">
                  <c:v>2024</c:v>
                </c:pt>
              </c:numCache>
            </c:numRef>
          </c:cat>
          <c:val>
            <c:numRef>
              <c:f>Sheet1!$C$2:$C$75</c:f>
              <c:numCache>
                <c:formatCode>0.0%</c:formatCode>
                <c:ptCount val="74"/>
                <c:pt idx="0">
                  <c:v>3.6716197582006373E-2</c:v>
                </c:pt>
                <c:pt idx="1">
                  <c:v>3.1764672510140979E-2</c:v>
                </c:pt>
                <c:pt idx="2">
                  <c:v>2.9984575486889164E-2</c:v>
                </c:pt>
                <c:pt idx="3">
                  <c:v>3.4419688331860723E-2</c:v>
                </c:pt>
                <c:pt idx="4">
                  <c:v>3.4561128526645765E-2</c:v>
                </c:pt>
                <c:pt idx="5">
                  <c:v>2.7254017651594579E-2</c:v>
                </c:pt>
                <c:pt idx="6">
                  <c:v>2.6821364184354018E-2</c:v>
                </c:pt>
                <c:pt idx="7">
                  <c:v>2.9489951245339627E-2</c:v>
                </c:pt>
                <c:pt idx="8">
                  <c:v>3.052836500233062E-2</c:v>
                </c:pt>
                <c:pt idx="9">
                  <c:v>3.4438393056714041E-2</c:v>
                </c:pt>
                <c:pt idx="10">
                  <c:v>3.4408987495045257E-2</c:v>
                </c:pt>
                <c:pt idx="11">
                  <c:v>3.6414005053592977E-2</c:v>
                </c:pt>
                <c:pt idx="12">
                  <c:v>3.9600017222078704E-2</c:v>
                </c:pt>
                <c:pt idx="13">
                  <c:v>3.6212189977841258E-2</c:v>
                </c:pt>
                <c:pt idx="14">
                  <c:v>2.8130532434931958E-2</c:v>
                </c:pt>
                <c:pt idx="15">
                  <c:v>2.8187255191003666E-2</c:v>
                </c:pt>
                <c:pt idx="16">
                  <c:v>2.6748162929675429E-2</c:v>
                </c:pt>
                <c:pt idx="17">
                  <c:v>2.056714032155943E-2</c:v>
                </c:pt>
                <c:pt idx="18">
                  <c:v>2.0417028670721111E-2</c:v>
                </c:pt>
                <c:pt idx="19">
                  <c:v>2.3445595187157504E-2</c:v>
                </c:pt>
                <c:pt idx="20">
                  <c:v>2.4652426466434181E-2</c:v>
                </c:pt>
                <c:pt idx="21">
                  <c:v>2.4321356520850889E-2</c:v>
                </c:pt>
                <c:pt idx="22">
                  <c:v>2.4961355408208926E-2</c:v>
                </c:pt>
                <c:pt idx="23">
                  <c:v>3.1586947709768949E-2</c:v>
                </c:pt>
                <c:pt idx="24">
                  <c:v>3.5287530831193854E-2</c:v>
                </c:pt>
                <c:pt idx="25">
                  <c:v>3.6943129270827581E-2</c:v>
                </c:pt>
                <c:pt idx="26">
                  <c:v>4.1808762788650977E-2</c:v>
                </c:pt>
                <c:pt idx="27">
                  <c:v>4.1487946304460066E-2</c:v>
                </c:pt>
                <c:pt idx="28">
                  <c:v>4.5302649257587764E-2</c:v>
                </c:pt>
                <c:pt idx="29">
                  <c:v>4.9692232535417685E-2</c:v>
                </c:pt>
                <c:pt idx="30">
                  <c:v>5.6590352112332945E-2</c:v>
                </c:pt>
                <c:pt idx="31">
                  <c:v>6.1873200517864387E-2</c:v>
                </c:pt>
                <c:pt idx="32">
                  <c:v>6.4644229203192211E-2</c:v>
                </c:pt>
                <c:pt idx="33">
                  <c:v>6.2011825334307706E-2</c:v>
                </c:pt>
                <c:pt idx="34">
                  <c:v>6.5577471147605745E-2</c:v>
                </c:pt>
                <c:pt idx="35">
                  <c:v>7.045800031708431E-2</c:v>
                </c:pt>
                <c:pt idx="36">
                  <c:v>7.0657974375915394E-2</c:v>
                </c:pt>
                <c:pt idx="37">
                  <c:v>7.5731836310436881E-2</c:v>
                </c:pt>
                <c:pt idx="38">
                  <c:v>7.878642901954766E-2</c:v>
                </c:pt>
                <c:pt idx="39">
                  <c:v>8.5051523317546576E-2</c:v>
                </c:pt>
                <c:pt idx="40">
                  <c:v>8.9470278511532261E-2</c:v>
                </c:pt>
                <c:pt idx="41">
                  <c:v>9.2893200474079271E-2</c:v>
                </c:pt>
                <c:pt idx="42">
                  <c:v>9.9179269040566814E-2</c:v>
                </c:pt>
                <c:pt idx="43">
                  <c:v>0.10412349370338936</c:v>
                </c:pt>
                <c:pt idx="44">
                  <c:v>0.10379697396797365</c:v>
                </c:pt>
                <c:pt idx="45">
                  <c:v>0.10150159247058031</c:v>
                </c:pt>
                <c:pt idx="46">
                  <c:v>0.10271048451151708</c:v>
                </c:pt>
                <c:pt idx="47">
                  <c:v>0.10867936578116748</c:v>
                </c:pt>
                <c:pt idx="48">
                  <c:v>0.11070042057586542</c:v>
                </c:pt>
                <c:pt idx="49">
                  <c:v>0.10424909478934369</c:v>
                </c:pt>
                <c:pt idx="50">
                  <c:v>0.10705253511321579</c:v>
                </c:pt>
                <c:pt idx="51">
                  <c:v>0.10326283213674152</c:v>
                </c:pt>
                <c:pt idx="52">
                  <c:v>9.3726959823662664E-2</c:v>
                </c:pt>
                <c:pt idx="53">
                  <c:v>9.6074058904286219E-2</c:v>
                </c:pt>
                <c:pt idx="54">
                  <c:v>9.40356579799803E-2</c:v>
                </c:pt>
                <c:pt idx="55">
                  <c:v>9.4885344559239873E-2</c:v>
                </c:pt>
                <c:pt idx="56">
                  <c:v>9.7661496906217657E-2</c:v>
                </c:pt>
                <c:pt idx="57">
                  <c:v>9.4030780824300039E-2</c:v>
                </c:pt>
                <c:pt idx="58">
                  <c:v>9.1163174512055106E-2</c:v>
                </c:pt>
                <c:pt idx="59">
                  <c:v>8.7184750837290409E-2</c:v>
                </c:pt>
                <c:pt idx="60">
                  <c:v>8.1954403382974814E-2</c:v>
                </c:pt>
                <c:pt idx="61">
                  <c:v>7.7722748001765318E-2</c:v>
                </c:pt>
                <c:pt idx="62">
                  <c:v>7.340061982899361E-2</c:v>
                </c:pt>
                <c:pt idx="63">
                  <c:v>7.0272313375139589E-2</c:v>
                </c:pt>
                <c:pt idx="64">
                  <c:v>6.9513379001052825E-2</c:v>
                </c:pt>
                <c:pt idx="65">
                  <c:v>6.6561812747240781E-2</c:v>
                </c:pt>
                <c:pt idx="66">
                  <c:v>6.2300060741040698E-2</c:v>
                </c:pt>
                <c:pt idx="67">
                  <c:v>6.0504579914212681E-2</c:v>
                </c:pt>
                <c:pt idx="68">
                  <c:v>6.0228487551818553E-2</c:v>
                </c:pt>
                <c:pt idx="69">
                  <c:v>6.2144041284526323E-2</c:v>
                </c:pt>
                <c:pt idx="70">
                  <c:v>5.7020876659734446E-2</c:v>
                </c:pt>
                <c:pt idx="71">
                  <c:v>5.173292052844318E-2</c:v>
                </c:pt>
                <c:pt idx="72">
                  <c:v>4.8682865714945109E-2</c:v>
                </c:pt>
                <c:pt idx="73">
                  <c:v>4.8221172339649065E-2</c:v>
                </c:pt>
              </c:numCache>
            </c:numRef>
          </c:val>
          <c:smooth val="0"/>
          <c:extLst>
            <c:ext xmlns:c16="http://schemas.microsoft.com/office/drawing/2014/chart" uri="{C3380CC4-5D6E-409C-BE32-E72D297353CC}">
              <c16:uniqueId val="{00000001-0246-47B8-A267-7A81CE528D91}"/>
            </c:ext>
          </c:extLst>
        </c:ser>
        <c:ser>
          <c:idx val="2"/>
          <c:order val="2"/>
          <c:tx>
            <c:strRef>
              <c:f>Sheet1!$D$1</c:f>
              <c:strCache>
                <c:ptCount val="1"/>
                <c:pt idx="0">
                  <c:v>NFP</c:v>
                </c:pt>
              </c:strCache>
            </c:strRef>
          </c:tx>
          <c:spPr>
            <a:ln w="38100" cap="rnd" cmpd="sng" algn="ctr">
              <a:solidFill>
                <a:schemeClr val="accent1"/>
              </a:solidFill>
              <a:prstDash val="solid"/>
              <a:round/>
            </a:ln>
            <a:effectLst/>
          </c:spPr>
          <c:marker>
            <c:symbol val="none"/>
          </c:marker>
          <c:cat>
            <c:numRef>
              <c:f>Sheet1!$A$2:$A$75</c:f>
              <c:numCache>
                <c:formatCode>General</c:formatCode>
                <c:ptCount val="74"/>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pt idx="65">
                  <c:v>2022</c:v>
                </c:pt>
                <c:pt idx="69">
                  <c:v>2023</c:v>
                </c:pt>
                <c:pt idx="73">
                  <c:v>2024</c:v>
                </c:pt>
              </c:numCache>
            </c:numRef>
          </c:cat>
          <c:val>
            <c:numRef>
              <c:f>Sheet1!$D$2:$D$75</c:f>
              <c:numCache>
                <c:formatCode>0.0%</c:formatCode>
                <c:ptCount val="74"/>
                <c:pt idx="0">
                  <c:v>3.3274122459008841E-2</c:v>
                </c:pt>
                <c:pt idx="1">
                  <c:v>2.8624252861918751E-2</c:v>
                </c:pt>
                <c:pt idx="2">
                  <c:v>3.2169888539698259E-2</c:v>
                </c:pt>
                <c:pt idx="3">
                  <c:v>3.0312479567869879E-2</c:v>
                </c:pt>
                <c:pt idx="4">
                  <c:v>3.6755278656997473E-2</c:v>
                </c:pt>
                <c:pt idx="5">
                  <c:v>3.9095800433233178E-2</c:v>
                </c:pt>
                <c:pt idx="6">
                  <c:v>3.8473931816717148E-2</c:v>
                </c:pt>
                <c:pt idx="7">
                  <c:v>4.0606631890123229E-2</c:v>
                </c:pt>
                <c:pt idx="8">
                  <c:v>3.9871594127492894E-2</c:v>
                </c:pt>
                <c:pt idx="9">
                  <c:v>4.0545616868069415E-2</c:v>
                </c:pt>
                <c:pt idx="10">
                  <c:v>4.0072008952464364E-2</c:v>
                </c:pt>
                <c:pt idx="11">
                  <c:v>3.880724505445439E-2</c:v>
                </c:pt>
                <c:pt idx="12">
                  <c:v>3.4857628478123868E-2</c:v>
                </c:pt>
                <c:pt idx="13">
                  <c:v>3.2762231106034649E-2</c:v>
                </c:pt>
                <c:pt idx="14">
                  <c:v>2.4651580290074172E-2</c:v>
                </c:pt>
                <c:pt idx="15">
                  <c:v>2.272887796471303E-2</c:v>
                </c:pt>
                <c:pt idx="16">
                  <c:v>1.5638502104284708E-2</c:v>
                </c:pt>
                <c:pt idx="17">
                  <c:v>1.5276698147898175E-2</c:v>
                </c:pt>
                <c:pt idx="18">
                  <c:v>1.8513093095606802E-2</c:v>
                </c:pt>
                <c:pt idx="19">
                  <c:v>1.7413166097669585E-2</c:v>
                </c:pt>
                <c:pt idx="20">
                  <c:v>1.6028490978474308E-2</c:v>
                </c:pt>
                <c:pt idx="21">
                  <c:v>1.5121368881814564E-2</c:v>
                </c:pt>
                <c:pt idx="22">
                  <c:v>1.5381483931553553E-2</c:v>
                </c:pt>
                <c:pt idx="23">
                  <c:v>1.5627743634767339E-2</c:v>
                </c:pt>
                <c:pt idx="24">
                  <c:v>1.7367323974839054E-2</c:v>
                </c:pt>
                <c:pt idx="25">
                  <c:v>1.6582006895034109E-2</c:v>
                </c:pt>
                <c:pt idx="26">
                  <c:v>1.7937938488029163E-2</c:v>
                </c:pt>
                <c:pt idx="27">
                  <c:v>1.7064986834406087E-2</c:v>
                </c:pt>
                <c:pt idx="28">
                  <c:v>1.5503699072151303E-2</c:v>
                </c:pt>
                <c:pt idx="29">
                  <c:v>1.4797266514806378E-2</c:v>
                </c:pt>
                <c:pt idx="30">
                  <c:v>1.3666421080397667E-2</c:v>
                </c:pt>
                <c:pt idx="31">
                  <c:v>1.4185848717633842E-2</c:v>
                </c:pt>
                <c:pt idx="32">
                  <c:v>1.2699233690400033E-2</c:v>
                </c:pt>
                <c:pt idx="33">
                  <c:v>1.3309880863872921E-2</c:v>
                </c:pt>
                <c:pt idx="34">
                  <c:v>1.393650994689561E-2</c:v>
                </c:pt>
                <c:pt idx="35">
                  <c:v>1.7238568012174795E-2</c:v>
                </c:pt>
                <c:pt idx="36">
                  <c:v>2.0963193322197628E-2</c:v>
                </c:pt>
                <c:pt idx="37">
                  <c:v>2.2248259451438809E-2</c:v>
                </c:pt>
                <c:pt idx="38">
                  <c:v>2.2622253848440358E-2</c:v>
                </c:pt>
                <c:pt idx="39">
                  <c:v>2.6351701308352286E-2</c:v>
                </c:pt>
                <c:pt idx="40">
                  <c:v>2.667410613846417E-2</c:v>
                </c:pt>
                <c:pt idx="41">
                  <c:v>2.263464174174849E-2</c:v>
                </c:pt>
                <c:pt idx="42">
                  <c:v>2.0802350710559775E-2</c:v>
                </c:pt>
                <c:pt idx="43">
                  <c:v>2.3510374597141101E-2</c:v>
                </c:pt>
                <c:pt idx="44">
                  <c:v>1.8643743350264655E-2</c:v>
                </c:pt>
                <c:pt idx="45">
                  <c:v>2.0070403802159995E-2</c:v>
                </c:pt>
                <c:pt idx="46">
                  <c:v>2.3897629759781346E-2</c:v>
                </c:pt>
                <c:pt idx="47">
                  <c:v>2.498594429958342E-2</c:v>
                </c:pt>
                <c:pt idx="48">
                  <c:v>2.7194487687517692E-2</c:v>
                </c:pt>
                <c:pt idx="49">
                  <c:v>2.5894682011009435E-2</c:v>
                </c:pt>
                <c:pt idx="50">
                  <c:v>2.457006790722286E-2</c:v>
                </c:pt>
                <c:pt idx="51">
                  <c:v>2.3216766003832833E-2</c:v>
                </c:pt>
                <c:pt idx="52">
                  <c:v>2.2679183952407447E-2</c:v>
                </c:pt>
                <c:pt idx="53">
                  <c:v>2.3932916171432568E-2</c:v>
                </c:pt>
                <c:pt idx="54">
                  <c:v>2.3809108662295998E-2</c:v>
                </c:pt>
                <c:pt idx="55">
                  <c:v>2.6152011559284857E-2</c:v>
                </c:pt>
                <c:pt idx="56">
                  <c:v>2.4499022216802193E-2</c:v>
                </c:pt>
                <c:pt idx="57">
                  <c:v>2.4332486041408675E-2</c:v>
                </c:pt>
                <c:pt idx="58">
                  <c:v>2.1137704591595998E-2</c:v>
                </c:pt>
                <c:pt idx="59">
                  <c:v>2.0272850348873536E-2</c:v>
                </c:pt>
                <c:pt idx="60">
                  <c:v>1.7474332825583697E-2</c:v>
                </c:pt>
                <c:pt idx="61">
                  <c:v>1.9534213808978795E-2</c:v>
                </c:pt>
                <c:pt idx="62">
                  <c:v>2.0170435021647996E-2</c:v>
                </c:pt>
                <c:pt idx="63">
                  <c:v>1.8696900801723107E-2</c:v>
                </c:pt>
                <c:pt idx="64">
                  <c:v>2.1148812762111197E-2</c:v>
                </c:pt>
                <c:pt idx="65">
                  <c:v>2.2567013995080831E-2</c:v>
                </c:pt>
                <c:pt idx="66">
                  <c:v>2.2053084370081286E-2</c:v>
                </c:pt>
                <c:pt idx="67">
                  <c:v>1.8747390216918711E-2</c:v>
                </c:pt>
                <c:pt idx="68">
                  <c:v>1.7801226783339768E-2</c:v>
                </c:pt>
                <c:pt idx="69">
                  <c:v>1.6716927551401226E-2</c:v>
                </c:pt>
                <c:pt idx="70">
                  <c:v>1.6268710519088164E-2</c:v>
                </c:pt>
                <c:pt idx="71">
                  <c:v>1.4722415317147687E-2</c:v>
                </c:pt>
                <c:pt idx="72">
                  <c:v>1.3189242188373513E-2</c:v>
                </c:pt>
                <c:pt idx="73">
                  <c:v>9.9571610512909567E-3</c:v>
                </c:pt>
              </c:numCache>
            </c:numRef>
          </c:val>
          <c:smooth val="0"/>
          <c:extLst>
            <c:ext xmlns:c16="http://schemas.microsoft.com/office/drawing/2014/chart" uri="{C3380CC4-5D6E-409C-BE32-E72D297353CC}">
              <c16:uniqueId val="{00000002-0246-47B8-A267-7A81CE528D91}"/>
            </c:ext>
          </c:extLst>
        </c:ser>
        <c:dLbls>
          <c:showLegendKey val="0"/>
          <c:showVal val="0"/>
          <c:showCatName val="0"/>
          <c:showSerName val="0"/>
          <c:showPercent val="0"/>
          <c:showBubbleSize val="0"/>
        </c:dLbls>
        <c:smooth val="0"/>
        <c:axId val="346006808"/>
        <c:axId val="346006416"/>
      </c:lineChart>
      <c:catAx>
        <c:axId val="346006808"/>
        <c:scaling>
          <c:orientation val="minMax"/>
        </c:scaling>
        <c:delete val="0"/>
        <c:axPos val="b"/>
        <c:numFmt formatCode="General" sourceLinked="1"/>
        <c:majorTickMark val="none"/>
        <c:minorTickMark val="none"/>
        <c:tickLblPos val="low"/>
        <c:spPr>
          <a:noFill/>
          <a:ln w="6350" cap="flat" cmpd="sng" algn="ctr">
            <a:solidFill>
              <a:sysClr val="windowText" lastClr="000000"/>
            </a:solidFill>
            <a:prstDash val="solid"/>
            <a:round/>
          </a:ln>
          <a:effectLst/>
        </c:spPr>
        <c:txPr>
          <a:bodyPr rot="0" spcFirstLastPara="1" vertOverflow="ellipsis"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crossAx val="346006416"/>
        <c:crosses val="autoZero"/>
        <c:auto val="1"/>
        <c:lblAlgn val="ctr"/>
        <c:lblOffset val="100"/>
        <c:noMultiLvlLbl val="0"/>
      </c:catAx>
      <c:valAx>
        <c:axId val="346006416"/>
        <c:scaling>
          <c:orientation val="minMax"/>
        </c:scaling>
        <c:delete val="0"/>
        <c:axPos val="l"/>
        <c:majorGridlines>
          <c:spPr>
            <a:ln w="6350" cap="flat" cmpd="sng" algn="ctr">
              <a:solidFill>
                <a:sysClr val="window" lastClr="FFFFFF">
                  <a:lumMod val="50000"/>
                  <a:alpha val="20000"/>
                </a:sysClr>
              </a:solidFill>
              <a:prstDash val="solid"/>
              <a:round/>
            </a:ln>
            <a:effectLst/>
          </c:spPr>
        </c:majorGridlines>
        <c:numFmt formatCode="0%" sourceLinked="0"/>
        <c:majorTickMark val="none"/>
        <c:minorTickMark val="none"/>
        <c:tickLblPos val="nextTo"/>
        <c:spPr>
          <a:noFill/>
          <a:ln w="6350" cap="flat" cmpd="sng" algn="ctr">
            <a:solidFill>
              <a:sysClr val="windowText" lastClr="000000"/>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Arial" pitchFamily="34" charset="0"/>
                <a:ea typeface="+mn-ea"/>
                <a:cs typeface="Arial" pitchFamily="34" charset="0"/>
              </a:defRPr>
            </a:pPr>
            <a:endParaRPr lang="en-US"/>
          </a:p>
        </c:txPr>
        <c:crossAx val="346006808"/>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400">
          <a:latin typeface="Arial" pitchFamily="34" charset="0"/>
          <a:cs typeface="Arial"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800" b="1" dirty="0"/>
              <a:t>Total Inventory of Market-Rate Communities </a:t>
            </a:r>
          </a:p>
          <a:p>
            <a:pPr>
              <a:defRPr b="1"/>
            </a:pPr>
            <a:r>
              <a:rPr lang="en-US" b="1" dirty="0"/>
              <a:t>(excluding freestanding nursing homes)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areaChart>
        <c:grouping val="stacked"/>
        <c:varyColors val="0"/>
        <c:ser>
          <c:idx val="0"/>
          <c:order val="0"/>
          <c:tx>
            <c:strRef>
              <c:f>Supply!$B$23</c:f>
              <c:strCache>
                <c:ptCount val="1"/>
                <c:pt idx="0">
                  <c:v>NFP Total</c:v>
                </c:pt>
              </c:strCache>
            </c:strRef>
          </c:tx>
          <c:spPr>
            <a:solidFill>
              <a:srgbClr val="00B0F0"/>
            </a:solidFill>
            <a:ln>
              <a:noFill/>
            </a:ln>
            <a:effectLst/>
          </c:spPr>
          <c:cat>
            <c:numRef>
              <c:f>Supply!$A$24:$A$34</c:f>
              <c:numCache>
                <c:formatCode>General</c:formatCode>
                <c:ptCount val="11"/>
                <c:pt idx="0">
                  <c:v>1980</c:v>
                </c:pt>
                <c:pt idx="1">
                  <c:v>1985</c:v>
                </c:pt>
                <c:pt idx="2">
                  <c:v>1990</c:v>
                </c:pt>
                <c:pt idx="3">
                  <c:v>1995</c:v>
                </c:pt>
                <c:pt idx="4">
                  <c:v>2000</c:v>
                </c:pt>
                <c:pt idx="5">
                  <c:v>2005</c:v>
                </c:pt>
                <c:pt idx="6">
                  <c:v>2010</c:v>
                </c:pt>
                <c:pt idx="7">
                  <c:v>2015</c:v>
                </c:pt>
                <c:pt idx="8">
                  <c:v>2020</c:v>
                </c:pt>
                <c:pt idx="9">
                  <c:v>2022</c:v>
                </c:pt>
                <c:pt idx="10">
                  <c:v>2023</c:v>
                </c:pt>
              </c:numCache>
            </c:numRef>
          </c:cat>
          <c:val>
            <c:numRef>
              <c:f>Supply!$B$24:$B$34</c:f>
              <c:numCache>
                <c:formatCode>0</c:formatCode>
                <c:ptCount val="11"/>
                <c:pt idx="0">
                  <c:v>779.81999999999971</c:v>
                </c:pt>
                <c:pt idx="1">
                  <c:v>1196.8199999999997</c:v>
                </c:pt>
                <c:pt idx="2">
                  <c:v>1415.1999999999998</c:v>
                </c:pt>
                <c:pt idx="3">
                  <c:v>1536.3000000000002</c:v>
                </c:pt>
                <c:pt idx="4">
                  <c:v>1699.3000000000002</c:v>
                </c:pt>
                <c:pt idx="5">
                  <c:v>1855.1999999999998</c:v>
                </c:pt>
                <c:pt idx="6">
                  <c:v>1969.8199999999997</c:v>
                </c:pt>
                <c:pt idx="7">
                  <c:v>2142</c:v>
                </c:pt>
                <c:pt idx="8">
                  <c:v>2353</c:v>
                </c:pt>
                <c:pt idx="9">
                  <c:v>2467</c:v>
                </c:pt>
                <c:pt idx="10" formatCode="General">
                  <c:v>2377</c:v>
                </c:pt>
              </c:numCache>
            </c:numRef>
          </c:val>
          <c:extLst>
            <c:ext xmlns:c16="http://schemas.microsoft.com/office/drawing/2014/chart" uri="{C3380CC4-5D6E-409C-BE32-E72D297353CC}">
              <c16:uniqueId val="{00000000-0262-463D-B93F-2AD45FBACEEA}"/>
            </c:ext>
          </c:extLst>
        </c:ser>
        <c:ser>
          <c:idx val="1"/>
          <c:order val="1"/>
          <c:tx>
            <c:strRef>
              <c:f>Supply!$C$23</c:f>
              <c:strCache>
                <c:ptCount val="1"/>
                <c:pt idx="0">
                  <c:v>FP Total</c:v>
                </c:pt>
              </c:strCache>
            </c:strRef>
          </c:tx>
          <c:spPr>
            <a:gradFill flip="none" rotWithShape="1">
              <a:gsLst>
                <a:gs pos="0">
                  <a:srgbClr val="AEB51D">
                    <a:shade val="30000"/>
                    <a:satMod val="115000"/>
                  </a:srgbClr>
                </a:gs>
                <a:gs pos="50000">
                  <a:srgbClr val="AEB51D">
                    <a:shade val="67500"/>
                    <a:satMod val="115000"/>
                  </a:srgbClr>
                </a:gs>
                <a:gs pos="100000">
                  <a:srgbClr val="AEB51D">
                    <a:shade val="100000"/>
                    <a:satMod val="115000"/>
                  </a:srgbClr>
                </a:gs>
              </a:gsLst>
              <a:lin ang="2700000" scaled="1"/>
              <a:tileRect/>
            </a:gradFill>
            <a:ln w="25400">
              <a:noFill/>
            </a:ln>
            <a:effectLst/>
          </c:spPr>
          <c:cat>
            <c:numRef>
              <c:f>Supply!$A$24:$A$34</c:f>
              <c:numCache>
                <c:formatCode>General</c:formatCode>
                <c:ptCount val="11"/>
                <c:pt idx="0">
                  <c:v>1980</c:v>
                </c:pt>
                <c:pt idx="1">
                  <c:v>1985</c:v>
                </c:pt>
                <c:pt idx="2">
                  <c:v>1990</c:v>
                </c:pt>
                <c:pt idx="3">
                  <c:v>1995</c:v>
                </c:pt>
                <c:pt idx="4">
                  <c:v>2000</c:v>
                </c:pt>
                <c:pt idx="5">
                  <c:v>2005</c:v>
                </c:pt>
                <c:pt idx="6">
                  <c:v>2010</c:v>
                </c:pt>
                <c:pt idx="7">
                  <c:v>2015</c:v>
                </c:pt>
                <c:pt idx="8">
                  <c:v>2020</c:v>
                </c:pt>
                <c:pt idx="9">
                  <c:v>2022</c:v>
                </c:pt>
                <c:pt idx="10">
                  <c:v>2023</c:v>
                </c:pt>
              </c:numCache>
            </c:numRef>
          </c:cat>
          <c:val>
            <c:numRef>
              <c:f>Supply!$C$24:$C$34</c:f>
              <c:numCache>
                <c:formatCode>#,##0</c:formatCode>
                <c:ptCount val="11"/>
                <c:pt idx="0">
                  <c:v>5080</c:v>
                </c:pt>
                <c:pt idx="1">
                  <c:v>5587</c:v>
                </c:pt>
                <c:pt idx="2">
                  <c:v>6105</c:v>
                </c:pt>
                <c:pt idx="3">
                  <c:v>6606</c:v>
                </c:pt>
                <c:pt idx="4">
                  <c:v>7169</c:v>
                </c:pt>
                <c:pt idx="5">
                  <c:v>8134</c:v>
                </c:pt>
                <c:pt idx="6">
                  <c:v>9585.6000000000022</c:v>
                </c:pt>
                <c:pt idx="7">
                  <c:v>11584.2</c:v>
                </c:pt>
                <c:pt idx="8">
                  <c:v>13252.400000000001</c:v>
                </c:pt>
                <c:pt idx="9">
                  <c:v>13823.6</c:v>
                </c:pt>
                <c:pt idx="10" formatCode="General">
                  <c:v>14239</c:v>
                </c:pt>
              </c:numCache>
            </c:numRef>
          </c:val>
          <c:extLst>
            <c:ext xmlns:c16="http://schemas.microsoft.com/office/drawing/2014/chart" uri="{C3380CC4-5D6E-409C-BE32-E72D297353CC}">
              <c16:uniqueId val="{00000001-0262-463D-B93F-2AD45FBACEEA}"/>
            </c:ext>
          </c:extLst>
        </c:ser>
        <c:dLbls>
          <c:showLegendKey val="0"/>
          <c:showVal val="0"/>
          <c:showCatName val="0"/>
          <c:showSerName val="0"/>
          <c:showPercent val="0"/>
          <c:showBubbleSize val="0"/>
        </c:dLbls>
        <c:axId val="747479583"/>
        <c:axId val="907191967"/>
      </c:areaChart>
      <c:catAx>
        <c:axId val="7474795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907191967"/>
        <c:crosses val="autoZero"/>
        <c:auto val="1"/>
        <c:lblAlgn val="ctr"/>
        <c:lblOffset val="100"/>
        <c:noMultiLvlLbl val="0"/>
      </c:catAx>
      <c:valAx>
        <c:axId val="9071919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747479583"/>
        <c:crosses val="autoZero"/>
        <c:crossBetween val="midCat"/>
      </c:valAx>
      <c:spPr>
        <a:noFill/>
        <a:ln>
          <a:noFill/>
        </a:ln>
        <a:effectLst/>
      </c:spPr>
    </c:plotArea>
    <c:legend>
      <c:legendPos val="t"/>
      <c:overlay val="0"/>
      <c:spPr>
        <a:noFill/>
        <a:ln>
          <a:solidFill>
            <a:srgbClr val="000000"/>
          </a:solid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a:outerShdw blurRad="50800" dist="38100" dir="2700000" algn="tl" rotWithShape="0">
        <a:prstClr val="black">
          <a:alpha val="40000"/>
        </a:prstClr>
      </a:outerShdw>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t>Total Seniors Housing Available &amp; Occupied Units </a:t>
            </a:r>
          </a:p>
          <a:p>
            <a:pPr>
              <a:defRPr b="1"/>
            </a:pPr>
            <a:r>
              <a:rPr lang="en-US" sz="1200" b="1" i="1" dirty="0"/>
              <a:t>(Primary &amp; Secondary Markets)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'For Graphing'!$B$1</c:f>
              <c:strCache>
                <c:ptCount val="1"/>
                <c:pt idx="0">
                  <c:v>Total IL &amp; AL Available Units</c:v>
                </c:pt>
              </c:strCache>
            </c:strRef>
          </c:tx>
          <c:spPr>
            <a:solidFill>
              <a:schemeClr val="accent1"/>
            </a:solidFill>
            <a:ln>
              <a:noFill/>
            </a:ln>
            <a:effectLst/>
            <a:scene3d>
              <a:camera prst="orthographicFront"/>
              <a:lightRig rig="threePt" dir="t"/>
            </a:scene3d>
            <a:sp3d>
              <a:bevelT/>
            </a:sp3d>
          </c:spPr>
          <c:invertIfNegative val="0"/>
          <c:cat>
            <c:numRef>
              <c:f>'For Graphing'!$A$2:$A$17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'For Graphing'!$B$2:$B$17</c:f>
              <c:numCache>
                <c:formatCode>#,##0</c:formatCode>
                <c:ptCount val="16"/>
                <c:pt idx="0">
                  <c:v>769702</c:v>
                </c:pt>
                <c:pt idx="1">
                  <c:v>790098</c:v>
                </c:pt>
                <c:pt idx="2">
                  <c:v>802612</c:v>
                </c:pt>
                <c:pt idx="3">
                  <c:v>812616</c:v>
                </c:pt>
                <c:pt idx="4">
                  <c:v>824192</c:v>
                </c:pt>
                <c:pt idx="5">
                  <c:v>839635</c:v>
                </c:pt>
                <c:pt idx="6">
                  <c:v>856005</c:v>
                </c:pt>
                <c:pt idx="7">
                  <c:v>878549</c:v>
                </c:pt>
                <c:pt idx="8">
                  <c:v>908025</c:v>
                </c:pt>
                <c:pt idx="9">
                  <c:v>939196</c:v>
                </c:pt>
                <c:pt idx="10">
                  <c:v>970829</c:v>
                </c:pt>
                <c:pt idx="11">
                  <c:v>999363</c:v>
                </c:pt>
                <c:pt idx="12">
                  <c:v>1027227</c:v>
                </c:pt>
                <c:pt idx="13">
                  <c:v>1048051</c:v>
                </c:pt>
                <c:pt idx="14">
                  <c:v>1063594</c:v>
                </c:pt>
                <c:pt idx="15">
                  <c:v>1079878</c:v>
                </c:pt>
              </c:numCache>
            </c:numRef>
          </c:val>
          <c:extLst>
            <c:ext xmlns:c16="http://schemas.microsoft.com/office/drawing/2014/chart" uri="{C3380CC4-5D6E-409C-BE32-E72D297353CC}">
              <c16:uniqueId val="{00000000-A027-431F-B02E-D61A5875CCF3}"/>
            </c:ext>
          </c:extLst>
        </c:ser>
        <c:ser>
          <c:idx val="1"/>
          <c:order val="1"/>
          <c:tx>
            <c:strRef>
              <c:f>'For Graphing'!$C$1</c:f>
              <c:strCache>
                <c:ptCount val="1"/>
                <c:pt idx="0">
                  <c:v>Total IL and AL Occupied Units</c:v>
                </c:pt>
              </c:strCache>
            </c:strRef>
          </c:tx>
          <c:spPr>
            <a:solidFill>
              <a:srgbClr val="62269E"/>
            </a:solidFill>
            <a:ln>
              <a:noFill/>
            </a:ln>
            <a:effectLst/>
            <a:scene3d>
              <a:camera prst="orthographicFront"/>
              <a:lightRig rig="threePt" dir="t"/>
            </a:scene3d>
            <a:sp3d>
              <a:bevelT/>
            </a:sp3d>
          </c:spPr>
          <c:invertIfNegative val="0"/>
          <c:cat>
            <c:numRef>
              <c:f>'For Graphing'!$A$2:$A$17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'For Graphing'!$C$2:$C$17</c:f>
              <c:numCache>
                <c:formatCode>#,##0</c:formatCode>
                <c:ptCount val="16"/>
                <c:pt idx="0">
                  <c:v>681010</c:v>
                </c:pt>
                <c:pt idx="1">
                  <c:v>689981</c:v>
                </c:pt>
                <c:pt idx="2">
                  <c:v>704065</c:v>
                </c:pt>
                <c:pt idx="3">
                  <c:v>718770</c:v>
                </c:pt>
                <c:pt idx="4">
                  <c:v>736285</c:v>
                </c:pt>
                <c:pt idx="5">
                  <c:v>753127</c:v>
                </c:pt>
                <c:pt idx="6">
                  <c:v>773055</c:v>
                </c:pt>
                <c:pt idx="7">
                  <c:v>789875</c:v>
                </c:pt>
                <c:pt idx="8">
                  <c:v>808784</c:v>
                </c:pt>
                <c:pt idx="9">
                  <c:v>829444</c:v>
                </c:pt>
                <c:pt idx="10">
                  <c:v>850796</c:v>
                </c:pt>
                <c:pt idx="11">
                  <c:v>873149</c:v>
                </c:pt>
                <c:pt idx="12">
                  <c:v>824299</c:v>
                </c:pt>
                <c:pt idx="13">
                  <c:v>846932</c:v>
                </c:pt>
                <c:pt idx="14">
                  <c:v>888889</c:v>
                </c:pt>
                <c:pt idx="15">
                  <c:v>926232</c:v>
                </c:pt>
              </c:numCache>
            </c:numRef>
          </c:val>
          <c:extLst>
            <c:ext xmlns:c16="http://schemas.microsoft.com/office/drawing/2014/chart" uri="{C3380CC4-5D6E-409C-BE32-E72D297353CC}">
              <c16:uniqueId val="{00000001-A027-431F-B02E-D61A5875CCF3}"/>
            </c:ext>
          </c:extLst>
        </c:ser>
        <c:dLbls>
          <c:showLegendKey val="0"/>
          <c:showVal val="0"/>
          <c:showCatName val="0"/>
          <c:showSerName val="0"/>
          <c:showPercent val="0"/>
          <c:showBubbleSize val="0"/>
        </c:dLbls>
        <c:gapWidth val="125"/>
        <c:overlap val="-27"/>
        <c:axId val="195760687"/>
        <c:axId val="199526879"/>
      </c:barChart>
      <c:catAx>
        <c:axId val="195760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99526879"/>
        <c:crosses val="autoZero"/>
        <c:auto val="1"/>
        <c:lblAlgn val="ctr"/>
        <c:lblOffset val="100"/>
        <c:noMultiLvlLbl val="0"/>
      </c:catAx>
      <c:valAx>
        <c:axId val="199526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5760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LPC/CCRC Cumulative Growth</a:t>
            </a:r>
          </a:p>
          <a:p>
            <a:pPr>
              <a:defRPr b="1"/>
            </a:pPr>
            <a:r>
              <a:rPr lang="en-US" b="1"/>
              <a:t>1950 to</a:t>
            </a:r>
            <a:r>
              <a:rPr lang="en-US" b="1" baseline="0"/>
              <a:t> Present</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3"/>
          <c:tx>
            <c:strRef>
              <c:f>'Inc growth 2 stacked'!$E$4</c:f>
              <c:strCache>
                <c:ptCount val="1"/>
                <c:pt idx="0">
                  <c:v>Cumulative</c:v>
                </c:pt>
              </c:strCache>
            </c:strRef>
          </c:tx>
          <c:spPr>
            <a:solidFill>
              <a:schemeClr val="accent3"/>
            </a:solidFill>
            <a:ln>
              <a:solidFill>
                <a:srgbClr val="000000"/>
              </a:solidFill>
            </a:ln>
            <a:effectLst>
              <a:glow rad="63500">
                <a:srgbClr val="0067B4">
                  <a:satMod val="175000"/>
                  <a:alpha val="40000"/>
                </a:srgbClr>
              </a:glow>
            </a:effectLst>
          </c:spPr>
          <c:invertIfNegative val="0"/>
          <c:trendline>
            <c:spPr>
              <a:ln w="28575" cap="rnd">
                <a:solidFill>
                  <a:srgbClr val="000000"/>
                </a:solidFill>
                <a:prstDash val="sysDot"/>
              </a:ln>
              <a:effectLst/>
            </c:spPr>
            <c:trendlineType val="movingAvg"/>
            <c:period val="2"/>
            <c:dispRSqr val="0"/>
            <c:dispEq val="0"/>
          </c:trendline>
          <c:cat>
            <c:strRef>
              <c:f>'Inc growth 2 stacked'!$A$5:$A$20</c:f>
              <c:strCache>
                <c:ptCount val="16"/>
                <c:pt idx="0">
                  <c:v>1950-1954</c:v>
                </c:pt>
                <c:pt idx="1">
                  <c:v>1955-1959</c:v>
                </c:pt>
                <c:pt idx="2">
                  <c:v>1960-1964</c:v>
                </c:pt>
                <c:pt idx="3">
                  <c:v>1965-1969</c:v>
                </c:pt>
                <c:pt idx="4">
                  <c:v>1970-1974</c:v>
                </c:pt>
                <c:pt idx="5">
                  <c:v>1975-1979</c:v>
                </c:pt>
                <c:pt idx="6">
                  <c:v>1980-1984</c:v>
                </c:pt>
                <c:pt idx="7">
                  <c:v>1985-1989</c:v>
                </c:pt>
                <c:pt idx="8">
                  <c:v>1990-1994</c:v>
                </c:pt>
                <c:pt idx="9">
                  <c:v>1995-1999</c:v>
                </c:pt>
                <c:pt idx="10">
                  <c:v>2000-2004</c:v>
                </c:pt>
                <c:pt idx="11">
                  <c:v>2005-2009</c:v>
                </c:pt>
                <c:pt idx="12">
                  <c:v>2010-2014</c:v>
                </c:pt>
                <c:pt idx="13">
                  <c:v>2015-2019</c:v>
                </c:pt>
                <c:pt idx="14">
                  <c:v>2020-2024</c:v>
                </c:pt>
                <c:pt idx="15">
                  <c:v>2025-2029</c:v>
                </c:pt>
              </c:strCache>
            </c:strRef>
          </c:cat>
          <c:val>
            <c:numRef>
              <c:f>'Inc growth 2 stacked'!$E$5:$E$20</c:f>
              <c:numCache>
                <c:formatCode>General</c:formatCode>
                <c:ptCount val="16"/>
                <c:pt idx="0">
                  <c:v>107</c:v>
                </c:pt>
                <c:pt idx="1">
                  <c:v>180</c:v>
                </c:pt>
                <c:pt idx="2">
                  <c:v>311</c:v>
                </c:pt>
                <c:pt idx="3">
                  <c:v>432</c:v>
                </c:pt>
                <c:pt idx="4">
                  <c:v>549</c:v>
                </c:pt>
                <c:pt idx="5">
                  <c:v>693</c:v>
                </c:pt>
                <c:pt idx="6">
                  <c:v>844</c:v>
                </c:pt>
                <c:pt idx="7">
                  <c:v>1025</c:v>
                </c:pt>
                <c:pt idx="8">
                  <c:v>1148</c:v>
                </c:pt>
                <c:pt idx="9">
                  <c:v>1259</c:v>
                </c:pt>
                <c:pt idx="10">
                  <c:v>1366</c:v>
                </c:pt>
                <c:pt idx="11">
                  <c:v>1467</c:v>
                </c:pt>
                <c:pt idx="12">
                  <c:v>1514</c:v>
                </c:pt>
                <c:pt idx="13">
                  <c:v>1556</c:v>
                </c:pt>
                <c:pt idx="14">
                  <c:v>1579</c:v>
                </c:pt>
                <c:pt idx="15">
                  <c:v>1597</c:v>
                </c:pt>
              </c:numCache>
            </c:numRef>
          </c:val>
          <c:extLst>
            <c:ext xmlns:c16="http://schemas.microsoft.com/office/drawing/2014/chart" uri="{C3380CC4-5D6E-409C-BE32-E72D297353CC}">
              <c16:uniqueId val="{00000000-286B-49F6-8837-33795631277B}"/>
            </c:ext>
          </c:extLst>
        </c:ser>
        <c:dLbls>
          <c:showLegendKey val="0"/>
          <c:showVal val="0"/>
          <c:showCatName val="0"/>
          <c:showSerName val="0"/>
          <c:showPercent val="0"/>
          <c:showBubbleSize val="0"/>
        </c:dLbls>
        <c:gapWidth val="130"/>
        <c:overlap val="-27"/>
        <c:axId val="457302896"/>
        <c:axId val="434226800"/>
        <c:extLst>
          <c:ext xmlns:c15="http://schemas.microsoft.com/office/drawing/2012/chart" uri="{02D57815-91ED-43cb-92C2-25804820EDAC}">
            <c15:filteredBarSeries>
              <c15:ser>
                <c:idx val="3"/>
                <c:order val="0"/>
                <c:tx>
                  <c:strRef>
                    <c:extLst>
                      <c:ext uri="{02D57815-91ED-43cb-92C2-25804820EDAC}">
                        <c15:formulaRef>
                          <c15:sqref>'Inc growth 2 stacked'!$B$4</c15:sqref>
                        </c15:formulaRef>
                      </c:ext>
                    </c:extLst>
                    <c:strCache>
                      <c:ptCount val="1"/>
                      <c:pt idx="0">
                        <c:v>Purpose built</c:v>
                      </c:pt>
                    </c:strCache>
                  </c:strRef>
                </c:tx>
                <c:spPr>
                  <a:solidFill>
                    <a:schemeClr val="accent4"/>
                  </a:solidFill>
                  <a:ln>
                    <a:noFill/>
                  </a:ln>
                  <a:effectLst/>
                </c:spPr>
                <c:invertIfNegative val="0"/>
                <c:cat>
                  <c:strRef>
                    <c:extLst>
                      <c:ext uri="{02D57815-91ED-43cb-92C2-25804820EDAC}">
                        <c15:formulaRef>
                          <c15:sqref>'Inc growth 2 stacked'!$A$5:$A$20</c15:sqref>
                        </c15:formulaRef>
                      </c:ext>
                    </c:extLst>
                    <c:strCache>
                      <c:ptCount val="16"/>
                      <c:pt idx="0">
                        <c:v>1950-1954</c:v>
                      </c:pt>
                      <c:pt idx="1">
                        <c:v>1955-1959</c:v>
                      </c:pt>
                      <c:pt idx="2">
                        <c:v>1960-1964</c:v>
                      </c:pt>
                      <c:pt idx="3">
                        <c:v>1965-1969</c:v>
                      </c:pt>
                      <c:pt idx="4">
                        <c:v>1970-1974</c:v>
                      </c:pt>
                      <c:pt idx="5">
                        <c:v>1975-1979</c:v>
                      </c:pt>
                      <c:pt idx="6">
                        <c:v>1980-1984</c:v>
                      </c:pt>
                      <c:pt idx="7">
                        <c:v>1985-1989</c:v>
                      </c:pt>
                      <c:pt idx="8">
                        <c:v>1990-1994</c:v>
                      </c:pt>
                      <c:pt idx="9">
                        <c:v>1995-1999</c:v>
                      </c:pt>
                      <c:pt idx="10">
                        <c:v>2000-2004</c:v>
                      </c:pt>
                      <c:pt idx="11">
                        <c:v>2005-2009</c:v>
                      </c:pt>
                      <c:pt idx="12">
                        <c:v>2010-2014</c:v>
                      </c:pt>
                      <c:pt idx="13">
                        <c:v>2015-2019</c:v>
                      </c:pt>
                      <c:pt idx="14">
                        <c:v>2020-2024</c:v>
                      </c:pt>
                      <c:pt idx="15">
                        <c:v>2025-2029</c:v>
                      </c:pt>
                    </c:strCache>
                  </c:strRef>
                </c:cat>
                <c:val>
                  <c:numRef>
                    <c:extLst>
                      <c:ext uri="{02D57815-91ED-43cb-92C2-25804820EDAC}">
                        <c15:formulaRef>
                          <c15:sqref>'Inc growth 2 stacked'!$B$5:$B$20</c15:sqref>
                        </c15:formulaRef>
                      </c:ext>
                    </c:extLst>
                    <c:numCache>
                      <c:formatCode>General</c:formatCode>
                      <c:ptCount val="16"/>
                      <c:pt idx="0">
                        <c:v>6</c:v>
                      </c:pt>
                      <c:pt idx="1">
                        <c:v>21</c:v>
                      </c:pt>
                      <c:pt idx="2">
                        <c:v>46</c:v>
                      </c:pt>
                      <c:pt idx="3">
                        <c:v>51</c:v>
                      </c:pt>
                      <c:pt idx="4">
                        <c:v>43</c:v>
                      </c:pt>
                      <c:pt idx="5">
                        <c:v>51</c:v>
                      </c:pt>
                      <c:pt idx="6">
                        <c:v>70</c:v>
                      </c:pt>
                      <c:pt idx="7">
                        <c:v>92</c:v>
                      </c:pt>
                      <c:pt idx="8">
                        <c:v>69</c:v>
                      </c:pt>
                      <c:pt idx="9">
                        <c:v>65</c:v>
                      </c:pt>
                      <c:pt idx="10">
                        <c:v>74</c:v>
                      </c:pt>
                      <c:pt idx="11">
                        <c:v>81</c:v>
                      </c:pt>
                      <c:pt idx="12">
                        <c:v>37</c:v>
                      </c:pt>
                      <c:pt idx="13">
                        <c:v>39</c:v>
                      </c:pt>
                      <c:pt idx="14">
                        <c:v>19</c:v>
                      </c:pt>
                      <c:pt idx="15">
                        <c:v>13</c:v>
                      </c:pt>
                    </c:numCache>
                  </c:numRef>
                </c:val>
                <c:extLst>
                  <c:ext xmlns:c16="http://schemas.microsoft.com/office/drawing/2014/chart" uri="{C3380CC4-5D6E-409C-BE32-E72D297353CC}">
                    <c16:uniqueId val="{00000001-286B-49F6-8837-33795631277B}"/>
                  </c:ext>
                </c:extLst>
              </c15:ser>
            </c15:filteredBarSeries>
            <c15:filteredBarSeries>
              <c15:ser>
                <c:idx val="0"/>
                <c:order val="1"/>
                <c:tx>
                  <c:strRef>
                    <c:extLst xmlns:c15="http://schemas.microsoft.com/office/drawing/2012/chart">
                      <c:ext xmlns:c15="http://schemas.microsoft.com/office/drawing/2012/chart" uri="{02D57815-91ED-43cb-92C2-25804820EDAC}">
                        <c15:formulaRef>
                          <c15:sqref>'Inc growth 2 stacked'!$C$4</c15:sqref>
                        </c15:formulaRef>
                      </c:ext>
                    </c:extLst>
                    <c:strCache>
                      <c:ptCount val="1"/>
                      <c:pt idx="0">
                        <c:v>Non-purpose built</c:v>
                      </c:pt>
                    </c:strCache>
                  </c:strRef>
                </c:tx>
                <c:spPr>
                  <a:solidFill>
                    <a:schemeClr val="accent1"/>
                  </a:solidFill>
                  <a:ln>
                    <a:noFill/>
                  </a:ln>
                  <a:effectLst/>
                </c:spPr>
                <c:invertIfNegative val="0"/>
                <c:cat>
                  <c:strRef>
                    <c:extLst xmlns:c15="http://schemas.microsoft.com/office/drawing/2012/chart">
                      <c:ext xmlns:c15="http://schemas.microsoft.com/office/drawing/2012/chart" uri="{02D57815-91ED-43cb-92C2-25804820EDAC}">
                        <c15:formulaRef>
                          <c15:sqref>'Inc growth 2 stacked'!$A$5:$A$20</c15:sqref>
                        </c15:formulaRef>
                      </c:ext>
                    </c:extLst>
                    <c:strCache>
                      <c:ptCount val="16"/>
                      <c:pt idx="0">
                        <c:v>1950-1954</c:v>
                      </c:pt>
                      <c:pt idx="1">
                        <c:v>1955-1959</c:v>
                      </c:pt>
                      <c:pt idx="2">
                        <c:v>1960-1964</c:v>
                      </c:pt>
                      <c:pt idx="3">
                        <c:v>1965-1969</c:v>
                      </c:pt>
                      <c:pt idx="4">
                        <c:v>1970-1974</c:v>
                      </c:pt>
                      <c:pt idx="5">
                        <c:v>1975-1979</c:v>
                      </c:pt>
                      <c:pt idx="6">
                        <c:v>1980-1984</c:v>
                      </c:pt>
                      <c:pt idx="7">
                        <c:v>1985-1989</c:v>
                      </c:pt>
                      <c:pt idx="8">
                        <c:v>1990-1994</c:v>
                      </c:pt>
                      <c:pt idx="9">
                        <c:v>1995-1999</c:v>
                      </c:pt>
                      <c:pt idx="10">
                        <c:v>2000-2004</c:v>
                      </c:pt>
                      <c:pt idx="11">
                        <c:v>2005-2009</c:v>
                      </c:pt>
                      <c:pt idx="12">
                        <c:v>2010-2014</c:v>
                      </c:pt>
                      <c:pt idx="13">
                        <c:v>2015-2019</c:v>
                      </c:pt>
                      <c:pt idx="14">
                        <c:v>2020-2024</c:v>
                      </c:pt>
                      <c:pt idx="15">
                        <c:v>2025-2029</c:v>
                      </c:pt>
                    </c:strCache>
                  </c:strRef>
                </c:cat>
                <c:val>
                  <c:numRef>
                    <c:extLst xmlns:c15="http://schemas.microsoft.com/office/drawing/2012/chart">
                      <c:ext xmlns:c15="http://schemas.microsoft.com/office/drawing/2012/chart" uri="{02D57815-91ED-43cb-92C2-25804820EDAC}">
                        <c15:formulaRef>
                          <c15:sqref>'Inc growth 2 stacked'!$C$5:$C$20</c15:sqref>
                        </c15:formulaRef>
                      </c:ext>
                    </c:extLst>
                    <c:numCache>
                      <c:formatCode>General</c:formatCode>
                      <c:ptCount val="16"/>
                      <c:pt idx="0">
                        <c:v>28</c:v>
                      </c:pt>
                      <c:pt idx="1">
                        <c:v>52</c:v>
                      </c:pt>
                      <c:pt idx="2">
                        <c:v>85</c:v>
                      </c:pt>
                      <c:pt idx="3">
                        <c:v>70</c:v>
                      </c:pt>
                      <c:pt idx="4">
                        <c:v>74</c:v>
                      </c:pt>
                      <c:pt idx="5">
                        <c:v>93</c:v>
                      </c:pt>
                      <c:pt idx="6">
                        <c:v>81</c:v>
                      </c:pt>
                      <c:pt idx="7">
                        <c:v>89</c:v>
                      </c:pt>
                      <c:pt idx="8">
                        <c:v>54</c:v>
                      </c:pt>
                      <c:pt idx="9">
                        <c:v>46</c:v>
                      </c:pt>
                      <c:pt idx="10">
                        <c:v>33</c:v>
                      </c:pt>
                      <c:pt idx="11">
                        <c:v>20</c:v>
                      </c:pt>
                      <c:pt idx="12">
                        <c:v>10</c:v>
                      </c:pt>
                      <c:pt idx="13">
                        <c:v>3</c:v>
                      </c:pt>
                      <c:pt idx="14">
                        <c:v>4</c:v>
                      </c:pt>
                      <c:pt idx="15">
                        <c:v>5</c:v>
                      </c:pt>
                    </c:numCache>
                  </c:numRef>
                </c:val>
                <c:extLst xmlns:c15="http://schemas.microsoft.com/office/drawing/2012/chart">
                  <c:ext xmlns:c16="http://schemas.microsoft.com/office/drawing/2014/chart" uri="{C3380CC4-5D6E-409C-BE32-E72D297353CC}">
                    <c16:uniqueId val="{00000002-286B-49F6-8837-33795631277B}"/>
                  </c:ext>
                </c:extLst>
              </c15:ser>
            </c15:filteredBarSeries>
            <c15:filteredBarSeries>
              <c15:ser>
                <c:idx val="1"/>
                <c:order val="2"/>
                <c:tx>
                  <c:strRef>
                    <c:extLst xmlns:c15="http://schemas.microsoft.com/office/drawing/2012/chart">
                      <c:ext xmlns:c15="http://schemas.microsoft.com/office/drawing/2012/chart" uri="{02D57815-91ED-43cb-92C2-25804820EDAC}">
                        <c15:formulaRef>
                          <c15:sqref>'Inc growth 2 stacked'!$D$4</c15:sqref>
                        </c15:formulaRef>
                      </c:ext>
                    </c:extLst>
                    <c:strCache>
                      <c:ptCount val="1"/>
                      <c:pt idx="0">
                        <c:v>Total</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'Inc growth 2 stacked'!$A$5:$A$20</c15:sqref>
                        </c15:formulaRef>
                      </c:ext>
                    </c:extLst>
                    <c:strCache>
                      <c:ptCount val="16"/>
                      <c:pt idx="0">
                        <c:v>1950-1954</c:v>
                      </c:pt>
                      <c:pt idx="1">
                        <c:v>1955-1959</c:v>
                      </c:pt>
                      <c:pt idx="2">
                        <c:v>1960-1964</c:v>
                      </c:pt>
                      <c:pt idx="3">
                        <c:v>1965-1969</c:v>
                      </c:pt>
                      <c:pt idx="4">
                        <c:v>1970-1974</c:v>
                      </c:pt>
                      <c:pt idx="5">
                        <c:v>1975-1979</c:v>
                      </c:pt>
                      <c:pt idx="6">
                        <c:v>1980-1984</c:v>
                      </c:pt>
                      <c:pt idx="7">
                        <c:v>1985-1989</c:v>
                      </c:pt>
                      <c:pt idx="8">
                        <c:v>1990-1994</c:v>
                      </c:pt>
                      <c:pt idx="9">
                        <c:v>1995-1999</c:v>
                      </c:pt>
                      <c:pt idx="10">
                        <c:v>2000-2004</c:v>
                      </c:pt>
                      <c:pt idx="11">
                        <c:v>2005-2009</c:v>
                      </c:pt>
                      <c:pt idx="12">
                        <c:v>2010-2014</c:v>
                      </c:pt>
                      <c:pt idx="13">
                        <c:v>2015-2019</c:v>
                      </c:pt>
                      <c:pt idx="14">
                        <c:v>2020-2024</c:v>
                      </c:pt>
                      <c:pt idx="15">
                        <c:v>2025-2029</c:v>
                      </c:pt>
                    </c:strCache>
                  </c:strRef>
                </c:cat>
                <c:val>
                  <c:numRef>
                    <c:extLst xmlns:c15="http://schemas.microsoft.com/office/drawing/2012/chart">
                      <c:ext xmlns:c15="http://schemas.microsoft.com/office/drawing/2012/chart" uri="{02D57815-91ED-43cb-92C2-25804820EDAC}">
                        <c15:formulaRef>
                          <c15:sqref>'Inc growth 2 stacked'!$D$5:$D$20</c15:sqref>
                        </c15:formulaRef>
                      </c:ext>
                    </c:extLst>
                    <c:numCache>
                      <c:formatCode>General</c:formatCode>
                      <c:ptCount val="16"/>
                      <c:pt idx="0">
                        <c:v>34</c:v>
                      </c:pt>
                      <c:pt idx="1">
                        <c:v>73</c:v>
                      </c:pt>
                      <c:pt idx="2">
                        <c:v>131</c:v>
                      </c:pt>
                      <c:pt idx="3">
                        <c:v>121</c:v>
                      </c:pt>
                      <c:pt idx="4">
                        <c:v>117</c:v>
                      </c:pt>
                      <c:pt idx="5">
                        <c:v>144</c:v>
                      </c:pt>
                      <c:pt idx="6">
                        <c:v>151</c:v>
                      </c:pt>
                      <c:pt idx="7">
                        <c:v>181</c:v>
                      </c:pt>
                      <c:pt idx="8">
                        <c:v>123</c:v>
                      </c:pt>
                      <c:pt idx="9">
                        <c:v>111</c:v>
                      </c:pt>
                      <c:pt idx="10">
                        <c:v>107</c:v>
                      </c:pt>
                      <c:pt idx="11">
                        <c:v>101</c:v>
                      </c:pt>
                      <c:pt idx="12">
                        <c:v>47</c:v>
                      </c:pt>
                      <c:pt idx="13">
                        <c:v>42</c:v>
                      </c:pt>
                      <c:pt idx="14">
                        <c:v>23</c:v>
                      </c:pt>
                      <c:pt idx="15">
                        <c:v>18</c:v>
                      </c:pt>
                    </c:numCache>
                  </c:numRef>
                </c:val>
                <c:extLst xmlns:c15="http://schemas.microsoft.com/office/drawing/2012/chart">
                  <c:ext xmlns:c16="http://schemas.microsoft.com/office/drawing/2014/chart" uri="{C3380CC4-5D6E-409C-BE32-E72D297353CC}">
                    <c16:uniqueId val="{00000003-286B-49F6-8837-33795631277B}"/>
                  </c:ext>
                </c:extLst>
              </c15:ser>
            </c15:filteredBarSeries>
          </c:ext>
        </c:extLst>
      </c:barChart>
      <c:catAx>
        <c:axId val="45730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34226800"/>
        <c:crosses val="autoZero"/>
        <c:auto val="1"/>
        <c:lblAlgn val="ctr"/>
        <c:lblOffset val="100"/>
        <c:noMultiLvlLbl val="0"/>
      </c:catAx>
      <c:valAx>
        <c:axId val="43422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57302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80" b="1" i="0" u="none" strike="noStrike" kern="1200" baseline="0">
                <a:solidFill>
                  <a:schemeClr val="tx1"/>
                </a:solidFill>
                <a:latin typeface="Arial" pitchFamily="34" charset="0"/>
                <a:ea typeface="+mn-ea"/>
                <a:cs typeface="Arial" pitchFamily="34" charset="0"/>
              </a:defRPr>
            </a:pPr>
            <a:r>
              <a:rPr lang="en-US" dirty="0"/>
              <a:t>CCRC Occupancy by Profit</a:t>
            </a:r>
            <a:r>
              <a:rPr lang="en-US" baseline="0" dirty="0"/>
              <a:t> Status</a:t>
            </a:r>
            <a:r>
              <a:rPr lang="en-US" dirty="0"/>
              <a:t>; MAP31</a:t>
            </a:r>
          </a:p>
          <a:p>
            <a:pPr algn="l">
              <a:defRPr/>
            </a:pPr>
            <a:r>
              <a:rPr lang="en-US" dirty="0"/>
              <a:t>4Q05 – 1Q24</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680" b="1" i="0" u="none" strike="noStrike" kern="1200" baseline="0">
              <a:solidFill>
                <a:schemeClr val="tx1"/>
              </a:solidFill>
              <a:latin typeface="Arial" pitchFamily="34" charset="0"/>
              <a:ea typeface="+mn-ea"/>
              <a:cs typeface="Arial" pitchFamily="34" charset="0"/>
            </a:defRPr>
          </a:pPr>
          <a:endParaRPr lang="en-US"/>
        </a:p>
      </c:txPr>
    </c:title>
    <c:autoTitleDeleted val="0"/>
    <c:plotArea>
      <c:layout>
        <c:manualLayout>
          <c:layoutTarget val="inner"/>
          <c:xMode val="edge"/>
          <c:yMode val="edge"/>
          <c:x val="7.015043112039146E-2"/>
          <c:y val="0.14849278398052332"/>
          <c:w val="0.8437698493267296"/>
          <c:h val="0.78013886786827669"/>
        </c:manualLayout>
      </c:layout>
      <c:lineChart>
        <c:grouping val="standard"/>
        <c:varyColors val="0"/>
        <c:ser>
          <c:idx val="0"/>
          <c:order val="0"/>
          <c:tx>
            <c:strRef>
              <c:f>Sheet1!$B$1</c:f>
              <c:strCache>
                <c:ptCount val="1"/>
                <c:pt idx="0">
                  <c:v>Not-for-Profit</c:v>
                </c:pt>
              </c:strCache>
            </c:strRef>
          </c:tx>
          <c:spPr>
            <a:ln w="38100" cap="rnd" cmpd="sng" algn="ctr">
              <a:solidFill>
                <a:schemeClr val="accent1"/>
              </a:solidFill>
              <a:prstDash val="solid"/>
              <a:round/>
            </a:ln>
            <a:effectLst/>
          </c:spPr>
          <c:marker>
            <c:symbol val="none"/>
          </c:marker>
          <c:cat>
            <c:numRef>
              <c:f>Sheet1!$A$2:$A$75</c:f>
              <c:numCache>
                <c:formatCode>General</c:formatCode>
                <c:ptCount val="74"/>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pt idx="65">
                  <c:v>2022</c:v>
                </c:pt>
                <c:pt idx="69">
                  <c:v>2023</c:v>
                </c:pt>
                <c:pt idx="73">
                  <c:v>2024</c:v>
                </c:pt>
              </c:numCache>
            </c:numRef>
          </c:cat>
          <c:val>
            <c:numRef>
              <c:f>Sheet1!$B$2:$B$75</c:f>
              <c:numCache>
                <c:formatCode>0.0%</c:formatCode>
                <c:ptCount val="74"/>
                <c:pt idx="0">
                  <c:v>0.94084494502070071</c:v>
                </c:pt>
                <c:pt idx="1">
                  <c:v>0.93615051359094403</c:v>
                </c:pt>
                <c:pt idx="2">
                  <c:v>0.94104578892317803</c:v>
                </c:pt>
                <c:pt idx="3">
                  <c:v>0.93945241420168424</c:v>
                </c:pt>
                <c:pt idx="4">
                  <c:v>0.93996477396628364</c:v>
                </c:pt>
                <c:pt idx="5">
                  <c:v>0.9454328792969332</c:v>
                </c:pt>
                <c:pt idx="6">
                  <c:v>0.93868539808310847</c:v>
                </c:pt>
                <c:pt idx="7">
                  <c:v>0.93906488595874638</c:v>
                </c:pt>
                <c:pt idx="8">
                  <c:v>0.93329885011737557</c:v>
                </c:pt>
                <c:pt idx="9">
                  <c:v>0.92840825553913164</c:v>
                </c:pt>
                <c:pt idx="10">
                  <c:v>0.93142098607369239</c:v>
                </c:pt>
                <c:pt idx="11">
                  <c:v>0.92629361978656932</c:v>
                </c:pt>
                <c:pt idx="12">
                  <c:v>0.917097447670701</c:v>
                </c:pt>
                <c:pt idx="13">
                  <c:v>0.91438669982982068</c:v>
                </c:pt>
                <c:pt idx="14">
                  <c:v>0.90834680987398164</c:v>
                </c:pt>
                <c:pt idx="15">
                  <c:v>0.91030484925120736</c:v>
                </c:pt>
                <c:pt idx="16">
                  <c:v>0.90509795108064572</c:v>
                </c:pt>
                <c:pt idx="17">
                  <c:v>0.90414548621800406</c:v>
                </c:pt>
                <c:pt idx="18">
                  <c:v>0.90529520662168572</c:v>
                </c:pt>
                <c:pt idx="19">
                  <c:v>0.90297710099697903</c:v>
                </c:pt>
                <c:pt idx="20">
                  <c:v>0.9036534748300975</c:v>
                </c:pt>
                <c:pt idx="21">
                  <c:v>0.90467837589508771</c:v>
                </c:pt>
                <c:pt idx="22">
                  <c:v>0.90404159056633804</c:v>
                </c:pt>
                <c:pt idx="23">
                  <c:v>0.90572834630834043</c:v>
                </c:pt>
                <c:pt idx="24">
                  <c:v>0.90611775494403901</c:v>
                </c:pt>
                <c:pt idx="25">
                  <c:v>0.90529396906527193</c:v>
                </c:pt>
                <c:pt idx="26">
                  <c:v>0.90765245916239301</c:v>
                </c:pt>
                <c:pt idx="27">
                  <c:v>0.90648377205326858</c:v>
                </c:pt>
                <c:pt idx="28">
                  <c:v>0.90397778877181068</c:v>
                </c:pt>
                <c:pt idx="29">
                  <c:v>0.90353927464917072</c:v>
                </c:pt>
                <c:pt idx="30">
                  <c:v>0.90321684659859225</c:v>
                </c:pt>
                <c:pt idx="31">
                  <c:v>0.90314506239630676</c:v>
                </c:pt>
                <c:pt idx="32">
                  <c:v>0.90799764225538404</c:v>
                </c:pt>
                <c:pt idx="33">
                  <c:v>0.91084090306206578</c:v>
                </c:pt>
                <c:pt idx="34">
                  <c:v>0.91376233579153321</c:v>
                </c:pt>
                <c:pt idx="35">
                  <c:v>0.91598716510280065</c:v>
                </c:pt>
                <c:pt idx="36">
                  <c:v>0.91970014474281148</c:v>
                </c:pt>
                <c:pt idx="37">
                  <c:v>0.92151701346914539</c:v>
                </c:pt>
                <c:pt idx="38">
                  <c:v>0.9200247324207923</c:v>
                </c:pt>
                <c:pt idx="39">
                  <c:v>0.92211603901996375</c:v>
                </c:pt>
                <c:pt idx="40">
                  <c:v>0.92597221827685139</c:v>
                </c:pt>
                <c:pt idx="41">
                  <c:v>0.92398853998563946</c:v>
                </c:pt>
                <c:pt idx="42">
                  <c:v>0.92144025028135423</c:v>
                </c:pt>
                <c:pt idx="43">
                  <c:v>0.92350561797752806</c:v>
                </c:pt>
                <c:pt idx="44">
                  <c:v>0.92321006212978984</c:v>
                </c:pt>
                <c:pt idx="45">
                  <c:v>0.92307640741684205</c:v>
                </c:pt>
                <c:pt idx="46">
                  <c:v>0.92396793187186055</c:v>
                </c:pt>
                <c:pt idx="47">
                  <c:v>0.92111227854542088</c:v>
                </c:pt>
                <c:pt idx="48">
                  <c:v>0.92203530278318513</c:v>
                </c:pt>
                <c:pt idx="49">
                  <c:v>0.92185955803871444</c:v>
                </c:pt>
                <c:pt idx="50">
                  <c:v>0.92242320439821923</c:v>
                </c:pt>
                <c:pt idx="51">
                  <c:v>0.92279062504066733</c:v>
                </c:pt>
                <c:pt idx="52">
                  <c:v>0.92329998832275895</c:v>
                </c:pt>
                <c:pt idx="53">
                  <c:v>0.92593068613401364</c:v>
                </c:pt>
                <c:pt idx="54">
                  <c:v>0.92617298562955908</c:v>
                </c:pt>
                <c:pt idx="55">
                  <c:v>0.92877546151514956</c:v>
                </c:pt>
                <c:pt idx="56">
                  <c:v>0.92588383351953873</c:v>
                </c:pt>
                <c:pt idx="57">
                  <c:v>0.92663020883302949</c:v>
                </c:pt>
                <c:pt idx="58">
                  <c:v>0.89924327354260092</c:v>
                </c:pt>
                <c:pt idx="59">
                  <c:v>0.88174621298622213</c:v>
                </c:pt>
                <c:pt idx="60">
                  <c:v>0.87034734363855559</c:v>
                </c:pt>
                <c:pt idx="61">
                  <c:v>0.85960648220650604</c:v>
                </c:pt>
                <c:pt idx="62">
                  <c:v>0.85898734964100332</c:v>
                </c:pt>
                <c:pt idx="63">
                  <c:v>0.86644389816061573</c:v>
                </c:pt>
                <c:pt idx="64">
                  <c:v>0.86832095298767331</c:v>
                </c:pt>
                <c:pt idx="65">
                  <c:v>0.86689085567524615</c:v>
                </c:pt>
                <c:pt idx="66">
                  <c:v>0.87210913418988611</c:v>
                </c:pt>
                <c:pt idx="67">
                  <c:v>0.88014484374524538</c:v>
                </c:pt>
                <c:pt idx="68">
                  <c:v>0.88337144132676149</c:v>
                </c:pt>
                <c:pt idx="69">
                  <c:v>0.88354354173564909</c:v>
                </c:pt>
                <c:pt idx="70">
                  <c:v>0.88326564991125955</c:v>
                </c:pt>
                <c:pt idx="71">
                  <c:v>0.8887543532599248</c:v>
                </c:pt>
                <c:pt idx="72">
                  <c:v>0.89460071321478274</c:v>
                </c:pt>
                <c:pt idx="73">
                  <c:v>0.89911114305565543</c:v>
                </c:pt>
              </c:numCache>
            </c:numRef>
          </c:val>
          <c:smooth val="0"/>
          <c:extLst>
            <c:ext xmlns:c16="http://schemas.microsoft.com/office/drawing/2014/chart" uri="{C3380CC4-5D6E-409C-BE32-E72D297353CC}">
              <c16:uniqueId val="{00000000-DE9F-4620-B9F5-1B2328223B81}"/>
            </c:ext>
          </c:extLst>
        </c:ser>
        <c:ser>
          <c:idx val="1"/>
          <c:order val="1"/>
          <c:tx>
            <c:strRef>
              <c:f>Sheet1!$C$1</c:f>
              <c:strCache>
                <c:ptCount val="1"/>
                <c:pt idx="0">
                  <c:v>For-Profit</c:v>
                </c:pt>
              </c:strCache>
            </c:strRef>
          </c:tx>
          <c:spPr>
            <a:ln w="38100" cap="rnd" cmpd="sng" algn="ctr">
              <a:solidFill>
                <a:schemeClr val="accent2"/>
              </a:solidFill>
              <a:prstDash val="solid"/>
              <a:round/>
            </a:ln>
            <a:effectLst/>
          </c:spPr>
          <c:marker>
            <c:symbol val="none"/>
          </c:marker>
          <c:cat>
            <c:numRef>
              <c:f>Sheet1!$A$2:$A$75</c:f>
              <c:numCache>
                <c:formatCode>General</c:formatCode>
                <c:ptCount val="74"/>
                <c:pt idx="1">
                  <c:v>2006</c:v>
                </c:pt>
                <c:pt idx="5">
                  <c:v>2007</c:v>
                </c:pt>
                <c:pt idx="9">
                  <c:v>2008</c:v>
                </c:pt>
                <c:pt idx="13">
                  <c:v>2009</c:v>
                </c:pt>
                <c:pt idx="17">
                  <c:v>2010</c:v>
                </c:pt>
                <c:pt idx="21">
                  <c:v>2011</c:v>
                </c:pt>
                <c:pt idx="25">
                  <c:v>2012</c:v>
                </c:pt>
                <c:pt idx="29">
                  <c:v>2013</c:v>
                </c:pt>
                <c:pt idx="33">
                  <c:v>2014</c:v>
                </c:pt>
                <c:pt idx="37">
                  <c:v>2015</c:v>
                </c:pt>
                <c:pt idx="41">
                  <c:v>2016</c:v>
                </c:pt>
                <c:pt idx="45">
                  <c:v>2017</c:v>
                </c:pt>
                <c:pt idx="49">
                  <c:v>2018</c:v>
                </c:pt>
                <c:pt idx="53">
                  <c:v>2019</c:v>
                </c:pt>
                <c:pt idx="57">
                  <c:v>2020</c:v>
                </c:pt>
                <c:pt idx="61">
                  <c:v>2021</c:v>
                </c:pt>
                <c:pt idx="65">
                  <c:v>2022</c:v>
                </c:pt>
                <c:pt idx="69">
                  <c:v>2023</c:v>
                </c:pt>
                <c:pt idx="73">
                  <c:v>2024</c:v>
                </c:pt>
              </c:numCache>
            </c:numRef>
          </c:cat>
          <c:val>
            <c:numRef>
              <c:f>Sheet1!$C$2:$C$75</c:f>
              <c:numCache>
                <c:formatCode>0.0%</c:formatCode>
                <c:ptCount val="74"/>
                <c:pt idx="0">
                  <c:v>0.9146106684832509</c:v>
                </c:pt>
                <c:pt idx="1">
                  <c:v>0.90201385251149524</c:v>
                </c:pt>
                <c:pt idx="2">
                  <c:v>0.90551899022708493</c:v>
                </c:pt>
                <c:pt idx="3">
                  <c:v>0.90692331400072845</c:v>
                </c:pt>
                <c:pt idx="4">
                  <c:v>0.90367112070157962</c:v>
                </c:pt>
                <c:pt idx="5">
                  <c:v>0.90957935469502516</c:v>
                </c:pt>
                <c:pt idx="6">
                  <c:v>0.90125934887813464</c:v>
                </c:pt>
                <c:pt idx="7">
                  <c:v>0.90292820987318345</c:v>
                </c:pt>
                <c:pt idx="8">
                  <c:v>0.89537207041797173</c:v>
                </c:pt>
                <c:pt idx="9">
                  <c:v>0.89661429978742158</c:v>
                </c:pt>
                <c:pt idx="10">
                  <c:v>0.88249781928267224</c:v>
                </c:pt>
                <c:pt idx="11">
                  <c:v>0.87749974361603933</c:v>
                </c:pt>
                <c:pt idx="12">
                  <c:v>0.86568669473790372</c:v>
                </c:pt>
                <c:pt idx="13">
                  <c:v>0.86645328763325691</c:v>
                </c:pt>
                <c:pt idx="14">
                  <c:v>0.85829435764752715</c:v>
                </c:pt>
                <c:pt idx="15">
                  <c:v>0.86289680565230376</c:v>
                </c:pt>
                <c:pt idx="16">
                  <c:v>0.86583909647246127</c:v>
                </c:pt>
                <c:pt idx="17">
                  <c:v>0.85774079302573247</c:v>
                </c:pt>
                <c:pt idx="18">
                  <c:v>0.85654981549815501</c:v>
                </c:pt>
                <c:pt idx="19">
                  <c:v>0.84765723508347202</c:v>
                </c:pt>
                <c:pt idx="20">
                  <c:v>0.84409726596950985</c:v>
                </c:pt>
                <c:pt idx="21">
                  <c:v>0.84561429972094426</c:v>
                </c:pt>
                <c:pt idx="22">
                  <c:v>0.8446821331726424</c:v>
                </c:pt>
                <c:pt idx="23">
                  <c:v>0.84556904857486948</c:v>
                </c:pt>
                <c:pt idx="24">
                  <c:v>0.84567870731827843</c:v>
                </c:pt>
                <c:pt idx="25">
                  <c:v>0.84392588534143542</c:v>
                </c:pt>
                <c:pt idx="26">
                  <c:v>0.84292091513214629</c:v>
                </c:pt>
                <c:pt idx="27">
                  <c:v>0.84386617100371752</c:v>
                </c:pt>
                <c:pt idx="28">
                  <c:v>0.84942384041832086</c:v>
                </c:pt>
                <c:pt idx="29">
                  <c:v>0.85620046394741933</c:v>
                </c:pt>
                <c:pt idx="30">
                  <c:v>0.8525631734067739</c:v>
                </c:pt>
                <c:pt idx="31">
                  <c:v>0.85678009141696287</c:v>
                </c:pt>
                <c:pt idx="32">
                  <c:v>0.86464768339768339</c:v>
                </c:pt>
                <c:pt idx="33">
                  <c:v>0.85942077710004328</c:v>
                </c:pt>
                <c:pt idx="34">
                  <c:v>0.85963085660198768</c:v>
                </c:pt>
                <c:pt idx="35">
                  <c:v>0.86102832468964874</c:v>
                </c:pt>
                <c:pt idx="36">
                  <c:v>0.86947630688228661</c:v>
                </c:pt>
                <c:pt idx="37">
                  <c:v>0.87382364012798797</c:v>
                </c:pt>
                <c:pt idx="38">
                  <c:v>0.87338028169014081</c:v>
                </c:pt>
                <c:pt idx="39">
                  <c:v>0.8700450764440727</c:v>
                </c:pt>
                <c:pt idx="40">
                  <c:v>0.87151302420099763</c:v>
                </c:pt>
                <c:pt idx="41">
                  <c:v>0.87253511460859223</c:v>
                </c:pt>
                <c:pt idx="42">
                  <c:v>0.87311852704257764</c:v>
                </c:pt>
                <c:pt idx="43">
                  <c:v>0.86706586826347309</c:v>
                </c:pt>
                <c:pt idx="44">
                  <c:v>0.87196447569267777</c:v>
                </c:pt>
                <c:pt idx="45">
                  <c:v>0.87870699881376035</c:v>
                </c:pt>
                <c:pt idx="46">
                  <c:v>0.88046614624108077</c:v>
                </c:pt>
                <c:pt idx="47">
                  <c:v>0.87562877539813289</c:v>
                </c:pt>
                <c:pt idx="48">
                  <c:v>0.87377987939785695</c:v>
                </c:pt>
                <c:pt idx="49">
                  <c:v>0.87704581324454634</c:v>
                </c:pt>
                <c:pt idx="50">
                  <c:v>0.87221628553109642</c:v>
                </c:pt>
                <c:pt idx="51">
                  <c:v>0.87402944545801686</c:v>
                </c:pt>
                <c:pt idx="52">
                  <c:v>0.87448027153160801</c:v>
                </c:pt>
                <c:pt idx="53">
                  <c:v>0.87734249221852523</c:v>
                </c:pt>
                <c:pt idx="54">
                  <c:v>0.86526076524813744</c:v>
                </c:pt>
                <c:pt idx="55">
                  <c:v>0.86536767481857457</c:v>
                </c:pt>
                <c:pt idx="56">
                  <c:v>0.87136514289287725</c:v>
                </c:pt>
                <c:pt idx="57">
                  <c:v>0.8809572719802794</c:v>
                </c:pt>
                <c:pt idx="58">
                  <c:v>0.85910239940325717</c:v>
                </c:pt>
                <c:pt idx="59">
                  <c:v>0.82365748936776351</c:v>
                </c:pt>
                <c:pt idx="60">
                  <c:v>0.80717734409867326</c:v>
                </c:pt>
                <c:pt idx="61">
                  <c:v>0.78666907877545278</c:v>
                </c:pt>
                <c:pt idx="62">
                  <c:v>0.7925322631413283</c:v>
                </c:pt>
                <c:pt idx="63">
                  <c:v>0.79821313113501435</c:v>
                </c:pt>
                <c:pt idx="64">
                  <c:v>0.80558560330415974</c:v>
                </c:pt>
                <c:pt idx="65">
                  <c:v>0.81297679750187757</c:v>
                </c:pt>
                <c:pt idx="66">
                  <c:v>0.8158694831389226</c:v>
                </c:pt>
                <c:pt idx="67">
                  <c:v>0.8244090881937115</c:v>
                </c:pt>
                <c:pt idx="68">
                  <c:v>0.83398788261530266</c:v>
                </c:pt>
                <c:pt idx="69">
                  <c:v>0.83776419757891873</c:v>
                </c:pt>
                <c:pt idx="70">
                  <c:v>0.8424909133091022</c:v>
                </c:pt>
                <c:pt idx="71">
                  <c:v>0.84777549096924354</c:v>
                </c:pt>
                <c:pt idx="72">
                  <c:v>0.85811083947717959</c:v>
                </c:pt>
                <c:pt idx="73">
                  <c:v>0.86498643032016853</c:v>
                </c:pt>
              </c:numCache>
            </c:numRef>
          </c:val>
          <c:smooth val="0"/>
          <c:extLst>
            <c:ext xmlns:c16="http://schemas.microsoft.com/office/drawing/2014/chart" uri="{C3380CC4-5D6E-409C-BE32-E72D297353CC}">
              <c16:uniqueId val="{00000001-DE9F-4620-B9F5-1B2328223B81}"/>
            </c:ext>
          </c:extLst>
        </c:ser>
        <c:dLbls>
          <c:showLegendKey val="0"/>
          <c:showVal val="0"/>
          <c:showCatName val="0"/>
          <c:showSerName val="0"/>
          <c:showPercent val="0"/>
          <c:showBubbleSize val="0"/>
        </c:dLbls>
        <c:smooth val="0"/>
        <c:axId val="415661920"/>
        <c:axId val="415661528"/>
      </c:lineChart>
      <c:catAx>
        <c:axId val="415661920"/>
        <c:scaling>
          <c:orientation val="minMax"/>
        </c:scaling>
        <c:delete val="0"/>
        <c:axPos val="b"/>
        <c:numFmt formatCode="General" sourceLinked="1"/>
        <c:majorTickMark val="none"/>
        <c:minorTickMark val="none"/>
        <c:tickLblPos val="low"/>
        <c:spPr>
          <a:noFill/>
          <a:ln w="6350" cap="flat" cmpd="sng" algn="ctr">
            <a:solidFill>
              <a:sysClr val="windowText" lastClr="000000"/>
            </a:solidFill>
            <a:prstDash val="solid"/>
            <a:round/>
          </a:ln>
          <a:effectLst/>
        </c:spPr>
        <c:txPr>
          <a:bodyPr rot="0" spcFirstLastPara="1" vertOverflow="ellipsis" wrap="square" anchor="ctr" anchorCtr="1"/>
          <a:lstStyle/>
          <a:p>
            <a:pPr>
              <a:defRPr sz="1200" b="0" i="0" u="none" strike="noStrike" kern="1200" baseline="0">
                <a:solidFill>
                  <a:schemeClr val="tx1"/>
                </a:solidFill>
                <a:latin typeface="Arial" pitchFamily="34" charset="0"/>
                <a:ea typeface="+mn-ea"/>
                <a:cs typeface="Arial" pitchFamily="34" charset="0"/>
              </a:defRPr>
            </a:pPr>
            <a:endParaRPr lang="en-US"/>
          </a:p>
        </c:txPr>
        <c:crossAx val="415661528"/>
        <c:crosses val="autoZero"/>
        <c:auto val="1"/>
        <c:lblAlgn val="ctr"/>
        <c:lblOffset val="100"/>
        <c:noMultiLvlLbl val="0"/>
      </c:catAx>
      <c:valAx>
        <c:axId val="415661528"/>
        <c:scaling>
          <c:orientation val="minMax"/>
          <c:max val="0.95000000000000007"/>
          <c:min val="0.77"/>
        </c:scaling>
        <c:delete val="0"/>
        <c:axPos val="l"/>
        <c:majorGridlines>
          <c:spPr>
            <a:ln w="6350" cap="flat" cmpd="sng" algn="ctr">
              <a:solidFill>
                <a:sysClr val="window" lastClr="FFFFFF">
                  <a:lumMod val="50000"/>
                  <a:alpha val="20000"/>
                </a:sysClr>
              </a:solidFill>
              <a:prstDash val="solid"/>
              <a:round/>
            </a:ln>
            <a:effectLst/>
          </c:spPr>
        </c:majorGridlines>
        <c:numFmt formatCode="0%" sourceLinked="0"/>
        <c:majorTickMark val="none"/>
        <c:minorTickMark val="none"/>
        <c:tickLblPos val="nextTo"/>
        <c:spPr>
          <a:noFill/>
          <a:ln w="6350" cap="flat" cmpd="sng" algn="ctr">
            <a:solidFill>
              <a:sysClr val="windowText" lastClr="000000"/>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Arial" pitchFamily="34" charset="0"/>
                <a:ea typeface="+mn-ea"/>
                <a:cs typeface="Arial" pitchFamily="34" charset="0"/>
              </a:defRPr>
            </a:pPr>
            <a:endParaRPr lang="en-US"/>
          </a:p>
        </c:txPr>
        <c:crossAx val="41566192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400">
          <a:latin typeface="Arial" pitchFamily="34" charset="0"/>
          <a:cs typeface="Arial"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0.52632</cdr:x>
      <cdr:y>0.32007</cdr:y>
    </cdr:from>
    <cdr:to>
      <cdr:x>0.88158</cdr:x>
      <cdr:y>0.79021</cdr:y>
    </cdr:to>
    <cdr:sp macro="" textlink="">
      <cdr:nvSpPr>
        <cdr:cNvPr id="2" name="Rectangle: Rounded Corners 1">
          <a:extLst xmlns:a="http://schemas.openxmlformats.org/drawingml/2006/main">
            <a:ext uri="{FF2B5EF4-FFF2-40B4-BE49-F238E27FC236}">
              <a16:creationId xmlns:a16="http://schemas.microsoft.com/office/drawing/2014/main" id="{B9323757-04D3-4AEC-8488-DE4E26CF1C5B}"/>
            </a:ext>
          </a:extLst>
        </cdr:cNvPr>
        <cdr:cNvSpPr/>
      </cdr:nvSpPr>
      <cdr:spPr bwMode="auto">
        <a:xfrm xmlns:a="http://schemas.openxmlformats.org/drawingml/2006/main">
          <a:off x="3007919" y="1622752"/>
          <a:ext cx="2030311" cy="2383613"/>
        </a:xfrm>
        <a:prstGeom xmlns:a="http://schemas.openxmlformats.org/drawingml/2006/main" prst="roundRect">
          <a:avLst/>
        </a:prstGeom>
        <a:noFill xmlns:a="http://schemas.openxmlformats.org/drawingml/2006/main"/>
        <a:ln xmlns:a="http://schemas.openxmlformats.org/drawingml/2006/main" w="38100" cap="flat" cmpd="sng" algn="ctr">
          <a:solidFill>
            <a:srgbClr val="62269E"/>
          </a:solidFill>
          <a:prstDash val="dash"/>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b" anchorCtr="0" compatLnSpc="1">
          <a:prstTxWarp prst="textNoShape">
            <a:avLst/>
          </a:prstTxWarp>
        </a:bodyPr>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0.78571</cdr:x>
      <cdr:y>0.1841</cdr:y>
    </cdr:from>
    <cdr:to>
      <cdr:x>1</cdr:x>
      <cdr:y>0.3139</cdr:y>
    </cdr:to>
    <cdr:sp macro="" textlink="">
      <cdr:nvSpPr>
        <cdr:cNvPr id="8" name="TextBox 1"/>
        <cdr:cNvSpPr txBox="1"/>
      </cdr:nvSpPr>
      <cdr:spPr>
        <a:xfrm xmlns:a="http://schemas.openxmlformats.org/drawingml/2006/main">
          <a:off x="6705563" y="864621"/>
          <a:ext cx="1828837" cy="6096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6"/>
              </a:solidFill>
              <a:latin typeface="Arial" pitchFamily="34" charset="0"/>
              <a:cs typeface="Arial" pitchFamily="34" charset="0"/>
            </a:rPr>
            <a:t>For-Profit Independent Living*</a:t>
          </a:r>
        </a:p>
      </cdr:txBody>
    </cdr:sp>
  </cdr:relSizeAnchor>
  <cdr:relSizeAnchor xmlns:cdr="http://schemas.openxmlformats.org/drawingml/2006/chartDrawing">
    <cdr:from>
      <cdr:x>0.79464</cdr:x>
      <cdr:y>0.60594</cdr:y>
    </cdr:from>
    <cdr:to>
      <cdr:x>0.94643</cdr:x>
      <cdr:y>0.63839</cdr:y>
    </cdr:to>
    <cdr:sp macro="" textlink="">
      <cdr:nvSpPr>
        <cdr:cNvPr id="9" name="TextBox 1"/>
        <cdr:cNvSpPr txBox="1"/>
      </cdr:nvSpPr>
      <cdr:spPr>
        <a:xfrm xmlns:a="http://schemas.openxmlformats.org/drawingml/2006/main">
          <a:off x="6781800" y="2845821"/>
          <a:ext cx="1295437" cy="1524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4">
                  <a:lumMod val="75000"/>
                </a:schemeClr>
              </a:solidFill>
              <a:latin typeface="Arial" pitchFamily="34" charset="0"/>
              <a:cs typeface="Arial" pitchFamily="34" charset="0"/>
            </a:rPr>
            <a:t>For-Profit Assisted Living*</a:t>
          </a:r>
        </a:p>
      </cdr:txBody>
    </cdr:sp>
  </cdr:relSizeAnchor>
  <cdr:relSizeAnchor xmlns:cdr="http://schemas.openxmlformats.org/drawingml/2006/chartDrawing">
    <cdr:from>
      <cdr:x>0.73214</cdr:x>
      <cdr:y>0.84932</cdr:y>
    </cdr:from>
    <cdr:to>
      <cdr:x>0.94824</cdr:x>
      <cdr:y>0.9235</cdr:y>
    </cdr:to>
    <cdr:sp macro="" textlink="">
      <cdr:nvSpPr>
        <cdr:cNvPr id="4" name="TextBox 1"/>
        <cdr:cNvSpPr txBox="1"/>
      </cdr:nvSpPr>
      <cdr:spPr>
        <a:xfrm xmlns:a="http://schemas.openxmlformats.org/drawingml/2006/main">
          <a:off x="6248400" y="3988821"/>
          <a:ext cx="1844284" cy="3483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1"/>
              </a:solidFill>
              <a:latin typeface="Arial" pitchFamily="34" charset="0"/>
              <a:cs typeface="Arial" pitchFamily="34" charset="0"/>
            </a:rPr>
            <a:t>Not-for-Profits</a:t>
          </a:r>
        </a:p>
      </cdr:txBody>
    </cdr:sp>
  </cdr:relSizeAnchor>
</c:userShapes>
</file>

<file path=ppt/drawings/drawing3.xml><?xml version="1.0" encoding="utf-8"?>
<c:userShapes xmlns:c="http://schemas.openxmlformats.org/drawingml/2006/chart">
  <cdr:relSizeAnchor xmlns:cdr="http://schemas.openxmlformats.org/drawingml/2006/chartDrawing">
    <cdr:from>
      <cdr:x>0.7984</cdr:x>
      <cdr:y>0.30303</cdr:y>
    </cdr:from>
    <cdr:to>
      <cdr:x>0.96452</cdr:x>
      <cdr:y>0.36098</cdr:y>
    </cdr:to>
    <cdr:sp macro="" textlink="">
      <cdr:nvSpPr>
        <cdr:cNvPr id="8" name="TextBox 1"/>
        <cdr:cNvSpPr txBox="1"/>
      </cdr:nvSpPr>
      <cdr:spPr>
        <a:xfrm xmlns:a="http://schemas.openxmlformats.org/drawingml/2006/main">
          <a:off x="6858000" y="1524000"/>
          <a:ext cx="1426923" cy="2914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1"/>
              </a:solidFill>
              <a:latin typeface="Arial" pitchFamily="34" charset="0"/>
              <a:cs typeface="Arial" pitchFamily="34" charset="0"/>
            </a:rPr>
            <a:t>Not-For-Profit</a:t>
          </a:r>
        </a:p>
      </cdr:txBody>
    </cdr:sp>
  </cdr:relSizeAnchor>
  <cdr:relSizeAnchor xmlns:cdr="http://schemas.openxmlformats.org/drawingml/2006/chartDrawing">
    <cdr:from>
      <cdr:x>0.83388</cdr:x>
      <cdr:y>0.72727</cdr:y>
    </cdr:from>
    <cdr:to>
      <cdr:x>0.99113</cdr:x>
      <cdr:y>0.78521</cdr:y>
    </cdr:to>
    <cdr:sp macro="" textlink="">
      <cdr:nvSpPr>
        <cdr:cNvPr id="9" name="TextBox 1"/>
        <cdr:cNvSpPr txBox="1"/>
      </cdr:nvSpPr>
      <cdr:spPr>
        <a:xfrm xmlns:a="http://schemas.openxmlformats.org/drawingml/2006/main">
          <a:off x="7162800" y="3657600"/>
          <a:ext cx="1350732" cy="2913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2"/>
              </a:solidFill>
              <a:latin typeface="Arial" pitchFamily="34" charset="0"/>
              <a:cs typeface="Arial" pitchFamily="34" charset="0"/>
            </a:rPr>
            <a:t>For-Profit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3170583" cy="478748"/>
          </a:xfrm>
          <a:prstGeom prst="rect">
            <a:avLst/>
          </a:prstGeom>
          <a:noFill/>
          <a:ln w="9525">
            <a:noFill/>
            <a:miter lim="800000"/>
            <a:headEnd/>
            <a:tailEnd/>
          </a:ln>
        </p:spPr>
        <p:txBody>
          <a:bodyPr vert="horz" wrap="square" lIns="96610" tIns="48306" rIns="96610" bIns="48306" numCol="1" anchor="t"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171011" name="Rectangle 3"/>
          <p:cNvSpPr>
            <a:spLocks noGrp="1" noChangeArrowheads="1"/>
          </p:cNvSpPr>
          <p:nvPr>
            <p:ph type="dt" sz="quarter" idx="1"/>
          </p:nvPr>
        </p:nvSpPr>
        <p:spPr bwMode="auto">
          <a:xfrm>
            <a:off x="4144618" y="0"/>
            <a:ext cx="3170583" cy="478748"/>
          </a:xfrm>
          <a:prstGeom prst="rect">
            <a:avLst/>
          </a:prstGeom>
          <a:noFill/>
          <a:ln w="9525">
            <a:noFill/>
            <a:miter lim="800000"/>
            <a:headEnd/>
            <a:tailEnd/>
          </a:ln>
        </p:spPr>
        <p:txBody>
          <a:bodyPr vert="horz" wrap="square" lIns="96610" tIns="48306" rIns="96610" bIns="48306" numCol="1" anchor="t"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endParaRPr lang="en-US"/>
          </a:p>
        </p:txBody>
      </p:sp>
      <p:sp>
        <p:nvSpPr>
          <p:cNvPr id="171012" name="Rectangle 4"/>
          <p:cNvSpPr>
            <a:spLocks noGrp="1" noChangeArrowheads="1"/>
          </p:cNvSpPr>
          <p:nvPr>
            <p:ph type="ftr" sz="quarter" idx="2"/>
          </p:nvPr>
        </p:nvSpPr>
        <p:spPr bwMode="auto">
          <a:xfrm>
            <a:off x="0" y="9122452"/>
            <a:ext cx="3170583" cy="478748"/>
          </a:xfrm>
          <a:prstGeom prst="rect">
            <a:avLst/>
          </a:prstGeom>
          <a:noFill/>
          <a:ln w="9525">
            <a:noFill/>
            <a:miter lim="800000"/>
            <a:headEnd/>
            <a:tailEnd/>
          </a:ln>
        </p:spPr>
        <p:txBody>
          <a:bodyPr vert="horz" wrap="square" lIns="96610" tIns="48306" rIns="96610" bIns="48306" numCol="1" anchor="b"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171013" name="Rectangle 5"/>
          <p:cNvSpPr>
            <a:spLocks noGrp="1" noChangeArrowheads="1"/>
          </p:cNvSpPr>
          <p:nvPr>
            <p:ph type="sldNum" sz="quarter" idx="3"/>
          </p:nvPr>
        </p:nvSpPr>
        <p:spPr bwMode="auto">
          <a:xfrm>
            <a:off x="4144618" y="9122452"/>
            <a:ext cx="3170583" cy="478748"/>
          </a:xfrm>
          <a:prstGeom prst="rect">
            <a:avLst/>
          </a:prstGeom>
          <a:noFill/>
          <a:ln w="9525">
            <a:noFill/>
            <a:miter lim="800000"/>
            <a:headEnd/>
            <a:tailEnd/>
          </a:ln>
        </p:spPr>
        <p:txBody>
          <a:bodyPr vert="horz" wrap="square" lIns="96610" tIns="48306" rIns="96610" bIns="48306" numCol="1" anchor="b" anchorCtr="0" compatLnSpc="1">
            <a:prstTxWarp prst="textNoShape">
              <a:avLst/>
            </a:prstTxWarp>
          </a:bodyPr>
          <a:lstStyle>
            <a:lvl1pPr algn="r" eaLnBrk="0" hangingPunct="0">
              <a:defRPr sz="1200">
                <a:latin typeface="Arial" charset="0"/>
                <a:ea typeface="MS PGothic" charset="0"/>
                <a:cs typeface="MS PGothic" charset="0"/>
              </a:defRPr>
            </a:lvl1pPr>
          </a:lstStyle>
          <a:p>
            <a:pPr>
              <a:defRPr/>
            </a:pPr>
            <a:fld id="{B15EB1CF-3B46-C146-A62B-1B8269E536EC}" type="slidenum">
              <a:rPr lang="en-US"/>
              <a:pPr>
                <a:defRPr/>
              </a:pPr>
              <a:t>‹#›</a:t>
            </a:fld>
            <a:endParaRPr lang="en-US" dirty="0"/>
          </a:p>
        </p:txBody>
      </p:sp>
    </p:spTree>
    <p:extLst>
      <p:ext uri="{BB962C8B-B14F-4D97-AF65-F5344CB8AC3E}">
        <p14:creationId xmlns:p14="http://schemas.microsoft.com/office/powerpoint/2010/main" val="2419753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170583" cy="478748"/>
          </a:xfrm>
          <a:prstGeom prst="rect">
            <a:avLst/>
          </a:prstGeom>
          <a:noFill/>
          <a:ln w="9525">
            <a:noFill/>
            <a:miter lim="800000"/>
            <a:headEnd/>
            <a:tailEnd/>
          </a:ln>
        </p:spPr>
        <p:txBody>
          <a:bodyPr vert="horz" wrap="square" lIns="96610" tIns="48306" rIns="96610" bIns="48306" numCol="1" anchor="t"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89091" name="Rectangle 3"/>
          <p:cNvSpPr>
            <a:spLocks noGrp="1" noChangeArrowheads="1"/>
          </p:cNvSpPr>
          <p:nvPr>
            <p:ph type="dt" idx="1"/>
          </p:nvPr>
        </p:nvSpPr>
        <p:spPr bwMode="auto">
          <a:xfrm>
            <a:off x="4144618" y="0"/>
            <a:ext cx="3170583" cy="478748"/>
          </a:xfrm>
          <a:prstGeom prst="rect">
            <a:avLst/>
          </a:prstGeom>
          <a:noFill/>
          <a:ln w="9525">
            <a:noFill/>
            <a:miter lim="800000"/>
            <a:headEnd/>
            <a:tailEnd/>
          </a:ln>
        </p:spPr>
        <p:txBody>
          <a:bodyPr vert="horz" wrap="square" lIns="96610" tIns="48306" rIns="96610" bIns="48306" numCol="1" anchor="t"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9093" name="Rectangle 5"/>
          <p:cNvSpPr>
            <a:spLocks noGrp="1" noChangeArrowheads="1"/>
          </p:cNvSpPr>
          <p:nvPr>
            <p:ph type="body" sz="quarter" idx="3"/>
          </p:nvPr>
        </p:nvSpPr>
        <p:spPr bwMode="auto">
          <a:xfrm>
            <a:off x="974035" y="4561226"/>
            <a:ext cx="5367130" cy="4318573"/>
          </a:xfrm>
          <a:prstGeom prst="rect">
            <a:avLst/>
          </a:prstGeom>
          <a:noFill/>
          <a:ln w="9525">
            <a:noFill/>
            <a:miter lim="800000"/>
            <a:headEnd/>
            <a:tailEnd/>
          </a:ln>
        </p:spPr>
        <p:txBody>
          <a:bodyPr vert="horz" wrap="square" lIns="96610" tIns="48306" rIns="96610" bIns="483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p:cNvSpPr>
            <a:spLocks noGrp="1" noChangeArrowheads="1"/>
          </p:cNvSpPr>
          <p:nvPr>
            <p:ph type="ftr" sz="quarter" idx="4"/>
          </p:nvPr>
        </p:nvSpPr>
        <p:spPr bwMode="auto">
          <a:xfrm>
            <a:off x="0" y="9122452"/>
            <a:ext cx="3170583" cy="478748"/>
          </a:xfrm>
          <a:prstGeom prst="rect">
            <a:avLst/>
          </a:prstGeom>
          <a:noFill/>
          <a:ln w="9525">
            <a:noFill/>
            <a:miter lim="800000"/>
            <a:headEnd/>
            <a:tailEnd/>
          </a:ln>
        </p:spPr>
        <p:txBody>
          <a:bodyPr vert="horz" wrap="square" lIns="96610" tIns="48306" rIns="96610" bIns="48306" numCol="1" anchor="b"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89095" name="Rectangle 7"/>
          <p:cNvSpPr>
            <a:spLocks noGrp="1" noChangeArrowheads="1"/>
          </p:cNvSpPr>
          <p:nvPr>
            <p:ph type="sldNum" sz="quarter" idx="5"/>
          </p:nvPr>
        </p:nvSpPr>
        <p:spPr bwMode="auto">
          <a:xfrm>
            <a:off x="4144618" y="9122452"/>
            <a:ext cx="3170583" cy="478748"/>
          </a:xfrm>
          <a:prstGeom prst="rect">
            <a:avLst/>
          </a:prstGeom>
          <a:noFill/>
          <a:ln w="9525">
            <a:noFill/>
            <a:miter lim="800000"/>
            <a:headEnd/>
            <a:tailEnd/>
          </a:ln>
        </p:spPr>
        <p:txBody>
          <a:bodyPr vert="horz" wrap="square" lIns="96610" tIns="48306" rIns="96610" bIns="48306" numCol="1" anchor="b" anchorCtr="0" compatLnSpc="1">
            <a:prstTxWarp prst="textNoShape">
              <a:avLst/>
            </a:prstTxWarp>
          </a:bodyPr>
          <a:lstStyle>
            <a:lvl1pPr algn="r" eaLnBrk="0" hangingPunct="0">
              <a:defRPr sz="1200">
                <a:latin typeface="Arial" charset="0"/>
                <a:ea typeface="MS PGothic" charset="0"/>
                <a:cs typeface="MS PGothic" charset="0"/>
              </a:defRPr>
            </a:lvl1pPr>
          </a:lstStyle>
          <a:p>
            <a:pPr>
              <a:defRPr/>
            </a:pPr>
            <a:fld id="{5FD40792-5812-5947-9C01-8C4579FBF3A3}" type="slidenum">
              <a:rPr lang="en-US"/>
              <a:pPr>
                <a:defRPr/>
              </a:pPr>
              <a:t>‹#›</a:t>
            </a:fld>
            <a:endParaRPr lang="en-US" dirty="0"/>
          </a:p>
        </p:txBody>
      </p:sp>
    </p:spTree>
    <p:extLst>
      <p:ext uri="{BB962C8B-B14F-4D97-AF65-F5344CB8AC3E}">
        <p14:creationId xmlns:p14="http://schemas.microsoft.com/office/powerpoint/2010/main" val="10566720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eaLnBrk="0" fontAlgn="base" hangingPunct="0">
              <a:spcBef>
                <a:spcPct val="0"/>
              </a:spcBef>
              <a:spcAft>
                <a:spcPct val="0"/>
              </a:spcAft>
              <a:defRPr/>
            </a:pPr>
            <a:fld id="{5FD40792-5812-5947-9C01-8C4579FBF3A3}" type="slidenum">
              <a:rPr lang="en-US">
                <a:solidFill>
                  <a:srgbClr val="000000"/>
                </a:solidFill>
                <a:latin typeface="Arial" charset="0"/>
                <a:ea typeface="MS PGothic" charset="0"/>
              </a:rPr>
              <a:pPr defTabSz="948507" eaLnBrk="0" fontAlgn="base" hangingPunct="0">
                <a:spcBef>
                  <a:spcPct val="0"/>
                </a:spcBef>
                <a:spcAft>
                  <a:spcPct val="0"/>
                </a:spcAft>
                <a:defRPr/>
              </a:pPr>
              <a:t>4</a:t>
            </a:fld>
            <a:endParaRPr lang="en-US" dirty="0">
              <a:solidFill>
                <a:srgbClr val="000000"/>
              </a:solidFill>
              <a:latin typeface="Arial" charset="0"/>
              <a:ea typeface="MS PGothic" charset="0"/>
            </a:endParaRPr>
          </a:p>
        </p:txBody>
      </p:sp>
    </p:spTree>
    <p:extLst>
      <p:ext uri="{BB962C8B-B14F-4D97-AF65-F5344CB8AC3E}">
        <p14:creationId xmlns:p14="http://schemas.microsoft.com/office/powerpoint/2010/main" val="2892670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207429-3D0E-407D-97E5-03429A0F203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72732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EB975C-A61E-D448-B9F7-AA4BB745B135}" type="slidenum">
              <a:rPr lang="en-US" smtClean="0"/>
              <a:pPr>
                <a:defRPr/>
              </a:pPr>
              <a:t>14</a:t>
            </a:fld>
            <a:endParaRPr lang="en-US"/>
          </a:p>
        </p:txBody>
      </p:sp>
    </p:spTree>
    <p:extLst>
      <p:ext uri="{BB962C8B-B14F-4D97-AF65-F5344CB8AC3E}">
        <p14:creationId xmlns:p14="http://schemas.microsoft.com/office/powerpoint/2010/main" val="117583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975C-A61E-D448-B9F7-AA4BB745B135}" type="slidenum">
              <a:rPr lang="en-US" smtClean="0"/>
              <a:pPr>
                <a:defRPr/>
              </a:pPr>
              <a:t>15</a:t>
            </a:fld>
            <a:endParaRPr lang="en-US" dirty="0"/>
          </a:p>
        </p:txBody>
      </p:sp>
    </p:spTree>
    <p:extLst>
      <p:ext uri="{BB962C8B-B14F-4D97-AF65-F5344CB8AC3E}">
        <p14:creationId xmlns:p14="http://schemas.microsoft.com/office/powerpoint/2010/main" val="327647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DFD6-F2D1-C259-6E0D-366AAD729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2A8BC-0617-95A2-727D-B6067FA9D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EFDA4-3433-C03A-C2D0-B3A487177EF9}"/>
              </a:ext>
            </a:extLst>
          </p:cNvPr>
          <p:cNvSpPr>
            <a:spLocks noGrp="1"/>
          </p:cNvSpPr>
          <p:nvPr>
            <p:ph type="body" idx="1"/>
          </p:nvPr>
        </p:nvSpPr>
        <p:spPr/>
        <p:txBody>
          <a:bodyPr/>
          <a:lstStyle/>
          <a:p>
            <a:r>
              <a:rPr lang="en-US" dirty="0"/>
              <a:t>Will open their new location and become a multi-site</a:t>
            </a:r>
          </a:p>
        </p:txBody>
      </p:sp>
      <p:sp>
        <p:nvSpPr>
          <p:cNvPr id="4" name="Slide Number Placeholder 3">
            <a:extLst>
              <a:ext uri="{FF2B5EF4-FFF2-40B4-BE49-F238E27FC236}">
                <a16:creationId xmlns:a16="http://schemas.microsoft.com/office/drawing/2014/main" id="{E1F8F45C-F6C2-EF13-963B-F57E525BFFF0}"/>
              </a:ext>
            </a:extLst>
          </p:cNvPr>
          <p:cNvSpPr>
            <a:spLocks noGrp="1"/>
          </p:cNvSpPr>
          <p:nvPr>
            <p:ph type="sldNum" sz="quarter" idx="10"/>
          </p:nvPr>
        </p:nvSpPr>
        <p:spPr/>
        <p:txBody>
          <a:bodyPr/>
          <a:lstStyle/>
          <a:p>
            <a:pPr>
              <a:defRPr/>
            </a:pPr>
            <a:fld id="{A2EB975C-A61E-D448-B9F7-AA4BB745B135}" type="slidenum">
              <a:rPr lang="en-US" smtClean="0"/>
              <a:pPr>
                <a:defRPr/>
              </a:pPr>
              <a:t>16</a:t>
            </a:fld>
            <a:endParaRPr lang="en-US" dirty="0"/>
          </a:p>
        </p:txBody>
      </p:sp>
    </p:spTree>
    <p:extLst>
      <p:ext uri="{BB962C8B-B14F-4D97-AF65-F5344CB8AC3E}">
        <p14:creationId xmlns:p14="http://schemas.microsoft.com/office/powerpoint/2010/main" val="134300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3886" eaLnBrk="0" fontAlgn="base" hangingPunct="0">
              <a:spcBef>
                <a:spcPct val="0"/>
              </a:spcBef>
              <a:spcAft>
                <a:spcPct val="0"/>
              </a:spcAft>
              <a:defRPr/>
            </a:pPr>
            <a:fld id="{A2EB975C-A61E-D448-B9F7-AA4BB745B135}" type="slidenum">
              <a:rPr lang="en-US">
                <a:solidFill>
                  <a:srgbClr val="000000"/>
                </a:solidFill>
                <a:latin typeface="Arial" charset="0"/>
                <a:ea typeface="MS PGothic" charset="0"/>
              </a:rPr>
              <a:pPr defTabSz="983886" eaLnBrk="0" fontAlgn="base" hangingPunct="0">
                <a:spcBef>
                  <a:spcPct val="0"/>
                </a:spcBef>
                <a:spcAft>
                  <a:spcPct val="0"/>
                </a:spcAft>
                <a:defRPr/>
              </a:pPr>
              <a:t>19</a:t>
            </a:fld>
            <a:endParaRPr lang="en-US" dirty="0">
              <a:solidFill>
                <a:srgbClr val="000000"/>
              </a:solidFill>
              <a:latin typeface="Arial" charset="0"/>
              <a:ea typeface="MS PGothic" charset="0"/>
            </a:endParaRPr>
          </a:p>
        </p:txBody>
      </p:sp>
    </p:spTree>
    <p:extLst>
      <p:ext uri="{BB962C8B-B14F-4D97-AF65-F5344CB8AC3E}">
        <p14:creationId xmlns:p14="http://schemas.microsoft.com/office/powerpoint/2010/main" val="353950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comments- Will always have strong single-sites; following trend unfolding over past two decades in hospital/health system sector</a:t>
            </a:r>
          </a:p>
        </p:txBody>
      </p:sp>
      <p:sp>
        <p:nvSpPr>
          <p:cNvPr id="4" name="Slide Number Placeholder 3"/>
          <p:cNvSpPr>
            <a:spLocks noGrp="1"/>
          </p:cNvSpPr>
          <p:nvPr>
            <p:ph type="sldNum" sz="quarter" idx="5"/>
          </p:nvPr>
        </p:nvSpPr>
        <p:spPr/>
        <p:txBody>
          <a:bodyPr/>
          <a:lstStyle/>
          <a:p>
            <a:pPr defTabSz="948507" eaLnBrk="0" fontAlgn="base" hangingPunct="0">
              <a:spcBef>
                <a:spcPct val="0"/>
              </a:spcBef>
              <a:spcAft>
                <a:spcPct val="0"/>
              </a:spcAft>
              <a:defRPr/>
            </a:pPr>
            <a:fld id="{5FD40792-5812-5947-9C01-8C4579FBF3A3}" type="slidenum">
              <a:rPr lang="en-US">
                <a:solidFill>
                  <a:srgbClr val="000000"/>
                </a:solidFill>
                <a:latin typeface="Arial" charset="0"/>
                <a:ea typeface="MS PGothic" charset="0"/>
              </a:rPr>
              <a:pPr defTabSz="948507" eaLnBrk="0" fontAlgn="base" hangingPunct="0">
                <a:spcBef>
                  <a:spcPct val="0"/>
                </a:spcBef>
                <a:spcAft>
                  <a:spcPct val="0"/>
                </a:spcAft>
                <a:defRPr/>
              </a:pPr>
              <a:t>24</a:t>
            </a:fld>
            <a:endParaRPr lang="en-US" dirty="0">
              <a:solidFill>
                <a:srgbClr val="000000"/>
              </a:solidFill>
              <a:latin typeface="Arial" charset="0"/>
              <a:ea typeface="MS PGothic" charset="0"/>
            </a:endParaRPr>
          </a:p>
        </p:txBody>
      </p:sp>
    </p:spTree>
    <p:extLst>
      <p:ext uri="{BB962C8B-B14F-4D97-AF65-F5344CB8AC3E}">
        <p14:creationId xmlns:p14="http://schemas.microsoft.com/office/powerpoint/2010/main" val="68771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207429-3D0E-407D-97E5-03429A0F203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682809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note regarding significant number of ‘new’ owner and operator groups on FP side in past decade</a:t>
            </a:r>
          </a:p>
        </p:txBody>
      </p:sp>
      <p:sp>
        <p:nvSpPr>
          <p:cNvPr id="4" name="Slide Number Placeholder 3"/>
          <p:cNvSpPr>
            <a:spLocks noGrp="1"/>
          </p:cNvSpPr>
          <p:nvPr>
            <p:ph type="sldNum" sz="quarter" idx="5"/>
          </p:nvPr>
        </p:nvSpPr>
        <p:spPr/>
        <p:txBody>
          <a:bodyPr/>
          <a:lstStyle/>
          <a:p>
            <a:pPr>
              <a:defRPr/>
            </a:pPr>
            <a:fld id="{5FD40792-5812-5947-9C01-8C4579FBF3A3}" type="slidenum">
              <a:rPr lang="en-US" smtClean="0"/>
              <a:pPr>
                <a:defRPr/>
              </a:pPr>
              <a:t>27</a:t>
            </a:fld>
            <a:endParaRPr lang="en-US" dirty="0"/>
          </a:p>
        </p:txBody>
      </p:sp>
    </p:spTree>
    <p:extLst>
      <p:ext uri="{BB962C8B-B14F-4D97-AF65-F5344CB8AC3E}">
        <p14:creationId xmlns:p14="http://schemas.microsoft.com/office/powerpoint/2010/main" val="267869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highlight>
                  <a:srgbClr val="FFFF00"/>
                </a:highlight>
              </a:rPr>
              <a:t>Dan-Note that this only reflects openings; I did not remove from the counts any closures over the years or those that are no longer an LPC per our definition</a:t>
            </a:r>
          </a:p>
          <a:p>
            <a:endParaRPr lang="en-US" dirty="0"/>
          </a:p>
        </p:txBody>
      </p:sp>
      <p:sp>
        <p:nvSpPr>
          <p:cNvPr id="4" name="Slide Number Placeholder 3"/>
          <p:cNvSpPr>
            <a:spLocks noGrp="1"/>
          </p:cNvSpPr>
          <p:nvPr>
            <p:ph type="sldNum" sz="quarter" idx="5"/>
          </p:nvPr>
        </p:nvSpPr>
        <p:spPr/>
        <p:txBody>
          <a:bodyPr/>
          <a:lstStyle/>
          <a:p>
            <a:pPr>
              <a:defRPr/>
            </a:pPr>
            <a:fld id="{5FD40792-5812-5947-9C01-8C4579FBF3A3}" type="slidenum">
              <a:rPr lang="en-US" smtClean="0"/>
              <a:pPr>
                <a:defRPr/>
              </a:pPr>
              <a:t>29</a:t>
            </a:fld>
            <a:endParaRPr lang="en-US" dirty="0"/>
          </a:p>
        </p:txBody>
      </p:sp>
    </p:spTree>
    <p:extLst>
      <p:ext uri="{BB962C8B-B14F-4D97-AF65-F5344CB8AC3E}">
        <p14:creationId xmlns:p14="http://schemas.microsoft.com/office/powerpoint/2010/main" val="3416145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bwMode="auto">
          <a:xfrm>
            <a:off x="8626882" y="6508392"/>
            <a:ext cx="212318" cy="21231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21" name="TextBox 20"/>
          <p:cNvSpPr txBox="1"/>
          <p:nvPr userDrawn="1"/>
        </p:nvSpPr>
        <p:spPr>
          <a:xfrm>
            <a:off x="8308187" y="6498896"/>
            <a:ext cx="838200" cy="230832"/>
          </a:xfrm>
          <a:prstGeom prst="rect">
            <a:avLst/>
          </a:prstGeom>
          <a:noFill/>
        </p:spPr>
        <p:txBody>
          <a:bodyPr wrap="square" rtlCol="0">
            <a:spAutoFit/>
          </a:bodyPr>
          <a:lstStyle/>
          <a:p>
            <a:pPr algn="ctr"/>
            <a:fld id="{9C90FE87-D0C1-CD47-B791-18BB0448F109}" type="slidenum">
              <a:rPr lang="en-US" sz="900" smtClean="0">
                <a:solidFill>
                  <a:schemeClr val="bg1"/>
                </a:solidFill>
                <a:latin typeface="Arial" charset="0"/>
                <a:ea typeface="Arial" charset="0"/>
                <a:cs typeface="Arial" charset="0"/>
              </a:rPr>
              <a:t>‹#›</a:t>
            </a:fld>
            <a:endParaRPr lang="en-US" sz="900" dirty="0">
              <a:solidFill>
                <a:schemeClr val="bg1"/>
              </a:solidFill>
              <a:latin typeface="Arial" charset="0"/>
              <a:ea typeface="Arial" charset="0"/>
              <a:cs typeface="Arial" charset="0"/>
            </a:endParaRPr>
          </a:p>
        </p:txBody>
      </p:sp>
      <p:sp>
        <p:nvSpPr>
          <p:cNvPr id="24" name="Rectangle 23"/>
          <p:cNvSpPr/>
          <p:nvPr userDrawn="1"/>
        </p:nvSpPr>
        <p:spPr bwMode="auto">
          <a:xfrm>
            <a:off x="-1" y="0"/>
            <a:ext cx="9146387" cy="298872"/>
          </a:xfrm>
          <a:prstGeom prst="rect">
            <a:avLst/>
          </a:prstGeom>
          <a:solidFill>
            <a:srgbClr val="62269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25" name="Rectangle 24"/>
          <p:cNvSpPr/>
          <p:nvPr userDrawn="1"/>
        </p:nvSpPr>
        <p:spPr bwMode="auto">
          <a:xfrm>
            <a:off x="-1" y="252546"/>
            <a:ext cx="9144001" cy="4571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2" name="Rectangle 2">
            <a:extLst>
              <a:ext uri="{FF2B5EF4-FFF2-40B4-BE49-F238E27FC236}">
                <a16:creationId xmlns:a16="http://schemas.microsoft.com/office/drawing/2014/main" id="{05399873-6D28-1B98-7E71-33DAEECF0BA2}"/>
              </a:ext>
            </a:extLst>
          </p:cNvPr>
          <p:cNvSpPr>
            <a:spLocks noGrp="1" noChangeArrowheads="1"/>
          </p:cNvSpPr>
          <p:nvPr>
            <p:ph type="title"/>
          </p:nvPr>
        </p:nvSpPr>
        <p:spPr bwMode="gray">
          <a:xfrm>
            <a:off x="152400" y="374465"/>
            <a:ext cx="8839200" cy="8447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2600">
                <a:latin typeface="Arial" charset="0"/>
                <a:ea typeface="Arial" charset="0"/>
                <a:cs typeface="Arial" charset="0"/>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F9FBF4E8-0DA8-8EC2-6BDF-ADC2EF91461E}"/>
              </a:ext>
            </a:extLst>
          </p:cNvPr>
          <p:cNvSpPr>
            <a:spLocks noGrp="1"/>
          </p:cNvSpPr>
          <p:nvPr>
            <p:ph idx="1"/>
          </p:nvPr>
        </p:nvSpPr>
        <p:spPr>
          <a:xfrm>
            <a:off x="304800" y="1371600"/>
            <a:ext cx="8686800" cy="5025632"/>
          </a:xfrm>
          <a:prstGeom prst="rect">
            <a:avLst/>
          </a:prstGeom>
        </p:spPr>
        <p:txBody>
          <a:bodyPr/>
          <a:lstStyle>
            <a:lvl1pPr marL="342900" indent="-223838">
              <a:tabLst/>
              <a:defRPr sz="2400" b="0" i="0">
                <a:latin typeface="+mn-lt"/>
                <a:ea typeface="Garamond" charset="0"/>
                <a:cs typeface="Garamond" charset="0"/>
              </a:defRPr>
            </a:lvl1pPr>
            <a:lvl2pPr>
              <a:defRPr sz="2400" b="0" i="0">
                <a:latin typeface="+mn-lt"/>
                <a:ea typeface="Garamond" charset="0"/>
                <a:cs typeface="Garamond" charset="0"/>
              </a:defRPr>
            </a:lvl2pPr>
            <a:lvl3pPr>
              <a:defRPr sz="2000" b="0" i="0">
                <a:latin typeface="+mn-lt"/>
                <a:ea typeface="Garamond" charset="0"/>
                <a:cs typeface="Garamond" charset="0"/>
              </a:defRPr>
            </a:lvl3pPr>
            <a:lvl4pPr>
              <a:defRPr sz="1800" b="0" i="0">
                <a:latin typeface="+mn-lt"/>
                <a:ea typeface="Garamond" charset="0"/>
                <a:cs typeface="Garamond"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descr="A picture containing text&#10;&#10;Description automatically generated">
            <a:extLst>
              <a:ext uri="{FF2B5EF4-FFF2-40B4-BE49-F238E27FC236}">
                <a16:creationId xmlns:a16="http://schemas.microsoft.com/office/drawing/2014/main" id="{E5436787-0D77-C12A-4BC6-AE2CC8354BD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15200" y="6510372"/>
            <a:ext cx="1241449" cy="271428"/>
          </a:xfrm>
          <a:prstGeom prst="rect">
            <a:avLst/>
          </a:prstGeom>
        </p:spPr>
      </p:pic>
    </p:spTree>
    <p:extLst>
      <p:ext uri="{BB962C8B-B14F-4D97-AF65-F5344CB8AC3E}">
        <p14:creationId xmlns:p14="http://schemas.microsoft.com/office/powerpoint/2010/main" val="211031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6" name="Rectangle 5"/>
          <p:cNvSpPr/>
          <p:nvPr userDrawn="1"/>
        </p:nvSpPr>
        <p:spPr bwMode="auto">
          <a:xfrm>
            <a:off x="0" y="1066800"/>
            <a:ext cx="9144000" cy="4551546"/>
          </a:xfrm>
          <a:prstGeom prst="rect">
            <a:avLst/>
          </a:prstGeom>
          <a:solidFill>
            <a:srgbClr val="62269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9" name="Rectangle 8"/>
          <p:cNvSpPr/>
          <p:nvPr userDrawn="1"/>
        </p:nvSpPr>
        <p:spPr bwMode="auto">
          <a:xfrm>
            <a:off x="-1" y="5616010"/>
            <a:ext cx="9144000" cy="13716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pic>
        <p:nvPicPr>
          <p:cNvPr id="7" name="Picture 6"/>
          <p:cNvPicPr>
            <a:picLocks noChangeAspect="1"/>
          </p:cNvPicPr>
          <p:nvPr userDrawn="1"/>
        </p:nvPicPr>
        <p:blipFill rotWithShape="1">
          <a:blip r:embed="rId2" cstate="email">
            <a:alphaModFix amt="8000"/>
            <a:extLst>
              <a:ext uri="{28A0092B-C50C-407E-A947-70E740481C1C}">
                <a14:useLocalDpi xmlns:a14="http://schemas.microsoft.com/office/drawing/2010/main" val="0"/>
              </a:ext>
            </a:extLst>
          </a:blip>
          <a:srcRect l="30465" t="26523" r="10569" b="22"/>
          <a:stretch/>
        </p:blipFill>
        <p:spPr>
          <a:xfrm>
            <a:off x="0" y="1066800"/>
            <a:ext cx="7620000" cy="3678655"/>
          </a:xfrm>
          <a:prstGeom prst="rect">
            <a:avLst/>
          </a:prstGeom>
        </p:spPr>
      </p:pic>
      <p:sp>
        <p:nvSpPr>
          <p:cNvPr id="10" name="Rectangle 4"/>
          <p:cNvSpPr>
            <a:spLocks noGrp="1" noChangeArrowheads="1"/>
          </p:cNvSpPr>
          <p:nvPr>
            <p:ph type="ctrTitle"/>
          </p:nvPr>
        </p:nvSpPr>
        <p:spPr>
          <a:xfrm>
            <a:off x="457200" y="4000570"/>
            <a:ext cx="8229599" cy="577950"/>
          </a:xfrm>
          <a:prstGeom prst="rect">
            <a:avLst/>
          </a:prstGeom>
        </p:spPr>
        <p:txBody>
          <a:bodyPr anchor="t"/>
          <a:lstStyle>
            <a:lvl1pPr>
              <a:defRPr sz="2800" b="0">
                <a:solidFill>
                  <a:schemeClr val="bg1"/>
                </a:solidFill>
                <a:latin typeface="Arial" charset="0"/>
                <a:ea typeface="Arial" charset="0"/>
                <a:cs typeface="Arial" charset="0"/>
              </a:defRPr>
            </a:lvl1pPr>
          </a:lstStyle>
          <a:p>
            <a:r>
              <a:rPr lang="en-US" dirty="0"/>
              <a:t>Click to edit Master title style</a:t>
            </a:r>
          </a:p>
        </p:txBody>
      </p:sp>
      <p:sp>
        <p:nvSpPr>
          <p:cNvPr id="11" name="Rectangle 5"/>
          <p:cNvSpPr>
            <a:spLocks noGrp="1" noChangeArrowheads="1"/>
          </p:cNvSpPr>
          <p:nvPr>
            <p:ph type="subTitle" idx="1" hasCustomPrompt="1"/>
          </p:nvPr>
        </p:nvSpPr>
        <p:spPr>
          <a:xfrm>
            <a:off x="457200" y="4516394"/>
            <a:ext cx="5715000" cy="431800"/>
          </a:xfrm>
          <a:prstGeom prst="rect">
            <a:avLst/>
          </a:prstGeom>
        </p:spPr>
        <p:txBody>
          <a:bodyPr/>
          <a:lstStyle>
            <a:lvl1pPr marL="0" indent="0">
              <a:buFontTx/>
              <a:buNone/>
              <a:defRPr sz="1800" b="0">
                <a:solidFill>
                  <a:schemeClr val="bg1"/>
                </a:solidFill>
                <a:latin typeface="Arial" charset="0"/>
                <a:ea typeface="Arial" charset="0"/>
                <a:cs typeface="Arial" charset="0"/>
              </a:defRPr>
            </a:lvl1pPr>
          </a:lstStyle>
          <a:p>
            <a:r>
              <a:rPr lang="en-US" dirty="0"/>
              <a:t>Click to edit master subtitle style</a:t>
            </a:r>
          </a:p>
        </p:txBody>
      </p:sp>
    </p:spTree>
    <p:extLst>
      <p:ext uri="{BB962C8B-B14F-4D97-AF65-F5344CB8AC3E}">
        <p14:creationId xmlns:p14="http://schemas.microsoft.com/office/powerpoint/2010/main" val="168779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p:cNvSpPr/>
          <p:nvPr userDrawn="1"/>
        </p:nvSpPr>
        <p:spPr bwMode="auto">
          <a:xfrm>
            <a:off x="8626882" y="6508392"/>
            <a:ext cx="212318" cy="21231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12" name="TextBox 11"/>
          <p:cNvSpPr txBox="1"/>
          <p:nvPr userDrawn="1"/>
        </p:nvSpPr>
        <p:spPr>
          <a:xfrm>
            <a:off x="8308187" y="6498896"/>
            <a:ext cx="838200" cy="230832"/>
          </a:xfrm>
          <a:prstGeom prst="rect">
            <a:avLst/>
          </a:prstGeom>
          <a:noFill/>
        </p:spPr>
        <p:txBody>
          <a:bodyPr wrap="square" rtlCol="0">
            <a:spAutoFit/>
          </a:bodyPr>
          <a:lstStyle/>
          <a:p>
            <a:pPr algn="ctr"/>
            <a:fld id="{9C90FE87-D0C1-CD47-B791-18BB0448F109}" type="slidenum">
              <a:rPr lang="en-US" sz="900" smtClean="0">
                <a:solidFill>
                  <a:schemeClr val="bg1"/>
                </a:solidFill>
                <a:latin typeface="Arial" charset="0"/>
                <a:ea typeface="Arial" charset="0"/>
                <a:cs typeface="Arial" charset="0"/>
              </a:rPr>
              <a:t>‹#›</a:t>
            </a:fld>
            <a:endParaRPr lang="en-US" sz="900" dirty="0">
              <a:solidFill>
                <a:schemeClr val="bg1"/>
              </a:solidFill>
              <a:latin typeface="Arial" charset="0"/>
              <a:ea typeface="Arial" charset="0"/>
              <a:cs typeface="Arial" charset="0"/>
            </a:endParaRPr>
          </a:p>
        </p:txBody>
      </p:sp>
      <p:sp>
        <p:nvSpPr>
          <p:cNvPr id="15" name="Rectangle 14"/>
          <p:cNvSpPr/>
          <p:nvPr userDrawn="1"/>
        </p:nvSpPr>
        <p:spPr bwMode="auto">
          <a:xfrm>
            <a:off x="-1" y="0"/>
            <a:ext cx="9146387" cy="298872"/>
          </a:xfrm>
          <a:prstGeom prst="rect">
            <a:avLst/>
          </a:prstGeom>
          <a:solidFill>
            <a:srgbClr val="62269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16" name="Rectangle 15"/>
          <p:cNvSpPr/>
          <p:nvPr userDrawn="1"/>
        </p:nvSpPr>
        <p:spPr bwMode="auto">
          <a:xfrm>
            <a:off x="-1" y="252546"/>
            <a:ext cx="9144001" cy="4571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7" name="Rectangle 2">
            <a:extLst>
              <a:ext uri="{FF2B5EF4-FFF2-40B4-BE49-F238E27FC236}">
                <a16:creationId xmlns:a16="http://schemas.microsoft.com/office/drawing/2014/main" id="{45C09649-9638-1C3F-23E7-C49C570F1786}"/>
              </a:ext>
            </a:extLst>
          </p:cNvPr>
          <p:cNvSpPr>
            <a:spLocks noGrp="1" noChangeArrowheads="1"/>
          </p:cNvSpPr>
          <p:nvPr>
            <p:ph type="title"/>
          </p:nvPr>
        </p:nvSpPr>
        <p:spPr bwMode="gray">
          <a:xfrm>
            <a:off x="152400" y="374465"/>
            <a:ext cx="8839200" cy="8447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2600">
                <a:latin typeface="Arial" charset="0"/>
                <a:ea typeface="Arial" charset="0"/>
                <a:cs typeface="Arial" charset="0"/>
              </a:defRPr>
            </a:lvl1pPr>
          </a:lstStyle>
          <a:p>
            <a:pPr lvl="0"/>
            <a:r>
              <a:rPr lang="en-US" dirty="0"/>
              <a:t>Click to edit Master title style</a:t>
            </a:r>
          </a:p>
        </p:txBody>
      </p:sp>
      <p:sp>
        <p:nvSpPr>
          <p:cNvPr id="8" name="Content Placeholder 2">
            <a:extLst>
              <a:ext uri="{FF2B5EF4-FFF2-40B4-BE49-F238E27FC236}">
                <a16:creationId xmlns:a16="http://schemas.microsoft.com/office/drawing/2014/main" id="{E28157AD-925F-0983-163D-346DE01AF220}"/>
              </a:ext>
            </a:extLst>
          </p:cNvPr>
          <p:cNvSpPr>
            <a:spLocks noGrp="1"/>
          </p:cNvSpPr>
          <p:nvPr>
            <p:ph idx="1"/>
          </p:nvPr>
        </p:nvSpPr>
        <p:spPr>
          <a:xfrm>
            <a:off x="304800" y="1371600"/>
            <a:ext cx="8686800" cy="5025632"/>
          </a:xfrm>
          <a:prstGeom prst="rect">
            <a:avLst/>
          </a:prstGeom>
        </p:spPr>
        <p:txBody>
          <a:bodyPr/>
          <a:lstStyle>
            <a:lvl1pPr marL="342900" indent="-223838">
              <a:tabLst/>
              <a:defRPr sz="2400" b="0" i="0">
                <a:latin typeface="+mn-lt"/>
                <a:ea typeface="Garamond" charset="0"/>
                <a:cs typeface="Garamond" charset="0"/>
              </a:defRPr>
            </a:lvl1pPr>
            <a:lvl2pPr>
              <a:defRPr sz="2400" b="0" i="0">
                <a:latin typeface="+mn-lt"/>
                <a:ea typeface="Garamond" charset="0"/>
                <a:cs typeface="Garamond" charset="0"/>
              </a:defRPr>
            </a:lvl2pPr>
            <a:lvl3pPr>
              <a:defRPr sz="2000" b="0" i="0">
                <a:latin typeface="+mn-lt"/>
                <a:ea typeface="Garamond" charset="0"/>
                <a:cs typeface="Garamond" charset="0"/>
              </a:defRPr>
            </a:lvl3pPr>
            <a:lvl4pPr>
              <a:defRPr sz="1800" b="0" i="0">
                <a:latin typeface="+mn-lt"/>
                <a:ea typeface="Garamond" charset="0"/>
                <a:cs typeface="Garamond"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 name="Picture 1" descr="A picture containing text&#10;&#10;Description automatically generated">
            <a:extLst>
              <a:ext uri="{FF2B5EF4-FFF2-40B4-BE49-F238E27FC236}">
                <a16:creationId xmlns:a16="http://schemas.microsoft.com/office/drawing/2014/main" id="{59028DDC-4318-138F-8C31-C9E9498E2CF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15200" y="6510372"/>
            <a:ext cx="1241449" cy="271428"/>
          </a:xfrm>
          <a:prstGeom prst="rect">
            <a:avLst/>
          </a:prstGeom>
        </p:spPr>
      </p:pic>
    </p:spTree>
    <p:extLst>
      <p:ext uri="{BB962C8B-B14F-4D97-AF65-F5344CB8AC3E}">
        <p14:creationId xmlns:p14="http://schemas.microsoft.com/office/powerpoint/2010/main" val="93337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71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EF086C-AB8C-0875-E1B5-46AB5C05F290}"/>
              </a:ext>
            </a:extLst>
          </p:cNvPr>
          <p:cNvSpPr/>
          <p:nvPr userDrawn="1"/>
        </p:nvSpPr>
        <p:spPr bwMode="auto">
          <a:xfrm>
            <a:off x="-1" y="0"/>
            <a:ext cx="9146387" cy="298872"/>
          </a:xfrm>
          <a:prstGeom prst="rect">
            <a:avLst/>
          </a:prstGeom>
          <a:solidFill>
            <a:srgbClr val="62269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7" name="Rectangle 6">
            <a:extLst>
              <a:ext uri="{FF2B5EF4-FFF2-40B4-BE49-F238E27FC236}">
                <a16:creationId xmlns:a16="http://schemas.microsoft.com/office/drawing/2014/main" id="{E87A99EB-ED47-56CC-D74B-1EED3E9AAF12}"/>
              </a:ext>
            </a:extLst>
          </p:cNvPr>
          <p:cNvSpPr/>
          <p:nvPr userDrawn="1"/>
        </p:nvSpPr>
        <p:spPr bwMode="auto">
          <a:xfrm>
            <a:off x="-1" y="252546"/>
            <a:ext cx="9144001" cy="4571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
        <p:nvSpPr>
          <p:cNvPr id="8" name="Rectangle 7">
            <a:extLst>
              <a:ext uri="{FF2B5EF4-FFF2-40B4-BE49-F238E27FC236}">
                <a16:creationId xmlns:a16="http://schemas.microsoft.com/office/drawing/2014/main" id="{2636F8F4-93F2-AD99-162D-6D7C9762CE00}"/>
              </a:ext>
            </a:extLst>
          </p:cNvPr>
          <p:cNvSpPr/>
          <p:nvPr userDrawn="1"/>
        </p:nvSpPr>
        <p:spPr bwMode="auto">
          <a:xfrm>
            <a:off x="8626882" y="6508392"/>
            <a:ext cx="212318" cy="212318"/>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9" name="TextBox 8">
            <a:extLst>
              <a:ext uri="{FF2B5EF4-FFF2-40B4-BE49-F238E27FC236}">
                <a16:creationId xmlns:a16="http://schemas.microsoft.com/office/drawing/2014/main" id="{DF954D31-3FBA-F91B-EB39-1FBB63C47859}"/>
              </a:ext>
            </a:extLst>
          </p:cNvPr>
          <p:cNvSpPr txBox="1"/>
          <p:nvPr userDrawn="1"/>
        </p:nvSpPr>
        <p:spPr>
          <a:xfrm>
            <a:off x="8308187" y="6498896"/>
            <a:ext cx="838200" cy="230832"/>
          </a:xfrm>
          <a:prstGeom prst="rect">
            <a:avLst/>
          </a:prstGeom>
          <a:noFill/>
        </p:spPr>
        <p:txBody>
          <a:bodyPr wrap="square" rtlCol="0">
            <a:spAutoFit/>
          </a:bodyPr>
          <a:lstStyle/>
          <a:p>
            <a:pPr algn="ctr"/>
            <a:fld id="{9C90FE87-D0C1-CD47-B791-18BB0448F109}" type="slidenum">
              <a:rPr lang="en-US" sz="900" smtClean="0">
                <a:solidFill>
                  <a:schemeClr val="bg1"/>
                </a:solidFill>
                <a:latin typeface="Arial" charset="0"/>
                <a:ea typeface="Arial" charset="0"/>
                <a:cs typeface="Arial" charset="0"/>
              </a:rPr>
              <a:t>‹#›</a:t>
            </a:fld>
            <a:endParaRPr lang="en-US" sz="900" dirty="0">
              <a:solidFill>
                <a:schemeClr val="bg1"/>
              </a:solidFill>
              <a:latin typeface="Arial" charset="0"/>
              <a:ea typeface="Arial" charset="0"/>
              <a:cs typeface="Arial" charset="0"/>
            </a:endParaRPr>
          </a:p>
        </p:txBody>
      </p:sp>
      <p:pic>
        <p:nvPicPr>
          <p:cNvPr id="10" name="Picture 9" descr="A picture containing text&#10;&#10;Description automatically generated">
            <a:extLst>
              <a:ext uri="{FF2B5EF4-FFF2-40B4-BE49-F238E27FC236}">
                <a16:creationId xmlns:a16="http://schemas.microsoft.com/office/drawing/2014/main" id="{DFC1717B-1AE8-0BE5-9BD2-A7ACEB7C68A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15200" y="6510372"/>
            <a:ext cx="1241449" cy="271428"/>
          </a:xfrm>
          <a:prstGeom prst="rect">
            <a:avLst/>
          </a:prstGeom>
        </p:spPr>
      </p:pic>
    </p:spTree>
    <p:extLst>
      <p:ext uri="{BB962C8B-B14F-4D97-AF65-F5344CB8AC3E}">
        <p14:creationId xmlns:p14="http://schemas.microsoft.com/office/powerpoint/2010/main" val="112764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4" name="Rectangle 13"/>
          <p:cNvSpPr/>
          <p:nvPr userDrawn="1"/>
        </p:nvSpPr>
        <p:spPr bwMode="auto">
          <a:xfrm>
            <a:off x="0" y="3313"/>
            <a:ext cx="9144000" cy="6854687"/>
          </a:xfrm>
          <a:prstGeom prst="rect">
            <a:avLst/>
          </a:prstGeom>
          <a:solidFill>
            <a:srgbClr val="62269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pic>
        <p:nvPicPr>
          <p:cNvPr id="4" name="Picture 3"/>
          <p:cNvPicPr>
            <a:picLocks noChangeAspect="1"/>
          </p:cNvPicPr>
          <p:nvPr userDrawn="1"/>
        </p:nvPicPr>
        <p:blipFill rotWithShape="1">
          <a:blip r:embed="rId2" cstate="email">
            <a:alphaModFix amt="8000"/>
            <a:extLst>
              <a:ext uri="{28A0092B-C50C-407E-A947-70E740481C1C}">
                <a14:useLocalDpi xmlns:a14="http://schemas.microsoft.com/office/drawing/2010/main" val="0"/>
              </a:ext>
            </a:extLst>
          </a:blip>
          <a:srcRect l="29884" t="26480" r="7202" b="-4853"/>
          <a:stretch/>
        </p:blipFill>
        <p:spPr>
          <a:xfrm>
            <a:off x="0" y="0"/>
            <a:ext cx="9144000" cy="4414386"/>
          </a:xfrm>
          <a:prstGeom prst="rect">
            <a:avLst/>
          </a:prstGeom>
        </p:spPr>
      </p:pic>
      <p:sp>
        <p:nvSpPr>
          <p:cNvPr id="10" name="Rectangle 4"/>
          <p:cNvSpPr>
            <a:spLocks noGrp="1" noChangeArrowheads="1"/>
          </p:cNvSpPr>
          <p:nvPr>
            <p:ph type="ctrTitle"/>
          </p:nvPr>
        </p:nvSpPr>
        <p:spPr>
          <a:xfrm>
            <a:off x="453994" y="3657600"/>
            <a:ext cx="8229599" cy="506526"/>
          </a:xfrm>
          <a:prstGeom prst="rect">
            <a:avLst/>
          </a:prstGeom>
          <a:ln>
            <a:noFill/>
          </a:ln>
        </p:spPr>
        <p:txBody>
          <a:bodyPr anchor="t"/>
          <a:lstStyle>
            <a:lvl1pPr>
              <a:defRPr sz="2400" b="0">
                <a:solidFill>
                  <a:schemeClr val="bg1"/>
                </a:solidFill>
                <a:latin typeface="Arial" charset="0"/>
                <a:ea typeface="Arial" charset="0"/>
                <a:cs typeface="Arial" charset="0"/>
              </a:defRPr>
            </a:lvl1pPr>
          </a:lstStyle>
          <a:p>
            <a:r>
              <a:rPr lang="en-US" dirty="0"/>
              <a:t>Click to edit Master title style</a:t>
            </a:r>
          </a:p>
        </p:txBody>
      </p:sp>
      <p:sp>
        <p:nvSpPr>
          <p:cNvPr id="9" name="Rectangle 5"/>
          <p:cNvSpPr>
            <a:spLocks noChangeArrowheads="1"/>
          </p:cNvSpPr>
          <p:nvPr userDrawn="1"/>
        </p:nvSpPr>
        <p:spPr bwMode="auto">
          <a:xfrm>
            <a:off x="457200" y="6400800"/>
            <a:ext cx="3124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2588" indent="-382588" defTabSz="1019175" eaLnBrk="0" hangingPunct="0">
              <a:defRPr sz="2400">
                <a:solidFill>
                  <a:schemeClr val="tx1"/>
                </a:solidFill>
                <a:latin typeface="Trebuchet MS" charset="0"/>
                <a:ea typeface="ＭＳ Ｐゴシック" charset="-128"/>
              </a:defRPr>
            </a:lvl1pPr>
            <a:lvl2pPr marL="742950" indent="-285750" defTabSz="1019175" eaLnBrk="0" hangingPunct="0">
              <a:defRPr sz="2400">
                <a:solidFill>
                  <a:schemeClr val="tx1"/>
                </a:solidFill>
                <a:latin typeface="Trebuchet MS" charset="0"/>
                <a:ea typeface="ＭＳ Ｐゴシック" charset="-128"/>
              </a:defRPr>
            </a:lvl2pPr>
            <a:lvl3pPr marL="1143000" indent="-228600" defTabSz="1019175" eaLnBrk="0" hangingPunct="0">
              <a:defRPr sz="2400">
                <a:solidFill>
                  <a:schemeClr val="tx1"/>
                </a:solidFill>
                <a:latin typeface="Trebuchet MS" charset="0"/>
                <a:ea typeface="ＭＳ Ｐゴシック" charset="-128"/>
              </a:defRPr>
            </a:lvl3pPr>
            <a:lvl4pPr marL="1600200" indent="-228600" defTabSz="1019175" eaLnBrk="0" hangingPunct="0">
              <a:defRPr sz="2400">
                <a:solidFill>
                  <a:schemeClr val="tx1"/>
                </a:solidFill>
                <a:latin typeface="Trebuchet MS" charset="0"/>
                <a:ea typeface="ＭＳ Ｐゴシック" charset="-128"/>
              </a:defRPr>
            </a:lvl4pPr>
            <a:lvl5pPr marL="2057400" indent="-228600" defTabSz="1019175" eaLnBrk="0" hangingPunct="0">
              <a:defRPr sz="2400">
                <a:solidFill>
                  <a:schemeClr val="tx1"/>
                </a:solidFill>
                <a:latin typeface="Trebuchet MS" charset="0"/>
                <a:ea typeface="ＭＳ Ｐゴシック" charset="-128"/>
              </a:defRPr>
            </a:lvl5pPr>
            <a:lvl6pPr marL="2514600" indent="-228600" defTabSz="1019175"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defTabSz="1019175"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defTabSz="1019175"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defTabSz="1019175" eaLnBrk="0" fontAlgn="base" hangingPunct="0">
              <a:spcBef>
                <a:spcPct val="0"/>
              </a:spcBef>
              <a:spcAft>
                <a:spcPct val="0"/>
              </a:spcAft>
              <a:defRPr sz="2400">
                <a:solidFill>
                  <a:schemeClr val="tx1"/>
                </a:solidFill>
                <a:latin typeface="Trebuchet MS" charset="0"/>
                <a:ea typeface="ＭＳ Ｐゴシック" charset="-128"/>
              </a:defRPr>
            </a:lvl9pPr>
          </a:lstStyle>
          <a:p>
            <a:pPr algn="l" eaLnBrk="1" hangingPunct="1">
              <a:spcBef>
                <a:spcPct val="20000"/>
              </a:spcBef>
            </a:pPr>
            <a:r>
              <a:rPr lang="en-US" altLang="en-US" sz="800" dirty="0">
                <a:solidFill>
                  <a:schemeClr val="bg1"/>
                </a:solidFill>
                <a:latin typeface="Arial" charset="0"/>
                <a:ea typeface="Arial" charset="0"/>
                <a:cs typeface="Arial" charset="0"/>
              </a:rPr>
              <a:t>B.C. Ziegler and Company  |  Member of SIPC &amp; FINRA</a:t>
            </a:r>
          </a:p>
        </p:txBody>
      </p:sp>
      <p:sp>
        <p:nvSpPr>
          <p:cNvPr id="7" name="TextBox 6"/>
          <p:cNvSpPr txBox="1"/>
          <p:nvPr userDrawn="1"/>
        </p:nvSpPr>
        <p:spPr>
          <a:xfrm>
            <a:off x="457203" y="6566356"/>
            <a:ext cx="8686799" cy="215444"/>
          </a:xfrm>
          <a:prstGeom prst="rect">
            <a:avLst/>
          </a:prstGeom>
          <a:noFill/>
        </p:spPr>
        <p:txBody>
          <a:bodyPr wrap="square" rtlCol="0">
            <a:spAutoFit/>
          </a:bodyPr>
          <a:lstStyle/>
          <a:p>
            <a:r>
              <a:rPr lang="en-US" sz="800" i="0" dirty="0">
                <a:solidFill>
                  <a:schemeClr val="bg1"/>
                </a:solidFill>
              </a:rPr>
              <a:t>Information contained herein is proprietary to Ziegler and utilization of any information by parties other than Ziegler without prior written consent is prohibited.</a:t>
            </a:r>
          </a:p>
        </p:txBody>
      </p:sp>
      <p:pic>
        <p:nvPicPr>
          <p:cNvPr id="2" name="Picture 1">
            <a:extLst>
              <a:ext uri="{FF2B5EF4-FFF2-40B4-BE49-F238E27FC236}">
                <a16:creationId xmlns:a16="http://schemas.microsoft.com/office/drawing/2014/main" id="{F3D21A3B-AED4-2723-A3A1-08AEDDF7F3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23669" y="5910529"/>
            <a:ext cx="2200453" cy="573049"/>
          </a:xfrm>
          <a:prstGeom prst="rect">
            <a:avLst/>
          </a:prstGeom>
        </p:spPr>
      </p:pic>
    </p:spTree>
    <p:extLst>
      <p:ext uri="{BB962C8B-B14F-4D97-AF65-F5344CB8AC3E}">
        <p14:creationId xmlns:p14="http://schemas.microsoft.com/office/powerpoint/2010/main" val="2979151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279" r:id="rId1"/>
    <p:sldLayoutId id="2147485288" r:id="rId2"/>
    <p:sldLayoutId id="2147485281" r:id="rId3"/>
    <p:sldLayoutId id="2147485371" r:id="rId4"/>
    <p:sldLayoutId id="2147485388" r:id="rId5"/>
    <p:sldLayoutId id="2147485389" r:id="rId6"/>
  </p:sldLayoutIdLst>
  <p:hf hdr="0" ftr="0" dt="0"/>
  <p:txStyles>
    <p:titleStyle>
      <a:lvl1pPr algn="l" rtl="0" eaLnBrk="0" fontAlgn="base" hangingPunct="0">
        <a:spcBef>
          <a:spcPct val="0"/>
        </a:spcBef>
        <a:spcAft>
          <a:spcPct val="0"/>
        </a:spcAft>
        <a:defRPr sz="1600" cap="all">
          <a:solidFill>
            <a:srgbClr val="62269E"/>
          </a:solidFill>
          <a:latin typeface="+mj-lt"/>
          <a:ea typeface="+mj-ea"/>
          <a:cs typeface="ＭＳ Ｐゴシック" charset="-128"/>
        </a:defRPr>
      </a:lvl1pPr>
      <a:lvl2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2pPr>
      <a:lvl3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3pPr>
      <a:lvl4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4pPr>
      <a:lvl5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Trebuchet MS" pitchFamily="34" charset="0"/>
          <a:ea typeface="ＭＳ Ｐゴシック" charset="-128"/>
        </a:defRPr>
      </a:lvl6pPr>
      <a:lvl7pPr marL="914400" algn="l" rtl="0" fontAlgn="base">
        <a:spcBef>
          <a:spcPct val="0"/>
        </a:spcBef>
        <a:spcAft>
          <a:spcPct val="0"/>
        </a:spcAft>
        <a:defRPr sz="2800">
          <a:solidFill>
            <a:schemeClr val="bg1"/>
          </a:solidFill>
          <a:latin typeface="Trebuchet MS" pitchFamily="34" charset="0"/>
          <a:ea typeface="ＭＳ Ｐゴシック" charset="-128"/>
        </a:defRPr>
      </a:lvl7pPr>
      <a:lvl8pPr marL="1371600" algn="l" rtl="0" fontAlgn="base">
        <a:spcBef>
          <a:spcPct val="0"/>
        </a:spcBef>
        <a:spcAft>
          <a:spcPct val="0"/>
        </a:spcAft>
        <a:defRPr sz="2800">
          <a:solidFill>
            <a:schemeClr val="bg1"/>
          </a:solidFill>
          <a:latin typeface="Trebuchet MS" pitchFamily="34" charset="0"/>
          <a:ea typeface="ＭＳ Ｐゴシック" charset="-128"/>
        </a:defRPr>
      </a:lvl8pPr>
      <a:lvl9pPr marL="1828800" algn="l" rtl="0" fontAlgn="base">
        <a:spcBef>
          <a:spcPct val="0"/>
        </a:spcBef>
        <a:spcAft>
          <a:spcPct val="0"/>
        </a:spcAft>
        <a:defRPr sz="2800">
          <a:solidFill>
            <a:schemeClr val="bg1"/>
          </a:solidFill>
          <a:latin typeface="Trebuchet MS" pitchFamily="34" charset="0"/>
          <a:ea typeface="ＭＳ Ｐゴシック" charset="-128"/>
        </a:defRPr>
      </a:lvl9pPr>
    </p:titleStyle>
    <p:bodyStyle>
      <a:lvl1pPr marL="342900" indent="-342900" algn="l" rtl="0" eaLnBrk="0" fontAlgn="base" hangingPunct="0">
        <a:spcBef>
          <a:spcPct val="20000"/>
        </a:spcBef>
        <a:spcAft>
          <a:spcPct val="0"/>
        </a:spcAft>
        <a:buChar char="•"/>
        <a:defRPr sz="13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1200">
          <a:solidFill>
            <a:schemeClr val="tx1"/>
          </a:solidFill>
          <a:latin typeface="+mn-lt"/>
          <a:ea typeface="+mn-ea"/>
        </a:defRPr>
      </a:lvl2pPr>
      <a:lvl3pPr marL="1085850" indent="-228600" algn="l" rtl="0" eaLnBrk="0" fontAlgn="base" hangingPunct="0">
        <a:spcBef>
          <a:spcPct val="20000"/>
        </a:spcBef>
        <a:spcAft>
          <a:spcPct val="0"/>
        </a:spcAft>
        <a:buChar char="•"/>
        <a:defRPr sz="1100">
          <a:solidFill>
            <a:schemeClr val="tx1"/>
          </a:solidFill>
          <a:latin typeface="+mn-lt"/>
          <a:ea typeface="+mn-ea"/>
        </a:defRPr>
      </a:lvl3pPr>
      <a:lvl4pPr marL="1428750" indent="-228600" algn="l" rtl="0" eaLnBrk="0" fontAlgn="base" hangingPunct="0">
        <a:spcBef>
          <a:spcPct val="20000"/>
        </a:spcBef>
        <a:spcAft>
          <a:spcPct val="0"/>
        </a:spcAft>
        <a:buChar char="–"/>
        <a:defRPr sz="1000">
          <a:solidFill>
            <a:schemeClr val="tx1"/>
          </a:solidFill>
          <a:latin typeface="+mn-lt"/>
          <a:ea typeface="+mn-ea"/>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file:///\\zcotwmfile1\cowen$\2023%20LZ%20200%20Publication\LZ%20200%20Excel%20Files\Final\3.1%20and%203.2_Primary%20Rankings_2023%20LZ%20200.xlsx!Primary%20Rank%20for%20Module!R5C1:R31C1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oleObject" Target="file:///\\zcotwmfile1\cowen$\2023%20LZ%20200%20Publication\LZ%20200%20Excel%20Files\Final\Manipulated%20Files\3.1%20and%203.2_Primary%20Rankings_2023%20LZ%20200.xlsx!Missouri!R5C1:R13C13"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oleObject" Target="file:///\\zcotwmfile1\cowen$\2023%20LZ%20200%20Publication\LZ%20200%20Excel%20Files\Final\6.1a-h_Single-Campus%20Listing_2023%20LZ%20200.xlsx!Missouri!R5C1:R10C8" TargetMode="External"/><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file:///\\zcotwmfile1\cowen$\LeadingAge%20Ziegler%20200%20Profiles%20&amp;%20PofG%20Charts\LZ%20200%20Acquisition-Affiliation%20Growth_Listed%20by%20Year.xlsx!Top%20Affiliators!R1C22:R45C25"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82.png"/><Relationship Id="rId21" Type="http://schemas.openxmlformats.org/officeDocument/2006/relationships/image" Target="../media/image64.png"/><Relationship Id="rId34" Type="http://schemas.openxmlformats.org/officeDocument/2006/relationships/image" Target="../media/image77.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jpeg"/><Relationship Id="rId25" Type="http://schemas.openxmlformats.org/officeDocument/2006/relationships/image" Target="../media/image68.png"/><Relationship Id="rId33" Type="http://schemas.openxmlformats.org/officeDocument/2006/relationships/image" Target="../media/image76.jpeg"/><Relationship Id="rId38" Type="http://schemas.openxmlformats.org/officeDocument/2006/relationships/image" Target="../media/image81.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jpeg"/><Relationship Id="rId37" Type="http://schemas.openxmlformats.org/officeDocument/2006/relationships/image" Target="../media/image80.png"/><Relationship Id="rId5" Type="http://schemas.openxmlformats.org/officeDocument/2006/relationships/image" Target="../media/image48.jpe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jpeg"/><Relationship Id="rId19" Type="http://schemas.openxmlformats.org/officeDocument/2006/relationships/image" Target="../media/image62.png"/><Relationship Id="rId31" Type="http://schemas.openxmlformats.org/officeDocument/2006/relationships/image" Target="../media/image74.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jpeg"/><Relationship Id="rId35" Type="http://schemas.openxmlformats.org/officeDocument/2006/relationships/image" Target="../media/image78.png"/><Relationship Id="rId8" Type="http://schemas.openxmlformats.org/officeDocument/2006/relationships/image" Target="../media/image51.png"/><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jpe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jpe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jpeg"/><Relationship Id="rId22"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jpe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image" Target="../media/image119.png"/><Relationship Id="rId16" Type="http://schemas.openxmlformats.org/officeDocument/2006/relationships/image" Target="../media/image133.png"/><Relationship Id="rId20"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jpeg"/><Relationship Id="rId15" Type="http://schemas.openxmlformats.org/officeDocument/2006/relationships/image" Target="../media/image132.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jpeg"/><Relationship Id="rId9" Type="http://schemas.openxmlformats.org/officeDocument/2006/relationships/image" Target="../media/image126.png"/><Relationship Id="rId14" Type="http://schemas.openxmlformats.org/officeDocument/2006/relationships/image" Target="../media/image131.jpeg"/></Relationships>
</file>

<file path=ppt/slides/_rels/slide3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emf"/></Relationships>
</file>

<file path=ppt/slides/_rels/slide38.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image" Target="../media/image142.jpg"/><Relationship Id="rId1" Type="http://schemas.openxmlformats.org/officeDocument/2006/relationships/slideLayout" Target="../slideLayouts/slideLayout1.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 Id="rId14" Type="http://schemas.openxmlformats.org/officeDocument/2006/relationships/image" Target="../media/image154.svg"/></Relationships>
</file>

<file path=ppt/slides/_rels/slide39.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0.png"/><Relationship Id="rId26" Type="http://schemas.openxmlformats.org/officeDocument/2006/relationships/image" Target="../media/image178.png"/><Relationship Id="rId3" Type="http://schemas.openxmlformats.org/officeDocument/2006/relationships/image" Target="../media/image156.png"/><Relationship Id="rId21" Type="http://schemas.openxmlformats.org/officeDocument/2006/relationships/image" Target="../media/image173.png"/><Relationship Id="rId34" Type="http://schemas.openxmlformats.org/officeDocument/2006/relationships/image" Target="../media/image186.svg"/><Relationship Id="rId7" Type="http://schemas.openxmlformats.org/officeDocument/2006/relationships/image" Target="../media/image160.jpeg"/><Relationship Id="rId12" Type="http://schemas.openxmlformats.org/officeDocument/2006/relationships/image" Target="../media/image165.jpeg"/><Relationship Id="rId17" Type="http://schemas.microsoft.com/office/2007/relationships/hdphoto" Target="../media/hdphoto1.wdp"/><Relationship Id="rId25" Type="http://schemas.openxmlformats.org/officeDocument/2006/relationships/image" Target="../media/image177.png"/><Relationship Id="rId33" Type="http://schemas.openxmlformats.org/officeDocument/2006/relationships/image" Target="../media/image185.png"/><Relationship Id="rId2" Type="http://schemas.openxmlformats.org/officeDocument/2006/relationships/image" Target="../media/image155.png"/><Relationship Id="rId16" Type="http://schemas.openxmlformats.org/officeDocument/2006/relationships/image" Target="../media/image169.png"/><Relationship Id="rId20" Type="http://schemas.openxmlformats.org/officeDocument/2006/relationships/image" Target="../media/image172.png"/><Relationship Id="rId29"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59.jpg"/><Relationship Id="rId11" Type="http://schemas.openxmlformats.org/officeDocument/2006/relationships/image" Target="../media/image164.png"/><Relationship Id="rId24" Type="http://schemas.openxmlformats.org/officeDocument/2006/relationships/image" Target="../media/image176.png"/><Relationship Id="rId32" Type="http://schemas.openxmlformats.org/officeDocument/2006/relationships/image" Target="../media/image184.png"/><Relationship Id="rId5" Type="http://schemas.openxmlformats.org/officeDocument/2006/relationships/image" Target="../media/image158.jpeg"/><Relationship Id="rId15" Type="http://schemas.openxmlformats.org/officeDocument/2006/relationships/image" Target="../media/image168.png"/><Relationship Id="rId23" Type="http://schemas.openxmlformats.org/officeDocument/2006/relationships/image" Target="../media/image175.png"/><Relationship Id="rId28" Type="http://schemas.openxmlformats.org/officeDocument/2006/relationships/image" Target="../media/image180.png"/><Relationship Id="rId10" Type="http://schemas.openxmlformats.org/officeDocument/2006/relationships/image" Target="../media/image163.png"/><Relationship Id="rId19" Type="http://schemas.openxmlformats.org/officeDocument/2006/relationships/image" Target="../media/image171.png"/><Relationship Id="rId31" Type="http://schemas.openxmlformats.org/officeDocument/2006/relationships/image" Target="../media/image183.png"/><Relationship Id="rId4" Type="http://schemas.openxmlformats.org/officeDocument/2006/relationships/image" Target="../media/image157.jpe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74.png"/><Relationship Id="rId27" Type="http://schemas.openxmlformats.org/officeDocument/2006/relationships/image" Target="../media/image179.png"/><Relationship Id="rId30" Type="http://schemas.openxmlformats.org/officeDocument/2006/relationships/image" Target="../media/image182.png"/><Relationship Id="rId35" Type="http://schemas.openxmlformats.org/officeDocument/2006/relationships/image" Target="../media/image187.png"/><Relationship Id="rId8" Type="http://schemas.openxmlformats.org/officeDocument/2006/relationships/image" Target="../media/image161.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oleObject" Target="file:///\\zcotwmfile1\cowen$\2011%20New%20Templates\Excel%20Files\ESM_National%20Ranking%20Table%20&amp;%20Graph.xlsx!1990%20Graph!%5bESM_National%20Ranking%20Table%20&amp;%20Graph.xlsx%5d1990%20Graph%20Chart%201" TargetMode="Externa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oleObject" Target="file:///C:\Excel%20Files%20Linked%20to%20Modules\CM_Fed%20Fund%20Target%20Rate.xls!2000!%5bCM_Fed%20Fund%20Target%20Rate.xls%5d2000%20Chart%201" TargetMode="External"/><Relationship Id="rId1" Type="http://schemas.openxmlformats.org/officeDocument/2006/relationships/slideLayout" Target="../slideLayouts/slideLayout1.xml"/><Relationship Id="rId5" Type="http://schemas.openxmlformats.org/officeDocument/2006/relationships/image" Target="../media/image189.emf"/><Relationship Id="rId4" Type="http://schemas.openxmlformats.org/officeDocument/2006/relationships/oleObject" Target="file:///C:\Excel%20Files%20Linked%20to%20Modules\CM_Fed%20Fund%20Target%20Rate.xls!2000!R1C3:R5C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oleObject" Target="file:///C:\Excel%20Files%20Linked%20to%20Modules\CM_30-Yr%20AAA%20MMD%20Graphs.xls!2000%20YTD!R1C4:R4C5" TargetMode="External"/><Relationship Id="rId1" Type="http://schemas.openxmlformats.org/officeDocument/2006/relationships/slideLayout" Target="../slideLayouts/slideLayout1.xml"/><Relationship Id="rId5" Type="http://schemas.openxmlformats.org/officeDocument/2006/relationships/image" Target="../media/image191.emf"/><Relationship Id="rId4" Type="http://schemas.openxmlformats.org/officeDocument/2006/relationships/oleObject" Target="file:///C:\Excel%20Files%20Linked%20to%20Modules\CM_30-Yr%20AAA%20MMD%20Graphs.xls!2000%20YTD!%5bCM_30-Yr%20AAA%20MMD%20Graphs.xls%5d2000%20YTD%20Chart%20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oleObject" Target="file:///C:\Excel%20Files%20Linked%20to%20Modules\CM_Credit%20Spreads%20Graphs.xls!MMD-BBB-A!%5bCM_Credit%20Spreads%20Graphs.xls%5dMMD-BBB-A%20Chart%201" TargetMode="External"/><Relationship Id="rId1" Type="http://schemas.openxmlformats.org/officeDocument/2006/relationships/slideLayout" Target="../slideLayouts/slideLayout1.xml"/><Relationship Id="rId5" Type="http://schemas.openxmlformats.org/officeDocument/2006/relationships/image" Target="../media/image193.emf"/><Relationship Id="rId4" Type="http://schemas.openxmlformats.org/officeDocument/2006/relationships/oleObject" Target="file:///C:\Excel%20Files%20Linked%20to%20Modules\CM_Credit%20Spreads%20Graphs.xls!MMD-BBB-A!R1C6:R5C9"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file:///\\zcochifile\lmccrac$\Senior%20Living%20Topic%20Resources\Demographic%20&amp;%20Population%20Stats\Files%20for%20graphs%20etc\2017-2060_Annual%20Population%20by%20Age_Released%20Sept%202019-Updated%20Dec%202021.xlsx!graphs!%5b2017-2060_Annual%20Population%20by%20Age_Released%20Sept%202019-Updated%20Dec%202021.xlsx%5dgraphs%20Chart%207"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EFA381-0AED-4087-AD3C-45E44F534E87}"/>
              </a:ext>
            </a:extLst>
          </p:cNvPr>
          <p:cNvSpPr txBox="1"/>
          <p:nvPr/>
        </p:nvSpPr>
        <p:spPr>
          <a:xfrm>
            <a:off x="5053214" y="6406263"/>
            <a:ext cx="1431802" cy="2232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51" b="0" i="0" u="none" strike="noStrike" kern="1200" cap="none" spc="0" normalizeH="0" baseline="0" noProof="0" dirty="0">
                <a:ln>
                  <a:noFill/>
                </a:ln>
                <a:solidFill>
                  <a:srgbClr val="FFFFFF"/>
                </a:solidFill>
                <a:effectLst/>
                <a:uLnTx/>
                <a:uFillTx/>
                <a:latin typeface="Trebuchet MS" charset="0"/>
                <a:ea typeface="ＭＳ Ｐゴシック" charset="0"/>
              </a:rPr>
              <a:t>For Institutional Use Only</a:t>
            </a:r>
          </a:p>
        </p:txBody>
      </p:sp>
      <p:sp>
        <p:nvSpPr>
          <p:cNvPr id="10" name="Title 7">
            <a:extLst>
              <a:ext uri="{FF2B5EF4-FFF2-40B4-BE49-F238E27FC236}">
                <a16:creationId xmlns:a16="http://schemas.microsoft.com/office/drawing/2014/main" id="{C1E2D04A-76BF-270C-1BAF-CF27E0D295EF}"/>
              </a:ext>
            </a:extLst>
          </p:cNvPr>
          <p:cNvSpPr>
            <a:spLocks noGrp="1"/>
          </p:cNvSpPr>
          <p:nvPr>
            <p:ph type="ctrTitle"/>
          </p:nvPr>
        </p:nvSpPr>
        <p:spPr>
          <a:xfrm>
            <a:off x="453992" y="2930219"/>
            <a:ext cx="8229599" cy="506526"/>
          </a:xfrm>
        </p:spPr>
        <p:txBody>
          <a:bodyPr/>
          <a:lstStyle/>
          <a:p>
            <a:pPr>
              <a:defRPr/>
            </a:pPr>
            <a:r>
              <a:rPr lang="en-US" sz="2400" dirty="0"/>
              <a:t>Senior living trends</a:t>
            </a:r>
          </a:p>
        </p:txBody>
      </p:sp>
      <p:sp>
        <p:nvSpPr>
          <p:cNvPr id="11" name="TextBox 10">
            <a:extLst>
              <a:ext uri="{FF2B5EF4-FFF2-40B4-BE49-F238E27FC236}">
                <a16:creationId xmlns:a16="http://schemas.microsoft.com/office/drawing/2014/main" id="{48D8F6BC-59AD-B12E-6CC0-7958D043280B}"/>
              </a:ext>
            </a:extLst>
          </p:cNvPr>
          <p:cNvSpPr txBox="1"/>
          <p:nvPr/>
        </p:nvSpPr>
        <p:spPr>
          <a:xfrm>
            <a:off x="533400" y="4246427"/>
            <a:ext cx="4059936" cy="246221"/>
          </a:xfrm>
          <a:prstGeom prst="rect">
            <a:avLst/>
          </a:prstGeom>
          <a:noFill/>
        </p:spPr>
        <p:txBody>
          <a:bodyPr wrap="square" rtlCol="0">
            <a:spAutoFit/>
          </a:bodyPr>
          <a:lstStyle/>
          <a:p>
            <a:r>
              <a:rPr lang="en-US" sz="1000" b="1" dirty="0">
                <a:solidFill>
                  <a:schemeClr val="bg1"/>
                </a:solidFill>
                <a:latin typeface="Arial" charset="0"/>
                <a:ea typeface="Arial" charset="0"/>
                <a:cs typeface="Arial" charset="0"/>
              </a:rPr>
              <a:t>PRESENTED BY</a:t>
            </a:r>
          </a:p>
        </p:txBody>
      </p:sp>
      <p:sp>
        <p:nvSpPr>
          <p:cNvPr id="12" name="Rectangle 5">
            <a:extLst>
              <a:ext uri="{FF2B5EF4-FFF2-40B4-BE49-F238E27FC236}">
                <a16:creationId xmlns:a16="http://schemas.microsoft.com/office/drawing/2014/main" id="{24EBB96C-1CD4-0BE9-E16E-1675DA6EDB3F}"/>
              </a:ext>
            </a:extLst>
          </p:cNvPr>
          <p:cNvSpPr txBox="1">
            <a:spLocks noChangeArrowheads="1"/>
          </p:cNvSpPr>
          <p:nvPr/>
        </p:nvSpPr>
        <p:spPr>
          <a:xfrm>
            <a:off x="533400" y="3803038"/>
            <a:ext cx="5638800" cy="311762"/>
          </a:xfrm>
          <a:prstGeom prst="rect">
            <a:avLst/>
          </a:prstGeom>
        </p:spPr>
        <p:txBody>
          <a:bodyPr/>
          <a:lstStyle>
            <a:lvl1pPr marL="0" indent="0" algn="l" rtl="0" eaLnBrk="0" fontAlgn="base" hangingPunct="0">
              <a:spcBef>
                <a:spcPct val="20000"/>
              </a:spcBef>
              <a:spcAft>
                <a:spcPct val="0"/>
              </a:spcAft>
              <a:buFontTx/>
              <a:buNone/>
              <a:defRPr sz="1100" b="1">
                <a:solidFill>
                  <a:schemeClr val="bg1"/>
                </a:solidFill>
                <a:latin typeface="Arial" charset="0"/>
                <a:ea typeface="Arial" charset="0"/>
                <a:cs typeface="Arial" charset="0"/>
              </a:defRPr>
            </a:lvl1pPr>
            <a:lvl2pPr marL="742950" indent="-285750" algn="l" rtl="0" eaLnBrk="0" fontAlgn="base" hangingPunct="0">
              <a:spcBef>
                <a:spcPct val="20000"/>
              </a:spcBef>
              <a:spcAft>
                <a:spcPct val="0"/>
              </a:spcAft>
              <a:buChar char="–"/>
              <a:defRPr sz="1200">
                <a:solidFill>
                  <a:schemeClr val="tx1"/>
                </a:solidFill>
                <a:latin typeface="+mn-lt"/>
                <a:ea typeface="+mn-ea"/>
              </a:defRPr>
            </a:lvl2pPr>
            <a:lvl3pPr marL="1085850" indent="-228600" algn="l" rtl="0" eaLnBrk="0" fontAlgn="base" hangingPunct="0">
              <a:spcBef>
                <a:spcPct val="20000"/>
              </a:spcBef>
              <a:spcAft>
                <a:spcPct val="0"/>
              </a:spcAft>
              <a:buChar char="•"/>
              <a:defRPr sz="1100">
                <a:solidFill>
                  <a:schemeClr val="tx1"/>
                </a:solidFill>
                <a:latin typeface="+mn-lt"/>
                <a:ea typeface="+mn-ea"/>
              </a:defRPr>
            </a:lvl3pPr>
            <a:lvl4pPr marL="1428750" indent="-228600" algn="l" rtl="0" eaLnBrk="0" fontAlgn="base" hangingPunct="0">
              <a:spcBef>
                <a:spcPct val="20000"/>
              </a:spcBef>
              <a:spcAft>
                <a:spcPct val="0"/>
              </a:spcAft>
              <a:buChar char="–"/>
              <a:defRPr sz="1000">
                <a:solidFill>
                  <a:schemeClr val="tx1"/>
                </a:solidFill>
                <a:latin typeface="+mn-lt"/>
                <a:ea typeface="+mn-ea"/>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r>
              <a:rPr lang="en-US" sz="1000" b="0" kern="0" dirty="0"/>
              <a:t>June 5, 2024</a:t>
            </a:r>
          </a:p>
        </p:txBody>
      </p:sp>
      <p:graphicFrame>
        <p:nvGraphicFramePr>
          <p:cNvPr id="13" name="Table 12">
            <a:extLst>
              <a:ext uri="{FF2B5EF4-FFF2-40B4-BE49-F238E27FC236}">
                <a16:creationId xmlns:a16="http://schemas.microsoft.com/office/drawing/2014/main" id="{FDE59988-9EAB-76BC-372A-9E57D9433F2E}"/>
              </a:ext>
            </a:extLst>
          </p:cNvPr>
          <p:cNvGraphicFramePr>
            <a:graphicFrameLocks noGrp="1"/>
          </p:cNvGraphicFramePr>
          <p:nvPr>
            <p:extLst>
              <p:ext uri="{D42A27DB-BD31-4B8C-83A1-F6EECF244321}">
                <p14:modId xmlns:p14="http://schemas.microsoft.com/office/powerpoint/2010/main" val="3376177807"/>
              </p:ext>
            </p:extLst>
          </p:nvPr>
        </p:nvGraphicFramePr>
        <p:xfrm>
          <a:off x="533400" y="4492648"/>
          <a:ext cx="3128235" cy="929640"/>
        </p:xfrm>
        <a:graphic>
          <a:graphicData uri="http://schemas.openxmlformats.org/drawingml/2006/table">
            <a:tbl>
              <a:tblPr firstRow="1" bandRow="1">
                <a:tableStyleId>{5C22544A-7EE6-4342-B048-85BDC9FD1C3A}</a:tableStyleId>
              </a:tblPr>
              <a:tblGrid>
                <a:gridCol w="3128235">
                  <a:extLst>
                    <a:ext uri="{9D8B030D-6E8A-4147-A177-3AD203B41FA5}">
                      <a16:colId xmlns:a16="http://schemas.microsoft.com/office/drawing/2014/main" val="20003"/>
                    </a:ext>
                  </a:extLst>
                </a:gridCol>
              </a:tblGrid>
              <a:tr h="762000">
                <a:tc>
                  <a:txBody>
                    <a:bodyPr/>
                    <a:lstStyle/>
                    <a:p>
                      <a:r>
                        <a:rPr lang="en-US" sz="1100" b="1" dirty="0">
                          <a:solidFill>
                            <a:schemeClr val="bg1"/>
                          </a:solidFill>
                          <a:latin typeface="+mn-lt"/>
                          <a:ea typeface="Garamond" charset="0"/>
                          <a:cs typeface="Garamond" charset="0"/>
                        </a:rPr>
                        <a:t>Mimi Rossi</a:t>
                      </a:r>
                    </a:p>
                    <a:p>
                      <a:r>
                        <a:rPr lang="en-US" sz="1100" b="0" dirty="0">
                          <a:solidFill>
                            <a:schemeClr val="bg1"/>
                          </a:solidFill>
                          <a:latin typeface="+mn-lt"/>
                          <a:ea typeface="Garamond" charset="0"/>
                          <a:cs typeface="Garamond" charset="0"/>
                        </a:rPr>
                        <a:t>Senior Vice President</a:t>
                      </a:r>
                    </a:p>
                    <a:p>
                      <a:r>
                        <a:rPr lang="en-US" sz="1100" b="0" dirty="0">
                          <a:solidFill>
                            <a:schemeClr val="bg1"/>
                          </a:solidFill>
                          <a:latin typeface="+mn-lt"/>
                          <a:ea typeface="Garamond" charset="0"/>
                          <a:cs typeface="Garamond" charset="0"/>
                        </a:rPr>
                        <a:t>Head of Senior Living Research</a:t>
                      </a:r>
                    </a:p>
                    <a:p>
                      <a:r>
                        <a:rPr lang="en-US" sz="1100" b="0" dirty="0">
                          <a:solidFill>
                            <a:schemeClr val="bg1"/>
                          </a:solidFill>
                          <a:latin typeface="+mn-lt"/>
                          <a:ea typeface="Garamond" charset="0"/>
                          <a:cs typeface="Garamond" charset="0"/>
                        </a:rPr>
                        <a:t>Ziegler</a:t>
                      </a:r>
                    </a:p>
                    <a:p>
                      <a:endParaRPr lang="en-US" sz="1100" b="1" dirty="0">
                        <a:solidFill>
                          <a:schemeClr val="bg1"/>
                        </a:solidFill>
                        <a:latin typeface="+mn-lt"/>
                        <a:ea typeface="Garamond" charset="0"/>
                        <a:cs typeface="Garamond"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4" name="Picture 13">
            <a:extLst>
              <a:ext uri="{FF2B5EF4-FFF2-40B4-BE49-F238E27FC236}">
                <a16:creationId xmlns:a16="http://schemas.microsoft.com/office/drawing/2014/main" id="{BC6329D3-BE7B-1898-7F24-A6E939EBC988}"/>
              </a:ext>
            </a:extLst>
          </p:cNvPr>
          <p:cNvPicPr>
            <a:picLocks noChangeAspect="1"/>
          </p:cNvPicPr>
          <p:nvPr/>
        </p:nvPicPr>
        <p:blipFill>
          <a:blip r:embed="rId2"/>
          <a:stretch>
            <a:fillRect/>
          </a:stretch>
        </p:blipFill>
        <p:spPr>
          <a:xfrm>
            <a:off x="381000" y="152400"/>
            <a:ext cx="2095500" cy="838200"/>
          </a:xfrm>
          <a:prstGeom prst="rect">
            <a:avLst/>
          </a:prstGeom>
        </p:spPr>
      </p:pic>
      <p:pic>
        <p:nvPicPr>
          <p:cNvPr id="18" name="Picture 17">
            <a:extLst>
              <a:ext uri="{FF2B5EF4-FFF2-40B4-BE49-F238E27FC236}">
                <a16:creationId xmlns:a16="http://schemas.microsoft.com/office/drawing/2014/main" id="{040EE6C7-0935-9526-3A6D-341A538DC9FF}"/>
              </a:ext>
            </a:extLst>
          </p:cNvPr>
          <p:cNvPicPr>
            <a:picLocks noChangeAspect="1"/>
          </p:cNvPicPr>
          <p:nvPr/>
        </p:nvPicPr>
        <p:blipFill>
          <a:blip r:embed="rId3"/>
          <a:stretch>
            <a:fillRect/>
          </a:stretch>
        </p:blipFill>
        <p:spPr>
          <a:xfrm>
            <a:off x="6027394" y="228600"/>
            <a:ext cx="2641606" cy="696966"/>
          </a:xfrm>
          <a:prstGeom prst="rect">
            <a:avLst/>
          </a:prstGeom>
        </p:spPr>
      </p:pic>
      <p:sp>
        <p:nvSpPr>
          <p:cNvPr id="2" name="Rectangle 5">
            <a:extLst>
              <a:ext uri="{FF2B5EF4-FFF2-40B4-BE49-F238E27FC236}">
                <a16:creationId xmlns:a16="http://schemas.microsoft.com/office/drawing/2014/main" id="{D556E48B-462E-17FA-E8EE-1D0CAD433D66}"/>
              </a:ext>
            </a:extLst>
          </p:cNvPr>
          <p:cNvSpPr>
            <a:spLocks noChangeArrowheads="1"/>
          </p:cNvSpPr>
          <p:nvPr/>
        </p:nvSpPr>
        <p:spPr bwMode="auto">
          <a:xfrm>
            <a:off x="457200" y="6505575"/>
            <a:ext cx="3124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2588" indent="-382588" defTabSz="1019175" eaLnBrk="0" hangingPunct="0">
              <a:defRPr sz="2400">
                <a:solidFill>
                  <a:schemeClr val="tx1"/>
                </a:solidFill>
                <a:latin typeface="Trebuchet MS" charset="0"/>
                <a:ea typeface="ＭＳ Ｐゴシック" charset="-128"/>
              </a:defRPr>
            </a:lvl1pPr>
            <a:lvl2pPr marL="742950" indent="-285750" defTabSz="1019175" eaLnBrk="0" hangingPunct="0">
              <a:defRPr sz="2400">
                <a:solidFill>
                  <a:schemeClr val="tx1"/>
                </a:solidFill>
                <a:latin typeface="Trebuchet MS" charset="0"/>
                <a:ea typeface="ＭＳ Ｐゴシック" charset="-128"/>
              </a:defRPr>
            </a:lvl2pPr>
            <a:lvl3pPr marL="1143000" indent="-228600" defTabSz="1019175" eaLnBrk="0" hangingPunct="0">
              <a:defRPr sz="2400">
                <a:solidFill>
                  <a:schemeClr val="tx1"/>
                </a:solidFill>
                <a:latin typeface="Trebuchet MS" charset="0"/>
                <a:ea typeface="ＭＳ Ｐゴシック" charset="-128"/>
              </a:defRPr>
            </a:lvl3pPr>
            <a:lvl4pPr marL="1600200" indent="-228600" defTabSz="1019175" eaLnBrk="0" hangingPunct="0">
              <a:defRPr sz="2400">
                <a:solidFill>
                  <a:schemeClr val="tx1"/>
                </a:solidFill>
                <a:latin typeface="Trebuchet MS" charset="0"/>
                <a:ea typeface="ＭＳ Ｐゴシック" charset="-128"/>
              </a:defRPr>
            </a:lvl4pPr>
            <a:lvl5pPr marL="2057400" indent="-228600" defTabSz="1019175" eaLnBrk="0" hangingPunct="0">
              <a:defRPr sz="2400">
                <a:solidFill>
                  <a:schemeClr val="tx1"/>
                </a:solidFill>
                <a:latin typeface="Trebuchet MS" charset="0"/>
                <a:ea typeface="ＭＳ Ｐゴシック" charset="-128"/>
              </a:defRPr>
            </a:lvl5pPr>
            <a:lvl6pPr marL="2514600" indent="-228600" defTabSz="1019175"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defTabSz="1019175"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defTabSz="1019175"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defTabSz="1019175" eaLnBrk="0" fontAlgn="base" hangingPunct="0">
              <a:spcBef>
                <a:spcPct val="0"/>
              </a:spcBef>
              <a:spcAft>
                <a:spcPct val="0"/>
              </a:spcAft>
              <a:defRPr sz="2400">
                <a:solidFill>
                  <a:schemeClr val="tx1"/>
                </a:solidFill>
                <a:latin typeface="Trebuchet MS" charset="0"/>
                <a:ea typeface="ＭＳ Ｐゴシック" charset="-128"/>
              </a:defRPr>
            </a:lvl9pPr>
          </a:lstStyle>
          <a:p>
            <a:pPr algn="l" eaLnBrk="1" hangingPunct="1">
              <a:spcBef>
                <a:spcPct val="20000"/>
              </a:spcBef>
            </a:pPr>
            <a:r>
              <a:rPr lang="en-US" altLang="en-US" sz="700" dirty="0">
                <a:solidFill>
                  <a:srgbClr val="000000"/>
                </a:solidFill>
                <a:latin typeface="Arial" charset="0"/>
                <a:ea typeface="Arial" charset="0"/>
                <a:cs typeface="Arial" charset="0"/>
              </a:rPr>
              <a:t>B.C. Ziegler and Company | Member SIPC &amp; FINRA</a:t>
            </a:r>
          </a:p>
        </p:txBody>
      </p:sp>
    </p:spTree>
    <p:extLst>
      <p:ext uri="{BB962C8B-B14F-4D97-AF65-F5344CB8AC3E}">
        <p14:creationId xmlns:p14="http://schemas.microsoft.com/office/powerpoint/2010/main" val="205124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p:cNvPicPr/>
          <p:nvPr/>
        </p:nvPicPr>
        <p:blipFill>
          <a:blip r:embed="rId2" cstate="print"/>
          <a:stretch>
            <a:fillRect/>
          </a:stretch>
        </p:blipFill>
        <p:spPr>
          <a:xfrm>
            <a:off x="304800" y="1477010"/>
            <a:ext cx="8527072" cy="4466590"/>
          </a:xfrm>
          <a:prstGeom prst="rect">
            <a:avLst/>
          </a:prstGeom>
        </p:spPr>
      </p:pic>
      <p:sp>
        <p:nvSpPr>
          <p:cNvPr id="10" name="object 10"/>
          <p:cNvSpPr/>
          <p:nvPr/>
        </p:nvSpPr>
        <p:spPr>
          <a:xfrm>
            <a:off x="6865246" y="3638778"/>
            <a:ext cx="869632" cy="605678"/>
          </a:xfrm>
          <a:custGeom>
            <a:avLst/>
            <a:gdLst/>
            <a:ahLst/>
            <a:cxnLst/>
            <a:rect l="l" t="t" r="r" b="b"/>
            <a:pathLst>
              <a:path w="972820" h="677545">
                <a:moveTo>
                  <a:pt x="591648" y="0"/>
                </a:moveTo>
                <a:lnTo>
                  <a:pt x="296287" y="0"/>
                </a:lnTo>
                <a:lnTo>
                  <a:pt x="248227" y="3877"/>
                </a:lnTo>
                <a:lnTo>
                  <a:pt x="202637" y="15104"/>
                </a:lnTo>
                <a:lnTo>
                  <a:pt x="160125" y="33071"/>
                </a:lnTo>
                <a:lnTo>
                  <a:pt x="121303" y="57166"/>
                </a:lnTo>
                <a:lnTo>
                  <a:pt x="86780" y="86780"/>
                </a:lnTo>
                <a:lnTo>
                  <a:pt x="57166" y="121304"/>
                </a:lnTo>
                <a:lnTo>
                  <a:pt x="33070" y="160126"/>
                </a:lnTo>
                <a:lnTo>
                  <a:pt x="15104" y="202638"/>
                </a:lnTo>
                <a:lnTo>
                  <a:pt x="3877" y="248228"/>
                </a:lnTo>
                <a:lnTo>
                  <a:pt x="0" y="296288"/>
                </a:lnTo>
                <a:lnTo>
                  <a:pt x="0" y="677231"/>
                </a:lnTo>
                <a:lnTo>
                  <a:pt x="169307" y="677231"/>
                </a:lnTo>
                <a:lnTo>
                  <a:pt x="169307" y="296288"/>
                </a:lnTo>
                <a:lnTo>
                  <a:pt x="179286" y="246861"/>
                </a:lnTo>
                <a:lnTo>
                  <a:pt x="206498" y="206499"/>
                </a:lnTo>
                <a:lnTo>
                  <a:pt x="246860" y="179286"/>
                </a:lnTo>
                <a:lnTo>
                  <a:pt x="296287" y="169307"/>
                </a:lnTo>
                <a:lnTo>
                  <a:pt x="591648" y="169307"/>
                </a:lnTo>
                <a:lnTo>
                  <a:pt x="641074" y="179286"/>
                </a:lnTo>
                <a:lnTo>
                  <a:pt x="681436" y="206499"/>
                </a:lnTo>
                <a:lnTo>
                  <a:pt x="708649" y="246861"/>
                </a:lnTo>
                <a:lnTo>
                  <a:pt x="718628" y="296288"/>
                </a:lnTo>
                <a:lnTo>
                  <a:pt x="718628" y="338616"/>
                </a:lnTo>
                <a:lnTo>
                  <a:pt x="633976" y="338616"/>
                </a:lnTo>
                <a:lnTo>
                  <a:pt x="803282" y="507922"/>
                </a:lnTo>
                <a:lnTo>
                  <a:pt x="972590" y="338616"/>
                </a:lnTo>
                <a:lnTo>
                  <a:pt x="887937" y="338616"/>
                </a:lnTo>
                <a:lnTo>
                  <a:pt x="887937" y="296288"/>
                </a:lnTo>
                <a:lnTo>
                  <a:pt x="884059" y="248228"/>
                </a:lnTo>
                <a:lnTo>
                  <a:pt x="872832" y="202638"/>
                </a:lnTo>
                <a:lnTo>
                  <a:pt x="854865" y="160126"/>
                </a:lnTo>
                <a:lnTo>
                  <a:pt x="830770" y="121304"/>
                </a:lnTo>
                <a:lnTo>
                  <a:pt x="801156" y="86780"/>
                </a:lnTo>
                <a:lnTo>
                  <a:pt x="766632" y="57166"/>
                </a:lnTo>
                <a:lnTo>
                  <a:pt x="727810" y="33071"/>
                </a:lnTo>
                <a:lnTo>
                  <a:pt x="685298" y="15104"/>
                </a:lnTo>
                <a:lnTo>
                  <a:pt x="639708" y="3877"/>
                </a:lnTo>
                <a:lnTo>
                  <a:pt x="591648" y="0"/>
                </a:lnTo>
                <a:close/>
              </a:path>
            </a:pathLst>
          </a:custGeom>
          <a:solidFill>
            <a:srgbClr val="EF911B"/>
          </a:solidFill>
        </p:spPr>
        <p:txBody>
          <a:bodyPr wrap="square" lIns="0" tIns="0" rIns="0" bIns="0" rtlCol="0"/>
          <a:lstStyle/>
          <a:p>
            <a:endParaRPr/>
          </a:p>
        </p:txBody>
      </p:sp>
      <p:sp>
        <p:nvSpPr>
          <p:cNvPr id="11" name="object 11"/>
          <p:cNvSpPr/>
          <p:nvPr/>
        </p:nvSpPr>
        <p:spPr>
          <a:xfrm>
            <a:off x="6865246" y="3638778"/>
            <a:ext cx="869632" cy="605678"/>
          </a:xfrm>
          <a:custGeom>
            <a:avLst/>
            <a:gdLst/>
            <a:ahLst/>
            <a:cxnLst/>
            <a:rect l="l" t="t" r="r" b="b"/>
            <a:pathLst>
              <a:path w="972820" h="677545">
                <a:moveTo>
                  <a:pt x="0" y="677231"/>
                </a:moveTo>
                <a:lnTo>
                  <a:pt x="0" y="296288"/>
                </a:lnTo>
                <a:lnTo>
                  <a:pt x="3877" y="248228"/>
                </a:lnTo>
                <a:lnTo>
                  <a:pt x="15104" y="202638"/>
                </a:lnTo>
                <a:lnTo>
                  <a:pt x="33071" y="160126"/>
                </a:lnTo>
                <a:lnTo>
                  <a:pt x="57166" y="121304"/>
                </a:lnTo>
                <a:lnTo>
                  <a:pt x="86780" y="86780"/>
                </a:lnTo>
                <a:lnTo>
                  <a:pt x="121304" y="57166"/>
                </a:lnTo>
                <a:lnTo>
                  <a:pt x="160126" y="33071"/>
                </a:lnTo>
                <a:lnTo>
                  <a:pt x="202638" y="15104"/>
                </a:lnTo>
                <a:lnTo>
                  <a:pt x="248228" y="3877"/>
                </a:lnTo>
                <a:lnTo>
                  <a:pt x="296288" y="0"/>
                </a:lnTo>
                <a:lnTo>
                  <a:pt x="591648" y="0"/>
                </a:lnTo>
                <a:lnTo>
                  <a:pt x="639708" y="3877"/>
                </a:lnTo>
                <a:lnTo>
                  <a:pt x="685298" y="15104"/>
                </a:lnTo>
                <a:lnTo>
                  <a:pt x="727810" y="33071"/>
                </a:lnTo>
                <a:lnTo>
                  <a:pt x="766632" y="57166"/>
                </a:lnTo>
                <a:lnTo>
                  <a:pt x="801156" y="86780"/>
                </a:lnTo>
                <a:lnTo>
                  <a:pt x="830770" y="121304"/>
                </a:lnTo>
                <a:lnTo>
                  <a:pt x="854865" y="160126"/>
                </a:lnTo>
                <a:lnTo>
                  <a:pt x="872832" y="202638"/>
                </a:lnTo>
                <a:lnTo>
                  <a:pt x="884059" y="248228"/>
                </a:lnTo>
                <a:lnTo>
                  <a:pt x="887937" y="296288"/>
                </a:lnTo>
                <a:lnTo>
                  <a:pt x="887937" y="338616"/>
                </a:lnTo>
                <a:lnTo>
                  <a:pt x="972591" y="338616"/>
                </a:lnTo>
                <a:lnTo>
                  <a:pt x="803283" y="507923"/>
                </a:lnTo>
                <a:lnTo>
                  <a:pt x="633976" y="338616"/>
                </a:lnTo>
                <a:lnTo>
                  <a:pt x="718629" y="338616"/>
                </a:lnTo>
                <a:lnTo>
                  <a:pt x="718629" y="296288"/>
                </a:lnTo>
                <a:lnTo>
                  <a:pt x="708650" y="246861"/>
                </a:lnTo>
                <a:lnTo>
                  <a:pt x="681437" y="206499"/>
                </a:lnTo>
                <a:lnTo>
                  <a:pt x="641075" y="179286"/>
                </a:lnTo>
                <a:lnTo>
                  <a:pt x="591648" y="169308"/>
                </a:lnTo>
                <a:lnTo>
                  <a:pt x="296288" y="169308"/>
                </a:lnTo>
                <a:lnTo>
                  <a:pt x="246861" y="179286"/>
                </a:lnTo>
                <a:lnTo>
                  <a:pt x="206499" y="206499"/>
                </a:lnTo>
                <a:lnTo>
                  <a:pt x="179286" y="246861"/>
                </a:lnTo>
                <a:lnTo>
                  <a:pt x="169307" y="296288"/>
                </a:lnTo>
                <a:lnTo>
                  <a:pt x="169307" y="677231"/>
                </a:lnTo>
                <a:lnTo>
                  <a:pt x="0" y="677231"/>
                </a:lnTo>
                <a:close/>
              </a:path>
            </a:pathLst>
          </a:custGeom>
          <a:ln w="12700">
            <a:solidFill>
              <a:srgbClr val="EF911B"/>
            </a:solidFill>
          </a:ln>
        </p:spPr>
        <p:txBody>
          <a:bodyPr wrap="square" lIns="0" tIns="0" rIns="0" bIns="0" rtlCol="0"/>
          <a:lstStyle/>
          <a:p>
            <a:endParaRPr/>
          </a:p>
        </p:txBody>
      </p:sp>
      <p:sp>
        <p:nvSpPr>
          <p:cNvPr id="12" name="object 12"/>
          <p:cNvSpPr/>
          <p:nvPr/>
        </p:nvSpPr>
        <p:spPr>
          <a:xfrm>
            <a:off x="5209163" y="3275861"/>
            <a:ext cx="869632" cy="605678"/>
          </a:xfrm>
          <a:custGeom>
            <a:avLst/>
            <a:gdLst/>
            <a:ahLst/>
            <a:cxnLst/>
            <a:rect l="l" t="t" r="r" b="b"/>
            <a:pathLst>
              <a:path w="972820" h="677545">
                <a:moveTo>
                  <a:pt x="591649" y="0"/>
                </a:moveTo>
                <a:lnTo>
                  <a:pt x="296288" y="0"/>
                </a:lnTo>
                <a:lnTo>
                  <a:pt x="248228" y="3877"/>
                </a:lnTo>
                <a:lnTo>
                  <a:pt x="202638" y="15104"/>
                </a:lnTo>
                <a:lnTo>
                  <a:pt x="160126" y="33071"/>
                </a:lnTo>
                <a:lnTo>
                  <a:pt x="121304" y="57166"/>
                </a:lnTo>
                <a:lnTo>
                  <a:pt x="86780" y="86780"/>
                </a:lnTo>
                <a:lnTo>
                  <a:pt x="57166" y="121304"/>
                </a:lnTo>
                <a:lnTo>
                  <a:pt x="33071" y="160126"/>
                </a:lnTo>
                <a:lnTo>
                  <a:pt x="15104" y="202638"/>
                </a:lnTo>
                <a:lnTo>
                  <a:pt x="3877" y="248228"/>
                </a:lnTo>
                <a:lnTo>
                  <a:pt x="0" y="296288"/>
                </a:lnTo>
                <a:lnTo>
                  <a:pt x="0" y="677231"/>
                </a:lnTo>
                <a:lnTo>
                  <a:pt x="169308" y="677231"/>
                </a:lnTo>
                <a:lnTo>
                  <a:pt x="169308" y="296288"/>
                </a:lnTo>
                <a:lnTo>
                  <a:pt x="179287" y="246862"/>
                </a:lnTo>
                <a:lnTo>
                  <a:pt x="206500" y="206500"/>
                </a:lnTo>
                <a:lnTo>
                  <a:pt x="246862" y="179287"/>
                </a:lnTo>
                <a:lnTo>
                  <a:pt x="296288" y="169308"/>
                </a:lnTo>
                <a:lnTo>
                  <a:pt x="591649" y="169308"/>
                </a:lnTo>
                <a:lnTo>
                  <a:pt x="641076" y="179287"/>
                </a:lnTo>
                <a:lnTo>
                  <a:pt x="681438" y="206500"/>
                </a:lnTo>
                <a:lnTo>
                  <a:pt x="708650" y="246862"/>
                </a:lnTo>
                <a:lnTo>
                  <a:pt x="718629" y="296288"/>
                </a:lnTo>
                <a:lnTo>
                  <a:pt x="718629" y="338616"/>
                </a:lnTo>
                <a:lnTo>
                  <a:pt x="633976" y="338616"/>
                </a:lnTo>
                <a:lnTo>
                  <a:pt x="803283" y="507923"/>
                </a:lnTo>
                <a:lnTo>
                  <a:pt x="972591" y="338616"/>
                </a:lnTo>
                <a:lnTo>
                  <a:pt x="887937" y="338616"/>
                </a:lnTo>
                <a:lnTo>
                  <a:pt x="887937" y="296288"/>
                </a:lnTo>
                <a:lnTo>
                  <a:pt x="884059" y="248228"/>
                </a:lnTo>
                <a:lnTo>
                  <a:pt x="872832" y="202638"/>
                </a:lnTo>
                <a:lnTo>
                  <a:pt x="854865" y="160126"/>
                </a:lnTo>
                <a:lnTo>
                  <a:pt x="830770" y="121304"/>
                </a:lnTo>
                <a:lnTo>
                  <a:pt x="801156" y="86780"/>
                </a:lnTo>
                <a:lnTo>
                  <a:pt x="766632" y="57166"/>
                </a:lnTo>
                <a:lnTo>
                  <a:pt x="727810" y="33071"/>
                </a:lnTo>
                <a:lnTo>
                  <a:pt x="685299" y="15104"/>
                </a:lnTo>
                <a:lnTo>
                  <a:pt x="639709" y="3877"/>
                </a:lnTo>
                <a:lnTo>
                  <a:pt x="591649" y="0"/>
                </a:lnTo>
                <a:close/>
              </a:path>
            </a:pathLst>
          </a:custGeom>
          <a:solidFill>
            <a:srgbClr val="EF911B"/>
          </a:solidFill>
        </p:spPr>
        <p:txBody>
          <a:bodyPr wrap="square" lIns="0" tIns="0" rIns="0" bIns="0" rtlCol="0"/>
          <a:lstStyle/>
          <a:p>
            <a:endParaRPr/>
          </a:p>
        </p:txBody>
      </p:sp>
      <p:sp>
        <p:nvSpPr>
          <p:cNvPr id="13" name="object 13"/>
          <p:cNvSpPr/>
          <p:nvPr/>
        </p:nvSpPr>
        <p:spPr>
          <a:xfrm>
            <a:off x="5209163" y="3275861"/>
            <a:ext cx="869632" cy="605678"/>
          </a:xfrm>
          <a:custGeom>
            <a:avLst/>
            <a:gdLst/>
            <a:ahLst/>
            <a:cxnLst/>
            <a:rect l="l" t="t" r="r" b="b"/>
            <a:pathLst>
              <a:path w="972820" h="677545">
                <a:moveTo>
                  <a:pt x="0" y="677231"/>
                </a:moveTo>
                <a:lnTo>
                  <a:pt x="0" y="296288"/>
                </a:lnTo>
                <a:lnTo>
                  <a:pt x="3877" y="248228"/>
                </a:lnTo>
                <a:lnTo>
                  <a:pt x="15104" y="202638"/>
                </a:lnTo>
                <a:lnTo>
                  <a:pt x="33071" y="160126"/>
                </a:lnTo>
                <a:lnTo>
                  <a:pt x="57166" y="121304"/>
                </a:lnTo>
                <a:lnTo>
                  <a:pt x="86780" y="86780"/>
                </a:lnTo>
                <a:lnTo>
                  <a:pt x="121304" y="57166"/>
                </a:lnTo>
                <a:lnTo>
                  <a:pt x="160126" y="33071"/>
                </a:lnTo>
                <a:lnTo>
                  <a:pt x="202638" y="15104"/>
                </a:lnTo>
                <a:lnTo>
                  <a:pt x="248228" y="3877"/>
                </a:lnTo>
                <a:lnTo>
                  <a:pt x="296288" y="0"/>
                </a:lnTo>
                <a:lnTo>
                  <a:pt x="591648" y="0"/>
                </a:lnTo>
                <a:lnTo>
                  <a:pt x="639708" y="3877"/>
                </a:lnTo>
                <a:lnTo>
                  <a:pt x="685298" y="15104"/>
                </a:lnTo>
                <a:lnTo>
                  <a:pt x="727810" y="33071"/>
                </a:lnTo>
                <a:lnTo>
                  <a:pt x="766632" y="57166"/>
                </a:lnTo>
                <a:lnTo>
                  <a:pt x="801156" y="86780"/>
                </a:lnTo>
                <a:lnTo>
                  <a:pt x="830770" y="121304"/>
                </a:lnTo>
                <a:lnTo>
                  <a:pt x="854865" y="160126"/>
                </a:lnTo>
                <a:lnTo>
                  <a:pt x="872832" y="202638"/>
                </a:lnTo>
                <a:lnTo>
                  <a:pt x="884059" y="248228"/>
                </a:lnTo>
                <a:lnTo>
                  <a:pt x="887937" y="296288"/>
                </a:lnTo>
                <a:lnTo>
                  <a:pt x="887937" y="338616"/>
                </a:lnTo>
                <a:lnTo>
                  <a:pt x="972591" y="338616"/>
                </a:lnTo>
                <a:lnTo>
                  <a:pt x="803283" y="507923"/>
                </a:lnTo>
                <a:lnTo>
                  <a:pt x="633976" y="338616"/>
                </a:lnTo>
                <a:lnTo>
                  <a:pt x="718629" y="338616"/>
                </a:lnTo>
                <a:lnTo>
                  <a:pt x="718629" y="296288"/>
                </a:lnTo>
                <a:lnTo>
                  <a:pt x="708650" y="246861"/>
                </a:lnTo>
                <a:lnTo>
                  <a:pt x="681437" y="206499"/>
                </a:lnTo>
                <a:lnTo>
                  <a:pt x="641075" y="179286"/>
                </a:lnTo>
                <a:lnTo>
                  <a:pt x="591648" y="169308"/>
                </a:lnTo>
                <a:lnTo>
                  <a:pt x="296288" y="169308"/>
                </a:lnTo>
                <a:lnTo>
                  <a:pt x="246861" y="179286"/>
                </a:lnTo>
                <a:lnTo>
                  <a:pt x="206499" y="206499"/>
                </a:lnTo>
                <a:lnTo>
                  <a:pt x="179286" y="246861"/>
                </a:lnTo>
                <a:lnTo>
                  <a:pt x="169307" y="296288"/>
                </a:lnTo>
                <a:lnTo>
                  <a:pt x="169307" y="677231"/>
                </a:lnTo>
                <a:lnTo>
                  <a:pt x="0" y="677231"/>
                </a:lnTo>
                <a:close/>
              </a:path>
            </a:pathLst>
          </a:custGeom>
          <a:ln w="12700">
            <a:solidFill>
              <a:srgbClr val="EF911B"/>
            </a:solidFill>
          </a:ln>
        </p:spPr>
        <p:txBody>
          <a:bodyPr wrap="square" lIns="0" tIns="0" rIns="0" bIns="0" rtlCol="0"/>
          <a:lstStyle/>
          <a:p>
            <a:endParaRPr/>
          </a:p>
        </p:txBody>
      </p:sp>
      <p:sp>
        <p:nvSpPr>
          <p:cNvPr id="14" name="object 14"/>
          <p:cNvSpPr txBox="1"/>
          <p:nvPr/>
        </p:nvSpPr>
        <p:spPr>
          <a:xfrm>
            <a:off x="363854" y="5059116"/>
            <a:ext cx="1387209" cy="136576"/>
          </a:xfrm>
          <a:prstGeom prst="rect">
            <a:avLst/>
          </a:prstGeom>
        </p:spPr>
        <p:txBody>
          <a:bodyPr vert="horz" wrap="square" lIns="0" tIns="9525" rIns="0" bIns="0" rtlCol="0">
            <a:spAutoFit/>
          </a:bodyPr>
          <a:lstStyle/>
          <a:p>
            <a:pPr marL="9525">
              <a:lnSpc>
                <a:spcPct val="100000"/>
              </a:lnSpc>
              <a:spcBef>
                <a:spcPts val="75"/>
              </a:spcBef>
            </a:pPr>
            <a:r>
              <a:rPr sz="825" spc="8" dirty="0">
                <a:solidFill>
                  <a:srgbClr val="323232"/>
                </a:solidFill>
                <a:latin typeface="Calibri"/>
                <a:cs typeface="Calibri"/>
              </a:rPr>
              <a:t>Source:</a:t>
            </a:r>
            <a:r>
              <a:rPr sz="825" spc="165" dirty="0">
                <a:solidFill>
                  <a:srgbClr val="323232"/>
                </a:solidFill>
                <a:latin typeface="Calibri"/>
                <a:cs typeface="Calibri"/>
              </a:rPr>
              <a:t> </a:t>
            </a:r>
            <a:r>
              <a:rPr sz="825" spc="8" dirty="0">
                <a:solidFill>
                  <a:srgbClr val="323232"/>
                </a:solidFill>
                <a:latin typeface="Calibri"/>
                <a:cs typeface="Calibri"/>
              </a:rPr>
              <a:t>Environics</a:t>
            </a:r>
            <a:r>
              <a:rPr sz="825" spc="158" dirty="0">
                <a:solidFill>
                  <a:srgbClr val="323232"/>
                </a:solidFill>
                <a:latin typeface="Calibri"/>
                <a:cs typeface="Calibri"/>
              </a:rPr>
              <a:t> </a:t>
            </a:r>
            <a:r>
              <a:rPr sz="825" spc="-8" dirty="0">
                <a:solidFill>
                  <a:srgbClr val="323232"/>
                </a:solidFill>
                <a:latin typeface="Calibri"/>
                <a:cs typeface="Calibri"/>
              </a:rPr>
              <a:t>Analytics</a:t>
            </a:r>
            <a:endParaRPr sz="825">
              <a:latin typeface="Calibri"/>
              <a:cs typeface="Calibri"/>
            </a:endParaRPr>
          </a:p>
        </p:txBody>
      </p:sp>
      <p:sp>
        <p:nvSpPr>
          <p:cNvPr id="16" name="Title 15">
            <a:extLst>
              <a:ext uri="{FF2B5EF4-FFF2-40B4-BE49-F238E27FC236}">
                <a16:creationId xmlns:a16="http://schemas.microsoft.com/office/drawing/2014/main" id="{800F0894-CC05-125F-9442-A3A68CAED191}"/>
              </a:ext>
            </a:extLst>
          </p:cNvPr>
          <p:cNvSpPr>
            <a:spLocks noGrp="1"/>
          </p:cNvSpPr>
          <p:nvPr>
            <p:ph type="title"/>
          </p:nvPr>
        </p:nvSpPr>
        <p:spPr/>
        <p:txBody>
          <a:bodyPr/>
          <a:lstStyle/>
          <a:p>
            <a:r>
              <a:rPr lang="en-US" dirty="0"/>
              <a:t>Will Seniors Have Enough Resources?</a:t>
            </a:r>
          </a:p>
        </p:txBody>
      </p:sp>
    </p:spTree>
    <p:extLst>
      <p:ext uri="{BB962C8B-B14F-4D97-AF65-F5344CB8AC3E}">
        <p14:creationId xmlns:p14="http://schemas.microsoft.com/office/powerpoint/2010/main" val="274909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062DEE5-05F7-FD96-A21F-447B1AF0B0D8}"/>
              </a:ext>
            </a:extLst>
          </p:cNvPr>
          <p:cNvSpPr>
            <a:spLocks noGrp="1"/>
          </p:cNvSpPr>
          <p:nvPr>
            <p:ph type="title"/>
          </p:nvPr>
        </p:nvSpPr>
        <p:spPr/>
        <p:txBody>
          <a:bodyPr/>
          <a:lstStyle/>
          <a:p>
            <a:r>
              <a:rPr lang="en-US" dirty="0"/>
              <a:t>Are Seniors Resources Stalled?</a:t>
            </a:r>
          </a:p>
        </p:txBody>
      </p:sp>
      <p:sp>
        <p:nvSpPr>
          <p:cNvPr id="97" name="object 9">
            <a:extLst>
              <a:ext uri="{FF2B5EF4-FFF2-40B4-BE49-F238E27FC236}">
                <a16:creationId xmlns:a16="http://schemas.microsoft.com/office/drawing/2014/main" id="{896A0EF6-57BE-3A17-665A-45A8EE90D67D}"/>
              </a:ext>
            </a:extLst>
          </p:cNvPr>
          <p:cNvSpPr/>
          <p:nvPr/>
        </p:nvSpPr>
        <p:spPr>
          <a:xfrm>
            <a:off x="1377055" y="1676630"/>
            <a:ext cx="6614160" cy="3904298"/>
          </a:xfrm>
          <a:custGeom>
            <a:avLst/>
            <a:gdLst/>
            <a:ahLst/>
            <a:cxnLst/>
            <a:rect l="l" t="t" r="r" b="b"/>
            <a:pathLst>
              <a:path w="8818880" h="5205730">
                <a:moveTo>
                  <a:pt x="0" y="5205510"/>
                </a:moveTo>
                <a:lnTo>
                  <a:pt x="8818258" y="5205510"/>
                </a:lnTo>
                <a:lnTo>
                  <a:pt x="8818258" y="0"/>
                </a:lnTo>
                <a:lnTo>
                  <a:pt x="0" y="0"/>
                </a:lnTo>
                <a:lnTo>
                  <a:pt x="0" y="5205510"/>
                </a:lnTo>
                <a:close/>
              </a:path>
            </a:pathLst>
          </a:custGeom>
          <a:solidFill>
            <a:srgbClr val="FFFFFF"/>
          </a:solidFill>
        </p:spPr>
        <p:txBody>
          <a:bodyPr wrap="square" lIns="0" tIns="0" rIns="0" bIns="0" rtlCol="0"/>
          <a:lstStyle/>
          <a:p>
            <a:endParaRPr/>
          </a:p>
        </p:txBody>
      </p:sp>
      <p:sp>
        <p:nvSpPr>
          <p:cNvPr id="98" name="object 10">
            <a:extLst>
              <a:ext uri="{FF2B5EF4-FFF2-40B4-BE49-F238E27FC236}">
                <a16:creationId xmlns:a16="http://schemas.microsoft.com/office/drawing/2014/main" id="{C9648485-91A5-8665-346A-26F2427CE267}"/>
              </a:ext>
            </a:extLst>
          </p:cNvPr>
          <p:cNvSpPr/>
          <p:nvPr/>
        </p:nvSpPr>
        <p:spPr>
          <a:xfrm>
            <a:off x="1981975" y="2540526"/>
            <a:ext cx="5626418" cy="1898333"/>
          </a:xfrm>
          <a:custGeom>
            <a:avLst/>
            <a:gdLst/>
            <a:ahLst/>
            <a:cxnLst/>
            <a:rect l="l" t="t" r="r" b="b"/>
            <a:pathLst>
              <a:path w="7501890" h="2531110">
                <a:moveTo>
                  <a:pt x="0" y="2530938"/>
                </a:moveTo>
                <a:lnTo>
                  <a:pt x="372951" y="2530938"/>
                </a:lnTo>
              </a:path>
              <a:path w="7501890" h="2531110">
                <a:moveTo>
                  <a:pt x="869469" y="2530938"/>
                </a:moveTo>
                <a:lnTo>
                  <a:pt x="1004271" y="2530938"/>
                </a:lnTo>
              </a:path>
              <a:path w="7501890" h="2531110">
                <a:moveTo>
                  <a:pt x="1503035" y="2530938"/>
                </a:moveTo>
                <a:lnTo>
                  <a:pt x="2248937" y="2530938"/>
                </a:lnTo>
              </a:path>
              <a:path w="7501890" h="2531110">
                <a:moveTo>
                  <a:pt x="2745456" y="2530938"/>
                </a:moveTo>
                <a:lnTo>
                  <a:pt x="2880256" y="2530938"/>
                </a:lnTo>
              </a:path>
              <a:path w="7501890" h="2531110">
                <a:moveTo>
                  <a:pt x="3376776" y="2530938"/>
                </a:moveTo>
                <a:lnTo>
                  <a:pt x="4122677" y="2530938"/>
                </a:lnTo>
              </a:path>
              <a:path w="7501890" h="2531110">
                <a:moveTo>
                  <a:pt x="4621442" y="2530938"/>
                </a:moveTo>
                <a:lnTo>
                  <a:pt x="4756243" y="2530938"/>
                </a:lnTo>
              </a:path>
              <a:path w="7501890" h="2531110">
                <a:moveTo>
                  <a:pt x="5252763" y="2530938"/>
                </a:moveTo>
                <a:lnTo>
                  <a:pt x="5998663" y="2530938"/>
                </a:lnTo>
              </a:path>
              <a:path w="7501890" h="2531110">
                <a:moveTo>
                  <a:pt x="6497429" y="2530938"/>
                </a:moveTo>
                <a:lnTo>
                  <a:pt x="6629984" y="2530938"/>
                </a:lnTo>
              </a:path>
              <a:path w="7501890" h="2531110">
                <a:moveTo>
                  <a:pt x="7128748" y="2530938"/>
                </a:moveTo>
                <a:lnTo>
                  <a:pt x="7501697" y="2530938"/>
                </a:lnTo>
              </a:path>
              <a:path w="7501890" h="2531110">
                <a:moveTo>
                  <a:pt x="0" y="2109857"/>
                </a:moveTo>
                <a:lnTo>
                  <a:pt x="1004271" y="2109857"/>
                </a:lnTo>
              </a:path>
              <a:path w="7501890" h="2531110">
                <a:moveTo>
                  <a:pt x="1503035" y="2109857"/>
                </a:moveTo>
                <a:lnTo>
                  <a:pt x="2248937" y="2109857"/>
                </a:lnTo>
              </a:path>
              <a:path w="7501890" h="2531110">
                <a:moveTo>
                  <a:pt x="2745456" y="2109857"/>
                </a:moveTo>
                <a:lnTo>
                  <a:pt x="2880256" y="2109857"/>
                </a:lnTo>
              </a:path>
              <a:path w="7501890" h="2531110">
                <a:moveTo>
                  <a:pt x="3376776" y="2109857"/>
                </a:moveTo>
                <a:lnTo>
                  <a:pt x="4122677" y="2109857"/>
                </a:lnTo>
              </a:path>
              <a:path w="7501890" h="2531110">
                <a:moveTo>
                  <a:pt x="4621442" y="2109857"/>
                </a:moveTo>
                <a:lnTo>
                  <a:pt x="4756243" y="2109857"/>
                </a:lnTo>
              </a:path>
              <a:path w="7501890" h="2531110">
                <a:moveTo>
                  <a:pt x="5252763" y="2109857"/>
                </a:moveTo>
                <a:lnTo>
                  <a:pt x="5998663" y="2109857"/>
                </a:lnTo>
              </a:path>
              <a:path w="7501890" h="2531110">
                <a:moveTo>
                  <a:pt x="6497429" y="2109857"/>
                </a:moveTo>
                <a:lnTo>
                  <a:pt x="6629984" y="2109857"/>
                </a:lnTo>
              </a:path>
              <a:path w="7501890" h="2531110">
                <a:moveTo>
                  <a:pt x="7128748" y="2109857"/>
                </a:moveTo>
                <a:lnTo>
                  <a:pt x="7501697" y="2109857"/>
                </a:lnTo>
              </a:path>
              <a:path w="7501890" h="2531110">
                <a:moveTo>
                  <a:pt x="0" y="1688777"/>
                </a:moveTo>
                <a:lnTo>
                  <a:pt x="1004271" y="1688777"/>
                </a:lnTo>
              </a:path>
              <a:path w="7501890" h="2531110">
                <a:moveTo>
                  <a:pt x="1503035" y="1688777"/>
                </a:moveTo>
                <a:lnTo>
                  <a:pt x="2880256" y="1688777"/>
                </a:lnTo>
              </a:path>
              <a:path w="7501890" h="2531110">
                <a:moveTo>
                  <a:pt x="3376776" y="1688777"/>
                </a:moveTo>
                <a:lnTo>
                  <a:pt x="4756243" y="1688777"/>
                </a:lnTo>
              </a:path>
              <a:path w="7501890" h="2531110">
                <a:moveTo>
                  <a:pt x="5252763" y="1688777"/>
                </a:moveTo>
                <a:lnTo>
                  <a:pt x="5998663" y="1688777"/>
                </a:lnTo>
              </a:path>
              <a:path w="7501890" h="2531110">
                <a:moveTo>
                  <a:pt x="6497429" y="1688777"/>
                </a:moveTo>
                <a:lnTo>
                  <a:pt x="6629984" y="1688777"/>
                </a:lnTo>
              </a:path>
              <a:path w="7501890" h="2531110">
                <a:moveTo>
                  <a:pt x="7128748" y="1688777"/>
                </a:moveTo>
                <a:lnTo>
                  <a:pt x="7501697" y="1688777"/>
                </a:lnTo>
              </a:path>
              <a:path w="7501890" h="2531110">
                <a:moveTo>
                  <a:pt x="0" y="1265469"/>
                </a:moveTo>
                <a:lnTo>
                  <a:pt x="2880256" y="1265469"/>
                </a:lnTo>
              </a:path>
              <a:path w="7501890" h="2531110">
                <a:moveTo>
                  <a:pt x="3376776" y="1265469"/>
                </a:moveTo>
                <a:lnTo>
                  <a:pt x="4756243" y="1265469"/>
                </a:lnTo>
              </a:path>
              <a:path w="7501890" h="2531110">
                <a:moveTo>
                  <a:pt x="5252763" y="1265469"/>
                </a:moveTo>
                <a:lnTo>
                  <a:pt x="6629984" y="1265469"/>
                </a:lnTo>
              </a:path>
              <a:path w="7501890" h="2531110">
                <a:moveTo>
                  <a:pt x="7128748" y="1265469"/>
                </a:moveTo>
                <a:lnTo>
                  <a:pt x="7501697" y="1265469"/>
                </a:lnTo>
              </a:path>
              <a:path w="7501890" h="2531110">
                <a:moveTo>
                  <a:pt x="0" y="844388"/>
                </a:moveTo>
                <a:lnTo>
                  <a:pt x="4756243" y="844388"/>
                </a:lnTo>
              </a:path>
              <a:path w="7501890" h="2531110">
                <a:moveTo>
                  <a:pt x="5252763" y="844388"/>
                </a:moveTo>
                <a:lnTo>
                  <a:pt x="6629984" y="844388"/>
                </a:lnTo>
              </a:path>
              <a:path w="7501890" h="2531110">
                <a:moveTo>
                  <a:pt x="7128748" y="844388"/>
                </a:moveTo>
                <a:lnTo>
                  <a:pt x="7501697" y="844388"/>
                </a:lnTo>
              </a:path>
              <a:path w="7501890" h="2531110">
                <a:moveTo>
                  <a:pt x="0" y="423308"/>
                </a:moveTo>
                <a:lnTo>
                  <a:pt x="4756243" y="423308"/>
                </a:lnTo>
              </a:path>
              <a:path w="7501890" h="2531110">
                <a:moveTo>
                  <a:pt x="5252763" y="423308"/>
                </a:moveTo>
                <a:lnTo>
                  <a:pt x="6629984" y="423308"/>
                </a:lnTo>
              </a:path>
              <a:path w="7501890" h="2531110">
                <a:moveTo>
                  <a:pt x="7128748" y="423308"/>
                </a:moveTo>
                <a:lnTo>
                  <a:pt x="7501697" y="423308"/>
                </a:lnTo>
              </a:path>
              <a:path w="7501890" h="2531110">
                <a:moveTo>
                  <a:pt x="0" y="0"/>
                </a:moveTo>
                <a:lnTo>
                  <a:pt x="6629984" y="0"/>
                </a:lnTo>
              </a:path>
              <a:path w="7501890" h="2531110">
                <a:moveTo>
                  <a:pt x="7128748" y="0"/>
                </a:moveTo>
                <a:lnTo>
                  <a:pt x="7501697" y="0"/>
                </a:lnTo>
              </a:path>
            </a:pathLst>
          </a:custGeom>
          <a:ln w="13924">
            <a:solidFill>
              <a:srgbClr val="D9D9D9"/>
            </a:solidFill>
          </a:ln>
        </p:spPr>
        <p:txBody>
          <a:bodyPr wrap="square" lIns="0" tIns="0" rIns="0" bIns="0" rtlCol="0"/>
          <a:lstStyle/>
          <a:p>
            <a:endParaRPr/>
          </a:p>
        </p:txBody>
      </p:sp>
      <p:sp>
        <p:nvSpPr>
          <p:cNvPr id="99" name="object 11">
            <a:extLst>
              <a:ext uri="{FF2B5EF4-FFF2-40B4-BE49-F238E27FC236}">
                <a16:creationId xmlns:a16="http://schemas.microsoft.com/office/drawing/2014/main" id="{56EFA39F-8F92-C8B9-F4AD-C8F7CF68A7CA}"/>
              </a:ext>
            </a:extLst>
          </p:cNvPr>
          <p:cNvSpPr/>
          <p:nvPr/>
        </p:nvSpPr>
        <p:spPr>
          <a:xfrm>
            <a:off x="1981975" y="2224715"/>
            <a:ext cx="5626418" cy="0"/>
          </a:xfrm>
          <a:custGeom>
            <a:avLst/>
            <a:gdLst/>
            <a:ahLst/>
            <a:cxnLst/>
            <a:rect l="l" t="t" r="r" b="b"/>
            <a:pathLst>
              <a:path w="7501890">
                <a:moveTo>
                  <a:pt x="0" y="0"/>
                </a:moveTo>
                <a:lnTo>
                  <a:pt x="7501697" y="0"/>
                </a:lnTo>
              </a:path>
            </a:pathLst>
          </a:custGeom>
          <a:ln w="13924">
            <a:solidFill>
              <a:srgbClr val="D9D9D9"/>
            </a:solidFill>
          </a:ln>
        </p:spPr>
        <p:txBody>
          <a:bodyPr wrap="square" lIns="0" tIns="0" rIns="0" bIns="0" rtlCol="0"/>
          <a:lstStyle/>
          <a:p>
            <a:endParaRPr/>
          </a:p>
        </p:txBody>
      </p:sp>
      <p:sp>
        <p:nvSpPr>
          <p:cNvPr id="100" name="object 12">
            <a:extLst>
              <a:ext uri="{FF2B5EF4-FFF2-40B4-BE49-F238E27FC236}">
                <a16:creationId xmlns:a16="http://schemas.microsoft.com/office/drawing/2014/main" id="{DF95C3F4-919A-41E5-9BA7-B29898A69468}"/>
              </a:ext>
            </a:extLst>
          </p:cNvPr>
          <p:cNvSpPr/>
          <p:nvPr/>
        </p:nvSpPr>
        <p:spPr>
          <a:xfrm>
            <a:off x="2261682" y="3775367"/>
            <a:ext cx="4593431" cy="981075"/>
          </a:xfrm>
          <a:custGeom>
            <a:avLst/>
            <a:gdLst/>
            <a:ahLst/>
            <a:cxnLst/>
            <a:rect l="l" t="t" r="r" b="b"/>
            <a:pathLst>
              <a:path w="6124575" h="1308100">
                <a:moveTo>
                  <a:pt x="496519" y="594855"/>
                </a:moveTo>
                <a:lnTo>
                  <a:pt x="0" y="594855"/>
                </a:lnTo>
                <a:lnTo>
                  <a:pt x="0" y="1307795"/>
                </a:lnTo>
                <a:lnTo>
                  <a:pt x="496519" y="1307795"/>
                </a:lnTo>
                <a:lnTo>
                  <a:pt x="496519" y="594855"/>
                </a:lnTo>
                <a:close/>
              </a:path>
              <a:path w="6124575" h="1308100">
                <a:moveTo>
                  <a:pt x="2372512" y="445592"/>
                </a:moveTo>
                <a:lnTo>
                  <a:pt x="1875993" y="445592"/>
                </a:lnTo>
                <a:lnTo>
                  <a:pt x="1875993" y="1307795"/>
                </a:lnTo>
                <a:lnTo>
                  <a:pt x="2372512" y="1307795"/>
                </a:lnTo>
                <a:lnTo>
                  <a:pt x="2372512" y="445592"/>
                </a:lnTo>
                <a:close/>
              </a:path>
              <a:path w="6124575" h="1308100">
                <a:moveTo>
                  <a:pt x="6124486" y="0"/>
                </a:moveTo>
                <a:lnTo>
                  <a:pt x="5625719" y="0"/>
                </a:lnTo>
                <a:lnTo>
                  <a:pt x="5625719" y="1307795"/>
                </a:lnTo>
                <a:lnTo>
                  <a:pt x="6124486" y="1307795"/>
                </a:lnTo>
                <a:lnTo>
                  <a:pt x="6124486" y="0"/>
                </a:lnTo>
                <a:close/>
              </a:path>
            </a:pathLst>
          </a:custGeom>
          <a:solidFill>
            <a:srgbClr val="153E6D"/>
          </a:solidFill>
        </p:spPr>
        <p:txBody>
          <a:bodyPr wrap="square" lIns="0" tIns="0" rIns="0" bIns="0" rtlCol="0"/>
          <a:lstStyle/>
          <a:p>
            <a:endParaRPr/>
          </a:p>
        </p:txBody>
      </p:sp>
      <p:sp>
        <p:nvSpPr>
          <p:cNvPr id="101" name="object 13">
            <a:extLst>
              <a:ext uri="{FF2B5EF4-FFF2-40B4-BE49-F238E27FC236}">
                <a16:creationId xmlns:a16="http://schemas.microsoft.com/office/drawing/2014/main" id="{C8984213-90FF-181C-55ED-9E6D5FEB9123}"/>
              </a:ext>
            </a:extLst>
          </p:cNvPr>
          <p:cNvSpPr/>
          <p:nvPr/>
        </p:nvSpPr>
        <p:spPr>
          <a:xfrm>
            <a:off x="2735171" y="2487063"/>
            <a:ext cx="4593431" cy="2269332"/>
          </a:xfrm>
          <a:custGeom>
            <a:avLst/>
            <a:gdLst/>
            <a:ahLst/>
            <a:cxnLst/>
            <a:rect l="l" t="t" r="r" b="b"/>
            <a:pathLst>
              <a:path w="6124575" h="3025775">
                <a:moveTo>
                  <a:pt x="498767" y="1454835"/>
                </a:moveTo>
                <a:lnTo>
                  <a:pt x="0" y="1454835"/>
                </a:lnTo>
                <a:lnTo>
                  <a:pt x="0" y="3025533"/>
                </a:lnTo>
                <a:lnTo>
                  <a:pt x="498767" y="3025533"/>
                </a:lnTo>
                <a:lnTo>
                  <a:pt x="498767" y="1454835"/>
                </a:lnTo>
                <a:close/>
              </a:path>
              <a:path w="6124575" h="3025775">
                <a:moveTo>
                  <a:pt x="2372512" y="929043"/>
                </a:moveTo>
                <a:lnTo>
                  <a:pt x="1875993" y="929043"/>
                </a:lnTo>
                <a:lnTo>
                  <a:pt x="1875993" y="3025533"/>
                </a:lnTo>
                <a:lnTo>
                  <a:pt x="2372512" y="3025533"/>
                </a:lnTo>
                <a:lnTo>
                  <a:pt x="2372512" y="929043"/>
                </a:lnTo>
                <a:close/>
              </a:path>
              <a:path w="6124575" h="3025775">
                <a:moveTo>
                  <a:pt x="4248493" y="456730"/>
                </a:moveTo>
                <a:lnTo>
                  <a:pt x="3751973" y="456730"/>
                </a:lnTo>
                <a:lnTo>
                  <a:pt x="3751973" y="3025533"/>
                </a:lnTo>
                <a:lnTo>
                  <a:pt x="4248493" y="3025533"/>
                </a:lnTo>
                <a:lnTo>
                  <a:pt x="4248493" y="456730"/>
                </a:lnTo>
                <a:close/>
              </a:path>
              <a:path w="6124575" h="3025775">
                <a:moveTo>
                  <a:pt x="6124486" y="0"/>
                </a:moveTo>
                <a:lnTo>
                  <a:pt x="5625719" y="0"/>
                </a:lnTo>
                <a:lnTo>
                  <a:pt x="5625719" y="3025533"/>
                </a:lnTo>
                <a:lnTo>
                  <a:pt x="6124486" y="3025533"/>
                </a:lnTo>
                <a:lnTo>
                  <a:pt x="6124486" y="0"/>
                </a:lnTo>
                <a:close/>
              </a:path>
            </a:pathLst>
          </a:custGeom>
          <a:solidFill>
            <a:srgbClr val="6C7E97"/>
          </a:solidFill>
        </p:spPr>
        <p:txBody>
          <a:bodyPr wrap="square" lIns="0" tIns="0" rIns="0" bIns="0" rtlCol="0"/>
          <a:lstStyle/>
          <a:p>
            <a:endParaRPr/>
          </a:p>
        </p:txBody>
      </p:sp>
      <p:sp>
        <p:nvSpPr>
          <p:cNvPr id="102" name="object 14">
            <a:extLst>
              <a:ext uri="{FF2B5EF4-FFF2-40B4-BE49-F238E27FC236}">
                <a16:creationId xmlns:a16="http://schemas.microsoft.com/office/drawing/2014/main" id="{66B2A7EC-1300-D39B-B399-FA88BF68A13D}"/>
              </a:ext>
            </a:extLst>
          </p:cNvPr>
          <p:cNvSpPr/>
          <p:nvPr/>
        </p:nvSpPr>
        <p:spPr>
          <a:xfrm>
            <a:off x="1981975" y="4756211"/>
            <a:ext cx="5626418" cy="0"/>
          </a:xfrm>
          <a:custGeom>
            <a:avLst/>
            <a:gdLst/>
            <a:ahLst/>
            <a:cxnLst/>
            <a:rect l="l" t="t" r="r" b="b"/>
            <a:pathLst>
              <a:path w="7501890">
                <a:moveTo>
                  <a:pt x="0" y="0"/>
                </a:moveTo>
                <a:lnTo>
                  <a:pt x="7501697" y="0"/>
                </a:lnTo>
              </a:path>
            </a:pathLst>
          </a:custGeom>
          <a:ln w="13924">
            <a:solidFill>
              <a:srgbClr val="D9D9D9"/>
            </a:solidFill>
          </a:ln>
        </p:spPr>
        <p:txBody>
          <a:bodyPr wrap="square" lIns="0" tIns="0" rIns="0" bIns="0" rtlCol="0"/>
          <a:lstStyle/>
          <a:p>
            <a:endParaRPr/>
          </a:p>
        </p:txBody>
      </p:sp>
      <p:sp>
        <p:nvSpPr>
          <p:cNvPr id="103" name="object 15">
            <a:extLst>
              <a:ext uri="{FF2B5EF4-FFF2-40B4-BE49-F238E27FC236}">
                <a16:creationId xmlns:a16="http://schemas.microsoft.com/office/drawing/2014/main" id="{73EC79F7-FED5-CE28-CF3C-30D4BB352E74}"/>
              </a:ext>
            </a:extLst>
          </p:cNvPr>
          <p:cNvSpPr txBox="1"/>
          <p:nvPr/>
        </p:nvSpPr>
        <p:spPr>
          <a:xfrm>
            <a:off x="2307184" y="4268458"/>
            <a:ext cx="290513" cy="177517"/>
          </a:xfrm>
          <a:prstGeom prst="rect">
            <a:avLst/>
          </a:prstGeom>
        </p:spPr>
        <p:txBody>
          <a:bodyPr vert="horz" wrap="square" lIns="0" tIns="10001" rIns="0" bIns="0" rtlCol="0">
            <a:spAutoFit/>
          </a:bodyPr>
          <a:lstStyle/>
          <a:p>
            <a:pPr>
              <a:lnSpc>
                <a:spcPct val="100000"/>
              </a:lnSpc>
              <a:spcBef>
                <a:spcPts val="79"/>
              </a:spcBef>
            </a:pPr>
            <a:r>
              <a:rPr sz="1088" b="1" spc="-15" dirty="0">
                <a:solidFill>
                  <a:srgbClr val="FFFFFF"/>
                </a:solidFill>
                <a:latin typeface="Calibri"/>
                <a:cs typeface="Calibri"/>
              </a:rPr>
              <a:t>3.4%</a:t>
            </a:r>
            <a:endParaRPr sz="1088">
              <a:latin typeface="Calibri"/>
              <a:cs typeface="Calibri"/>
            </a:endParaRPr>
          </a:p>
        </p:txBody>
      </p:sp>
      <p:sp>
        <p:nvSpPr>
          <p:cNvPr id="104" name="object 16">
            <a:extLst>
              <a:ext uri="{FF2B5EF4-FFF2-40B4-BE49-F238E27FC236}">
                <a16:creationId xmlns:a16="http://schemas.microsoft.com/office/drawing/2014/main" id="{DCC60E45-C3D4-C7F0-AAAF-732B2F80BBB5}"/>
              </a:ext>
            </a:extLst>
          </p:cNvPr>
          <p:cNvSpPr txBox="1"/>
          <p:nvPr/>
        </p:nvSpPr>
        <p:spPr>
          <a:xfrm>
            <a:off x="3714173" y="4156839"/>
            <a:ext cx="290513" cy="177517"/>
          </a:xfrm>
          <a:prstGeom prst="rect">
            <a:avLst/>
          </a:prstGeom>
        </p:spPr>
        <p:txBody>
          <a:bodyPr vert="horz" wrap="square" lIns="0" tIns="10001" rIns="0" bIns="0" rtlCol="0">
            <a:spAutoFit/>
          </a:bodyPr>
          <a:lstStyle/>
          <a:p>
            <a:pPr>
              <a:lnSpc>
                <a:spcPct val="100000"/>
              </a:lnSpc>
              <a:spcBef>
                <a:spcPts val="79"/>
              </a:spcBef>
            </a:pPr>
            <a:r>
              <a:rPr sz="1088" b="1" spc="-15" dirty="0">
                <a:solidFill>
                  <a:srgbClr val="FFFFFF"/>
                </a:solidFill>
                <a:latin typeface="Calibri"/>
                <a:cs typeface="Calibri"/>
              </a:rPr>
              <a:t>4.1%</a:t>
            </a:r>
            <a:endParaRPr sz="1088">
              <a:latin typeface="Calibri"/>
              <a:cs typeface="Calibri"/>
            </a:endParaRPr>
          </a:p>
        </p:txBody>
      </p:sp>
      <p:sp>
        <p:nvSpPr>
          <p:cNvPr id="105" name="object 17">
            <a:extLst>
              <a:ext uri="{FF2B5EF4-FFF2-40B4-BE49-F238E27FC236}">
                <a16:creationId xmlns:a16="http://schemas.microsoft.com/office/drawing/2014/main" id="{8E70DAC0-1D57-8222-ABFC-97E9BE98A520}"/>
              </a:ext>
            </a:extLst>
          </p:cNvPr>
          <p:cNvSpPr txBox="1"/>
          <p:nvPr/>
        </p:nvSpPr>
        <p:spPr>
          <a:xfrm>
            <a:off x="5073984" y="3935773"/>
            <a:ext cx="374332" cy="225126"/>
          </a:xfrm>
          <a:prstGeom prst="rect">
            <a:avLst/>
          </a:prstGeom>
          <a:solidFill>
            <a:srgbClr val="153E6D"/>
          </a:solidFill>
        </p:spPr>
        <p:txBody>
          <a:bodyPr vert="horz" wrap="square" lIns="0" tIns="57150" rIns="0" bIns="0" rtlCol="0">
            <a:spAutoFit/>
          </a:bodyPr>
          <a:lstStyle/>
          <a:p>
            <a:pPr marL="46673">
              <a:lnSpc>
                <a:spcPct val="100000"/>
              </a:lnSpc>
              <a:spcBef>
                <a:spcPts val="450"/>
              </a:spcBef>
            </a:pPr>
            <a:r>
              <a:rPr sz="1088" b="1" spc="-15" dirty="0">
                <a:solidFill>
                  <a:srgbClr val="FFFFFF"/>
                </a:solidFill>
                <a:latin typeface="Calibri"/>
                <a:cs typeface="Calibri"/>
              </a:rPr>
              <a:t>5.2%</a:t>
            </a:r>
            <a:endParaRPr sz="1088">
              <a:latin typeface="Calibri"/>
              <a:cs typeface="Calibri"/>
            </a:endParaRPr>
          </a:p>
        </p:txBody>
      </p:sp>
      <p:sp>
        <p:nvSpPr>
          <p:cNvPr id="106" name="object 18">
            <a:extLst>
              <a:ext uri="{FF2B5EF4-FFF2-40B4-BE49-F238E27FC236}">
                <a16:creationId xmlns:a16="http://schemas.microsoft.com/office/drawing/2014/main" id="{99268F08-BDB8-842A-379D-90D9733B3F4B}"/>
              </a:ext>
            </a:extLst>
          </p:cNvPr>
          <p:cNvSpPr txBox="1"/>
          <p:nvPr/>
        </p:nvSpPr>
        <p:spPr>
          <a:xfrm>
            <a:off x="6527872" y="3822648"/>
            <a:ext cx="290513" cy="177517"/>
          </a:xfrm>
          <a:prstGeom prst="rect">
            <a:avLst/>
          </a:prstGeom>
        </p:spPr>
        <p:txBody>
          <a:bodyPr vert="horz" wrap="square" lIns="0" tIns="10001" rIns="0" bIns="0" rtlCol="0">
            <a:spAutoFit/>
          </a:bodyPr>
          <a:lstStyle/>
          <a:p>
            <a:pPr>
              <a:lnSpc>
                <a:spcPct val="100000"/>
              </a:lnSpc>
              <a:spcBef>
                <a:spcPts val="79"/>
              </a:spcBef>
            </a:pPr>
            <a:r>
              <a:rPr sz="1088" b="1" spc="-15" dirty="0">
                <a:solidFill>
                  <a:srgbClr val="FFFFFF"/>
                </a:solidFill>
                <a:latin typeface="Calibri"/>
                <a:cs typeface="Calibri"/>
              </a:rPr>
              <a:t>6.2%</a:t>
            </a:r>
            <a:endParaRPr sz="1088">
              <a:latin typeface="Calibri"/>
              <a:cs typeface="Calibri"/>
            </a:endParaRPr>
          </a:p>
        </p:txBody>
      </p:sp>
      <p:sp>
        <p:nvSpPr>
          <p:cNvPr id="107" name="object 19">
            <a:extLst>
              <a:ext uri="{FF2B5EF4-FFF2-40B4-BE49-F238E27FC236}">
                <a16:creationId xmlns:a16="http://schemas.microsoft.com/office/drawing/2014/main" id="{7844C92D-6C72-6DBF-2D02-A71C91B53EA1}"/>
              </a:ext>
            </a:extLst>
          </p:cNvPr>
          <p:cNvSpPr txBox="1"/>
          <p:nvPr/>
        </p:nvSpPr>
        <p:spPr>
          <a:xfrm>
            <a:off x="2780954" y="3624446"/>
            <a:ext cx="290513" cy="177998"/>
          </a:xfrm>
          <a:prstGeom prst="rect">
            <a:avLst/>
          </a:prstGeom>
        </p:spPr>
        <p:txBody>
          <a:bodyPr vert="horz" wrap="square" lIns="0" tIns="10478" rIns="0" bIns="0" rtlCol="0">
            <a:spAutoFit/>
          </a:bodyPr>
          <a:lstStyle/>
          <a:p>
            <a:pPr>
              <a:lnSpc>
                <a:spcPct val="100000"/>
              </a:lnSpc>
              <a:spcBef>
                <a:spcPts val="83"/>
              </a:spcBef>
            </a:pPr>
            <a:r>
              <a:rPr sz="1088" b="1" spc="-15" dirty="0">
                <a:solidFill>
                  <a:srgbClr val="FFFFFF"/>
                </a:solidFill>
                <a:latin typeface="Calibri"/>
                <a:cs typeface="Calibri"/>
              </a:rPr>
              <a:t>7.4%</a:t>
            </a:r>
            <a:endParaRPr sz="1088">
              <a:latin typeface="Calibri"/>
              <a:cs typeface="Calibri"/>
            </a:endParaRPr>
          </a:p>
        </p:txBody>
      </p:sp>
      <p:sp>
        <p:nvSpPr>
          <p:cNvPr id="108" name="object 20">
            <a:extLst>
              <a:ext uri="{FF2B5EF4-FFF2-40B4-BE49-F238E27FC236}">
                <a16:creationId xmlns:a16="http://schemas.microsoft.com/office/drawing/2014/main" id="{47D1646B-30BD-2A43-F6A7-B75F762238C2}"/>
              </a:ext>
            </a:extLst>
          </p:cNvPr>
          <p:cNvSpPr txBox="1"/>
          <p:nvPr/>
        </p:nvSpPr>
        <p:spPr>
          <a:xfrm>
            <a:off x="4187944" y="3231130"/>
            <a:ext cx="290513" cy="177517"/>
          </a:xfrm>
          <a:prstGeom prst="rect">
            <a:avLst/>
          </a:prstGeom>
        </p:spPr>
        <p:txBody>
          <a:bodyPr vert="horz" wrap="square" lIns="0" tIns="10001" rIns="0" bIns="0" rtlCol="0">
            <a:spAutoFit/>
          </a:bodyPr>
          <a:lstStyle/>
          <a:p>
            <a:pPr>
              <a:lnSpc>
                <a:spcPct val="100000"/>
              </a:lnSpc>
              <a:spcBef>
                <a:spcPts val="79"/>
              </a:spcBef>
            </a:pPr>
            <a:r>
              <a:rPr sz="1088" b="1" spc="-15" dirty="0">
                <a:solidFill>
                  <a:srgbClr val="FFFFFF"/>
                </a:solidFill>
                <a:latin typeface="Calibri"/>
                <a:cs typeface="Calibri"/>
              </a:rPr>
              <a:t>9.9%</a:t>
            </a:r>
            <a:endParaRPr sz="1088">
              <a:latin typeface="Calibri"/>
              <a:cs typeface="Calibri"/>
            </a:endParaRPr>
          </a:p>
        </p:txBody>
      </p:sp>
      <p:sp>
        <p:nvSpPr>
          <p:cNvPr id="109" name="object 21">
            <a:extLst>
              <a:ext uri="{FF2B5EF4-FFF2-40B4-BE49-F238E27FC236}">
                <a16:creationId xmlns:a16="http://schemas.microsoft.com/office/drawing/2014/main" id="{BFB018EF-DCD8-741D-99BE-1FDCC5C47247}"/>
              </a:ext>
            </a:extLst>
          </p:cNvPr>
          <p:cNvSpPr txBox="1"/>
          <p:nvPr/>
        </p:nvSpPr>
        <p:spPr>
          <a:xfrm>
            <a:off x="5559548" y="2876192"/>
            <a:ext cx="360998" cy="177517"/>
          </a:xfrm>
          <a:prstGeom prst="rect">
            <a:avLst/>
          </a:prstGeom>
        </p:spPr>
        <p:txBody>
          <a:bodyPr vert="horz" wrap="square" lIns="0" tIns="10001" rIns="0" bIns="0" rtlCol="0">
            <a:spAutoFit/>
          </a:bodyPr>
          <a:lstStyle/>
          <a:p>
            <a:pPr>
              <a:lnSpc>
                <a:spcPct val="100000"/>
              </a:lnSpc>
              <a:spcBef>
                <a:spcPts val="79"/>
              </a:spcBef>
            </a:pPr>
            <a:r>
              <a:rPr sz="1088" b="1" spc="-8" dirty="0">
                <a:solidFill>
                  <a:srgbClr val="FFFFFF"/>
                </a:solidFill>
                <a:latin typeface="Calibri"/>
                <a:cs typeface="Calibri"/>
              </a:rPr>
              <a:t>12.2%</a:t>
            </a:r>
            <a:endParaRPr sz="1088">
              <a:latin typeface="Calibri"/>
              <a:cs typeface="Calibri"/>
            </a:endParaRPr>
          </a:p>
        </p:txBody>
      </p:sp>
      <p:sp>
        <p:nvSpPr>
          <p:cNvPr id="110" name="object 22">
            <a:extLst>
              <a:ext uri="{FF2B5EF4-FFF2-40B4-BE49-F238E27FC236}">
                <a16:creationId xmlns:a16="http://schemas.microsoft.com/office/drawing/2014/main" id="{537B6AAA-DCFD-39FD-EFA1-3F376450F02D}"/>
              </a:ext>
            </a:extLst>
          </p:cNvPr>
          <p:cNvSpPr txBox="1"/>
          <p:nvPr/>
        </p:nvSpPr>
        <p:spPr>
          <a:xfrm>
            <a:off x="6966538" y="2532950"/>
            <a:ext cx="360998" cy="177517"/>
          </a:xfrm>
          <a:prstGeom prst="rect">
            <a:avLst/>
          </a:prstGeom>
        </p:spPr>
        <p:txBody>
          <a:bodyPr vert="horz" wrap="square" lIns="0" tIns="10001" rIns="0" bIns="0" rtlCol="0">
            <a:spAutoFit/>
          </a:bodyPr>
          <a:lstStyle/>
          <a:p>
            <a:pPr>
              <a:lnSpc>
                <a:spcPct val="100000"/>
              </a:lnSpc>
              <a:spcBef>
                <a:spcPts val="79"/>
              </a:spcBef>
            </a:pPr>
            <a:r>
              <a:rPr sz="1088" b="1" spc="-8" dirty="0">
                <a:solidFill>
                  <a:srgbClr val="FFFFFF"/>
                </a:solidFill>
                <a:latin typeface="Calibri"/>
                <a:cs typeface="Calibri"/>
              </a:rPr>
              <a:t>14.3%</a:t>
            </a:r>
            <a:endParaRPr sz="1088">
              <a:latin typeface="Calibri"/>
              <a:cs typeface="Calibri"/>
            </a:endParaRPr>
          </a:p>
        </p:txBody>
      </p:sp>
      <p:sp>
        <p:nvSpPr>
          <p:cNvPr id="111" name="object 23">
            <a:extLst>
              <a:ext uri="{FF2B5EF4-FFF2-40B4-BE49-F238E27FC236}">
                <a16:creationId xmlns:a16="http://schemas.microsoft.com/office/drawing/2014/main" id="{257E2AA8-308C-D02F-7CFC-4DDFE87360A2}"/>
              </a:ext>
            </a:extLst>
          </p:cNvPr>
          <p:cNvSpPr txBox="1"/>
          <p:nvPr/>
        </p:nvSpPr>
        <p:spPr>
          <a:xfrm>
            <a:off x="1610261" y="4656455"/>
            <a:ext cx="263366" cy="161583"/>
          </a:xfrm>
          <a:prstGeom prst="rect">
            <a:avLst/>
          </a:prstGeom>
        </p:spPr>
        <p:txBody>
          <a:bodyPr vert="horz" wrap="square" lIns="0" tIns="11430" rIns="0" bIns="0" rtlCol="0">
            <a:spAutoFit/>
          </a:bodyPr>
          <a:lstStyle/>
          <a:p>
            <a:pPr>
              <a:lnSpc>
                <a:spcPct val="100000"/>
              </a:lnSpc>
              <a:spcBef>
                <a:spcPts val="90"/>
              </a:spcBef>
            </a:pPr>
            <a:r>
              <a:rPr sz="975" b="1" spc="-15" dirty="0">
                <a:latin typeface="Calibri"/>
                <a:cs typeface="Calibri"/>
              </a:rPr>
              <a:t>0.0%</a:t>
            </a:r>
            <a:endParaRPr sz="975">
              <a:latin typeface="Calibri"/>
              <a:cs typeface="Calibri"/>
            </a:endParaRPr>
          </a:p>
        </p:txBody>
      </p:sp>
      <p:sp>
        <p:nvSpPr>
          <p:cNvPr id="112" name="object 24">
            <a:extLst>
              <a:ext uri="{FF2B5EF4-FFF2-40B4-BE49-F238E27FC236}">
                <a16:creationId xmlns:a16="http://schemas.microsoft.com/office/drawing/2014/main" id="{A79AD023-9650-501B-DDAB-2C91283C7E8B}"/>
              </a:ext>
            </a:extLst>
          </p:cNvPr>
          <p:cNvSpPr txBox="1"/>
          <p:nvPr/>
        </p:nvSpPr>
        <p:spPr>
          <a:xfrm>
            <a:off x="1610261" y="4340310"/>
            <a:ext cx="263366" cy="161101"/>
          </a:xfrm>
          <a:prstGeom prst="rect">
            <a:avLst/>
          </a:prstGeom>
        </p:spPr>
        <p:txBody>
          <a:bodyPr vert="horz" wrap="square" lIns="0" tIns="10953" rIns="0" bIns="0" rtlCol="0">
            <a:spAutoFit/>
          </a:bodyPr>
          <a:lstStyle/>
          <a:p>
            <a:pPr>
              <a:lnSpc>
                <a:spcPct val="100000"/>
              </a:lnSpc>
              <a:spcBef>
                <a:spcPts val="86"/>
              </a:spcBef>
            </a:pPr>
            <a:r>
              <a:rPr sz="975" b="1" spc="-15" dirty="0">
                <a:latin typeface="Calibri"/>
                <a:cs typeface="Calibri"/>
              </a:rPr>
              <a:t>2.0%</a:t>
            </a:r>
            <a:endParaRPr sz="975">
              <a:latin typeface="Calibri"/>
              <a:cs typeface="Calibri"/>
            </a:endParaRPr>
          </a:p>
        </p:txBody>
      </p:sp>
      <p:sp>
        <p:nvSpPr>
          <p:cNvPr id="113" name="object 25">
            <a:extLst>
              <a:ext uri="{FF2B5EF4-FFF2-40B4-BE49-F238E27FC236}">
                <a16:creationId xmlns:a16="http://schemas.microsoft.com/office/drawing/2014/main" id="{97A636D0-CF41-B22C-69F5-402221949D8A}"/>
              </a:ext>
            </a:extLst>
          </p:cNvPr>
          <p:cNvSpPr txBox="1"/>
          <p:nvPr/>
        </p:nvSpPr>
        <p:spPr>
          <a:xfrm>
            <a:off x="1610261" y="4023859"/>
            <a:ext cx="263366" cy="161101"/>
          </a:xfrm>
          <a:prstGeom prst="rect">
            <a:avLst/>
          </a:prstGeom>
        </p:spPr>
        <p:txBody>
          <a:bodyPr vert="horz" wrap="square" lIns="0" tIns="10953" rIns="0" bIns="0" rtlCol="0">
            <a:spAutoFit/>
          </a:bodyPr>
          <a:lstStyle/>
          <a:p>
            <a:pPr>
              <a:lnSpc>
                <a:spcPct val="100000"/>
              </a:lnSpc>
              <a:spcBef>
                <a:spcPts val="86"/>
              </a:spcBef>
            </a:pPr>
            <a:r>
              <a:rPr sz="975" b="1" spc="-15" dirty="0">
                <a:latin typeface="Calibri"/>
                <a:cs typeface="Calibri"/>
              </a:rPr>
              <a:t>4.0%</a:t>
            </a:r>
            <a:endParaRPr sz="975">
              <a:latin typeface="Calibri"/>
              <a:cs typeface="Calibri"/>
            </a:endParaRPr>
          </a:p>
        </p:txBody>
      </p:sp>
      <p:sp>
        <p:nvSpPr>
          <p:cNvPr id="114" name="object 26">
            <a:extLst>
              <a:ext uri="{FF2B5EF4-FFF2-40B4-BE49-F238E27FC236}">
                <a16:creationId xmlns:a16="http://schemas.microsoft.com/office/drawing/2014/main" id="{A309D2DF-CEB6-DEE1-3260-AACED346C33D}"/>
              </a:ext>
            </a:extLst>
          </p:cNvPr>
          <p:cNvSpPr txBox="1"/>
          <p:nvPr/>
        </p:nvSpPr>
        <p:spPr>
          <a:xfrm>
            <a:off x="1610261" y="3390847"/>
            <a:ext cx="263366" cy="486251"/>
          </a:xfrm>
          <a:prstGeom prst="rect">
            <a:avLst/>
          </a:prstGeom>
        </p:spPr>
        <p:txBody>
          <a:bodyPr vert="horz" wrap="square" lIns="0" tIns="10953" rIns="0" bIns="0" rtlCol="0">
            <a:spAutoFit/>
          </a:bodyPr>
          <a:lstStyle/>
          <a:p>
            <a:pPr>
              <a:lnSpc>
                <a:spcPct val="100000"/>
              </a:lnSpc>
              <a:spcBef>
                <a:spcPts val="86"/>
              </a:spcBef>
            </a:pPr>
            <a:r>
              <a:rPr sz="975" b="1" spc="-15" dirty="0">
                <a:latin typeface="Calibri"/>
                <a:cs typeface="Calibri"/>
              </a:rPr>
              <a:t>8.0%</a:t>
            </a:r>
            <a:endParaRPr sz="975">
              <a:latin typeface="Calibri"/>
              <a:cs typeface="Calibri"/>
            </a:endParaRPr>
          </a:p>
          <a:p>
            <a:pPr>
              <a:lnSpc>
                <a:spcPct val="100000"/>
              </a:lnSpc>
              <a:spcBef>
                <a:spcPts val="131"/>
              </a:spcBef>
            </a:pPr>
            <a:endParaRPr sz="975">
              <a:latin typeface="Calibri"/>
              <a:cs typeface="Calibri"/>
            </a:endParaRPr>
          </a:p>
          <a:p>
            <a:pPr>
              <a:lnSpc>
                <a:spcPct val="100000"/>
              </a:lnSpc>
            </a:pPr>
            <a:r>
              <a:rPr sz="975" b="1" spc="-15" dirty="0">
                <a:latin typeface="Calibri"/>
                <a:cs typeface="Calibri"/>
              </a:rPr>
              <a:t>6.0%</a:t>
            </a:r>
            <a:endParaRPr sz="975">
              <a:latin typeface="Calibri"/>
              <a:cs typeface="Calibri"/>
            </a:endParaRPr>
          </a:p>
        </p:txBody>
      </p:sp>
      <p:sp>
        <p:nvSpPr>
          <p:cNvPr id="115" name="object 27">
            <a:extLst>
              <a:ext uri="{FF2B5EF4-FFF2-40B4-BE49-F238E27FC236}">
                <a16:creationId xmlns:a16="http://schemas.microsoft.com/office/drawing/2014/main" id="{E719FABD-ADA6-745E-2ACF-08D82B54F2BD}"/>
              </a:ext>
            </a:extLst>
          </p:cNvPr>
          <p:cNvSpPr txBox="1"/>
          <p:nvPr/>
        </p:nvSpPr>
        <p:spPr>
          <a:xfrm>
            <a:off x="1546229" y="3074339"/>
            <a:ext cx="327660" cy="161101"/>
          </a:xfrm>
          <a:prstGeom prst="rect">
            <a:avLst/>
          </a:prstGeom>
        </p:spPr>
        <p:txBody>
          <a:bodyPr vert="horz" wrap="square" lIns="0" tIns="10953" rIns="0" bIns="0" rtlCol="0">
            <a:spAutoFit/>
          </a:bodyPr>
          <a:lstStyle/>
          <a:p>
            <a:pPr>
              <a:lnSpc>
                <a:spcPct val="100000"/>
              </a:lnSpc>
              <a:spcBef>
                <a:spcPts val="86"/>
              </a:spcBef>
            </a:pPr>
            <a:r>
              <a:rPr sz="975" b="1" spc="-8" dirty="0">
                <a:latin typeface="Calibri"/>
                <a:cs typeface="Calibri"/>
              </a:rPr>
              <a:t>10.0%</a:t>
            </a:r>
            <a:endParaRPr sz="975">
              <a:latin typeface="Calibri"/>
              <a:cs typeface="Calibri"/>
            </a:endParaRPr>
          </a:p>
        </p:txBody>
      </p:sp>
      <p:sp>
        <p:nvSpPr>
          <p:cNvPr id="116" name="object 28">
            <a:extLst>
              <a:ext uri="{FF2B5EF4-FFF2-40B4-BE49-F238E27FC236}">
                <a16:creationId xmlns:a16="http://schemas.microsoft.com/office/drawing/2014/main" id="{082C1987-03B7-0554-93E0-E3973BC60642}"/>
              </a:ext>
            </a:extLst>
          </p:cNvPr>
          <p:cNvSpPr txBox="1"/>
          <p:nvPr/>
        </p:nvSpPr>
        <p:spPr>
          <a:xfrm>
            <a:off x="1546229" y="2757972"/>
            <a:ext cx="327660" cy="161101"/>
          </a:xfrm>
          <a:prstGeom prst="rect">
            <a:avLst/>
          </a:prstGeom>
        </p:spPr>
        <p:txBody>
          <a:bodyPr vert="horz" wrap="square" lIns="0" tIns="10953" rIns="0" bIns="0" rtlCol="0">
            <a:spAutoFit/>
          </a:bodyPr>
          <a:lstStyle/>
          <a:p>
            <a:pPr>
              <a:lnSpc>
                <a:spcPct val="100000"/>
              </a:lnSpc>
              <a:spcBef>
                <a:spcPts val="86"/>
              </a:spcBef>
            </a:pPr>
            <a:r>
              <a:rPr sz="975" b="1" spc="-8" dirty="0">
                <a:latin typeface="Calibri"/>
                <a:cs typeface="Calibri"/>
              </a:rPr>
              <a:t>12.0%</a:t>
            </a:r>
            <a:endParaRPr sz="975">
              <a:latin typeface="Calibri"/>
              <a:cs typeface="Calibri"/>
            </a:endParaRPr>
          </a:p>
        </p:txBody>
      </p:sp>
      <p:sp>
        <p:nvSpPr>
          <p:cNvPr id="117" name="object 29">
            <a:extLst>
              <a:ext uri="{FF2B5EF4-FFF2-40B4-BE49-F238E27FC236}">
                <a16:creationId xmlns:a16="http://schemas.microsoft.com/office/drawing/2014/main" id="{59246CBF-6084-610C-7438-1FB72C23E331}"/>
              </a:ext>
            </a:extLst>
          </p:cNvPr>
          <p:cNvSpPr txBox="1"/>
          <p:nvPr/>
        </p:nvSpPr>
        <p:spPr>
          <a:xfrm>
            <a:off x="1546229" y="2124346"/>
            <a:ext cx="327660" cy="486728"/>
          </a:xfrm>
          <a:prstGeom prst="rect">
            <a:avLst/>
          </a:prstGeom>
        </p:spPr>
        <p:txBody>
          <a:bodyPr vert="horz" wrap="square" lIns="0" tIns="11430" rIns="0" bIns="0" rtlCol="0">
            <a:spAutoFit/>
          </a:bodyPr>
          <a:lstStyle/>
          <a:p>
            <a:pPr>
              <a:lnSpc>
                <a:spcPct val="100000"/>
              </a:lnSpc>
              <a:spcBef>
                <a:spcPts val="90"/>
              </a:spcBef>
            </a:pPr>
            <a:r>
              <a:rPr sz="975" b="1" spc="-8" dirty="0">
                <a:latin typeface="Calibri"/>
                <a:cs typeface="Calibri"/>
              </a:rPr>
              <a:t>16.0%</a:t>
            </a:r>
            <a:endParaRPr sz="975">
              <a:latin typeface="Calibri"/>
              <a:cs typeface="Calibri"/>
            </a:endParaRPr>
          </a:p>
          <a:p>
            <a:pPr>
              <a:lnSpc>
                <a:spcPct val="100000"/>
              </a:lnSpc>
              <a:spcBef>
                <a:spcPts val="131"/>
              </a:spcBef>
            </a:pPr>
            <a:endParaRPr sz="975">
              <a:latin typeface="Calibri"/>
              <a:cs typeface="Calibri"/>
            </a:endParaRPr>
          </a:p>
          <a:p>
            <a:pPr>
              <a:lnSpc>
                <a:spcPct val="100000"/>
              </a:lnSpc>
            </a:pPr>
            <a:r>
              <a:rPr sz="975" b="1" spc="-8" dirty="0">
                <a:latin typeface="Calibri"/>
                <a:cs typeface="Calibri"/>
              </a:rPr>
              <a:t>14.0%</a:t>
            </a:r>
            <a:endParaRPr sz="975">
              <a:latin typeface="Calibri"/>
              <a:cs typeface="Calibri"/>
            </a:endParaRPr>
          </a:p>
        </p:txBody>
      </p:sp>
      <p:sp>
        <p:nvSpPr>
          <p:cNvPr id="118" name="object 30">
            <a:extLst>
              <a:ext uri="{FF2B5EF4-FFF2-40B4-BE49-F238E27FC236}">
                <a16:creationId xmlns:a16="http://schemas.microsoft.com/office/drawing/2014/main" id="{3080016B-2683-0F23-371F-50D87B759B0A}"/>
              </a:ext>
            </a:extLst>
          </p:cNvPr>
          <p:cNvSpPr txBox="1"/>
          <p:nvPr/>
        </p:nvSpPr>
        <p:spPr>
          <a:xfrm>
            <a:off x="2268914" y="4831571"/>
            <a:ext cx="876300" cy="374332"/>
          </a:xfrm>
          <a:prstGeom prst="rect">
            <a:avLst/>
          </a:prstGeom>
        </p:spPr>
        <p:txBody>
          <a:bodyPr vert="horz" wrap="square" lIns="0" tIns="7620" rIns="0" bIns="0" rtlCol="0">
            <a:spAutoFit/>
          </a:bodyPr>
          <a:lstStyle/>
          <a:p>
            <a:pPr marR="3810" indent="138589">
              <a:lnSpc>
                <a:spcPct val="100699"/>
              </a:lnSpc>
              <a:spcBef>
                <a:spcPts val="60"/>
              </a:spcBef>
            </a:pPr>
            <a:r>
              <a:rPr sz="1163" b="1" dirty="0">
                <a:latin typeface="Calibri"/>
                <a:cs typeface="Calibri"/>
              </a:rPr>
              <a:t>HHs</a:t>
            </a:r>
            <a:r>
              <a:rPr sz="1163" b="1" spc="-11" dirty="0">
                <a:latin typeface="Calibri"/>
                <a:cs typeface="Calibri"/>
              </a:rPr>
              <a:t> </a:t>
            </a:r>
            <a:r>
              <a:rPr sz="1163" b="1" spc="-15" dirty="0">
                <a:latin typeface="Calibri"/>
                <a:cs typeface="Calibri"/>
              </a:rPr>
              <a:t>with </a:t>
            </a:r>
            <a:r>
              <a:rPr sz="1163" b="1" dirty="0">
                <a:latin typeface="Calibri"/>
                <a:cs typeface="Calibri"/>
              </a:rPr>
              <a:t>Income</a:t>
            </a:r>
            <a:r>
              <a:rPr sz="1163" b="1" spc="-41" dirty="0">
                <a:latin typeface="Calibri"/>
                <a:cs typeface="Calibri"/>
              </a:rPr>
              <a:t> </a:t>
            </a:r>
            <a:r>
              <a:rPr sz="1163" b="1" spc="-8" dirty="0">
                <a:latin typeface="Calibri"/>
                <a:cs typeface="Calibri"/>
              </a:rPr>
              <a:t>$35K+</a:t>
            </a:r>
            <a:endParaRPr sz="1163">
              <a:latin typeface="Calibri"/>
              <a:cs typeface="Calibri"/>
            </a:endParaRPr>
          </a:p>
        </p:txBody>
      </p:sp>
      <p:sp>
        <p:nvSpPr>
          <p:cNvPr id="119" name="object 31">
            <a:extLst>
              <a:ext uri="{FF2B5EF4-FFF2-40B4-BE49-F238E27FC236}">
                <a16:creationId xmlns:a16="http://schemas.microsoft.com/office/drawing/2014/main" id="{8FCDC212-6D4C-3556-D611-5F0D894C3178}"/>
              </a:ext>
            </a:extLst>
          </p:cNvPr>
          <p:cNvSpPr txBox="1"/>
          <p:nvPr/>
        </p:nvSpPr>
        <p:spPr>
          <a:xfrm>
            <a:off x="6435757" y="4831571"/>
            <a:ext cx="949643" cy="374332"/>
          </a:xfrm>
          <a:prstGeom prst="rect">
            <a:avLst/>
          </a:prstGeom>
        </p:spPr>
        <p:txBody>
          <a:bodyPr vert="horz" wrap="square" lIns="0" tIns="7620" rIns="0" bIns="0" rtlCol="0">
            <a:spAutoFit/>
          </a:bodyPr>
          <a:lstStyle/>
          <a:p>
            <a:pPr marR="3810" indent="192405">
              <a:lnSpc>
                <a:spcPct val="100699"/>
              </a:lnSpc>
              <a:spcBef>
                <a:spcPts val="60"/>
              </a:spcBef>
            </a:pPr>
            <a:r>
              <a:rPr sz="1163" b="1" dirty="0">
                <a:latin typeface="Calibri"/>
                <a:cs typeface="Calibri"/>
              </a:rPr>
              <a:t>HHs</a:t>
            </a:r>
            <a:r>
              <a:rPr sz="1163" b="1" spc="-11" dirty="0">
                <a:latin typeface="Calibri"/>
                <a:cs typeface="Calibri"/>
              </a:rPr>
              <a:t> </a:t>
            </a:r>
            <a:r>
              <a:rPr sz="1163" b="1" spc="-15" dirty="0">
                <a:latin typeface="Calibri"/>
                <a:cs typeface="Calibri"/>
              </a:rPr>
              <a:t>with </a:t>
            </a:r>
            <a:r>
              <a:rPr sz="1163" b="1" dirty="0">
                <a:latin typeface="Calibri"/>
                <a:cs typeface="Calibri"/>
              </a:rPr>
              <a:t>Income</a:t>
            </a:r>
            <a:r>
              <a:rPr sz="1163" b="1" spc="-45" dirty="0">
                <a:latin typeface="Calibri"/>
                <a:cs typeface="Calibri"/>
              </a:rPr>
              <a:t> </a:t>
            </a:r>
            <a:r>
              <a:rPr sz="1163" b="1" spc="-8" dirty="0">
                <a:latin typeface="Calibri"/>
                <a:cs typeface="Calibri"/>
              </a:rPr>
              <a:t>$100K+</a:t>
            </a:r>
            <a:endParaRPr sz="1163">
              <a:latin typeface="Calibri"/>
              <a:cs typeface="Calibri"/>
            </a:endParaRPr>
          </a:p>
        </p:txBody>
      </p:sp>
      <p:sp>
        <p:nvSpPr>
          <p:cNvPr id="120" name="object 32">
            <a:extLst>
              <a:ext uri="{FF2B5EF4-FFF2-40B4-BE49-F238E27FC236}">
                <a16:creationId xmlns:a16="http://schemas.microsoft.com/office/drawing/2014/main" id="{AC557D56-3B77-04C1-E8AF-53614E2B395C}"/>
              </a:ext>
            </a:extLst>
          </p:cNvPr>
          <p:cNvSpPr txBox="1"/>
          <p:nvPr/>
        </p:nvSpPr>
        <p:spPr>
          <a:xfrm>
            <a:off x="3883657" y="1681460"/>
            <a:ext cx="1608773" cy="320040"/>
          </a:xfrm>
          <a:prstGeom prst="rect">
            <a:avLst/>
          </a:prstGeom>
        </p:spPr>
        <p:txBody>
          <a:bodyPr vert="horz" wrap="square" lIns="0" tIns="12383" rIns="0" bIns="0" rtlCol="0">
            <a:spAutoFit/>
          </a:bodyPr>
          <a:lstStyle/>
          <a:p>
            <a:pPr>
              <a:lnSpc>
                <a:spcPct val="100000"/>
              </a:lnSpc>
              <a:spcBef>
                <a:spcPts val="98"/>
              </a:spcBef>
            </a:pPr>
            <a:r>
              <a:rPr sz="1950" b="1" dirty="0">
                <a:latin typeface="Calibri"/>
                <a:cs typeface="Calibri"/>
              </a:rPr>
              <a:t>Annual</a:t>
            </a:r>
            <a:r>
              <a:rPr sz="1950" b="1" spc="49" dirty="0">
                <a:latin typeface="Calibri"/>
                <a:cs typeface="Calibri"/>
              </a:rPr>
              <a:t> </a:t>
            </a:r>
            <a:r>
              <a:rPr sz="1950" b="1" spc="-8" dirty="0">
                <a:latin typeface="Calibri"/>
                <a:cs typeface="Calibri"/>
              </a:rPr>
              <a:t>Growth</a:t>
            </a:r>
            <a:endParaRPr sz="1950">
              <a:latin typeface="Calibri"/>
              <a:cs typeface="Calibri"/>
            </a:endParaRPr>
          </a:p>
        </p:txBody>
      </p:sp>
      <p:sp>
        <p:nvSpPr>
          <p:cNvPr id="121" name="object 33">
            <a:extLst>
              <a:ext uri="{FF2B5EF4-FFF2-40B4-BE49-F238E27FC236}">
                <a16:creationId xmlns:a16="http://schemas.microsoft.com/office/drawing/2014/main" id="{2C55992C-B837-BCF8-089A-89D675E30215}"/>
              </a:ext>
            </a:extLst>
          </p:cNvPr>
          <p:cNvSpPr/>
          <p:nvPr/>
        </p:nvSpPr>
        <p:spPr>
          <a:xfrm>
            <a:off x="3685528" y="5399528"/>
            <a:ext cx="80963" cy="80486"/>
          </a:xfrm>
          <a:custGeom>
            <a:avLst/>
            <a:gdLst/>
            <a:ahLst/>
            <a:cxnLst/>
            <a:rect l="l" t="t" r="r" b="b"/>
            <a:pathLst>
              <a:path w="107950" h="107314">
                <a:moveTo>
                  <a:pt x="107841" y="0"/>
                </a:moveTo>
                <a:lnTo>
                  <a:pt x="0" y="0"/>
                </a:lnTo>
                <a:lnTo>
                  <a:pt x="0" y="106941"/>
                </a:lnTo>
                <a:lnTo>
                  <a:pt x="107841" y="106941"/>
                </a:lnTo>
                <a:lnTo>
                  <a:pt x="107841" y="0"/>
                </a:lnTo>
                <a:close/>
              </a:path>
            </a:pathLst>
          </a:custGeom>
          <a:solidFill>
            <a:srgbClr val="153E6D"/>
          </a:solidFill>
        </p:spPr>
        <p:txBody>
          <a:bodyPr wrap="square" lIns="0" tIns="0" rIns="0" bIns="0" rtlCol="0"/>
          <a:lstStyle/>
          <a:p>
            <a:endParaRPr/>
          </a:p>
        </p:txBody>
      </p:sp>
      <p:sp>
        <p:nvSpPr>
          <p:cNvPr id="122" name="object 34">
            <a:extLst>
              <a:ext uri="{FF2B5EF4-FFF2-40B4-BE49-F238E27FC236}">
                <a16:creationId xmlns:a16="http://schemas.microsoft.com/office/drawing/2014/main" id="{4E992995-EBA7-3392-ADAC-519576C22C87}"/>
              </a:ext>
            </a:extLst>
          </p:cNvPr>
          <p:cNvSpPr txBox="1"/>
          <p:nvPr/>
        </p:nvSpPr>
        <p:spPr>
          <a:xfrm>
            <a:off x="3659270" y="4831570"/>
            <a:ext cx="1072991" cy="690563"/>
          </a:xfrm>
          <a:prstGeom prst="rect">
            <a:avLst/>
          </a:prstGeom>
        </p:spPr>
        <p:txBody>
          <a:bodyPr vert="horz" wrap="square" lIns="0" tIns="7620" rIns="0" bIns="0" rtlCol="0">
            <a:spAutoFit/>
          </a:bodyPr>
          <a:lstStyle/>
          <a:p>
            <a:pPr marR="200978" indent="154781">
              <a:lnSpc>
                <a:spcPct val="100699"/>
              </a:lnSpc>
              <a:spcBef>
                <a:spcPts val="60"/>
              </a:spcBef>
            </a:pPr>
            <a:r>
              <a:rPr sz="1163" b="1" dirty="0">
                <a:latin typeface="Calibri"/>
                <a:cs typeface="Calibri"/>
              </a:rPr>
              <a:t>HHs</a:t>
            </a:r>
            <a:r>
              <a:rPr sz="1163" b="1" spc="-11" dirty="0">
                <a:latin typeface="Calibri"/>
                <a:cs typeface="Calibri"/>
              </a:rPr>
              <a:t> </a:t>
            </a:r>
            <a:r>
              <a:rPr sz="1163" b="1" spc="-15" dirty="0">
                <a:latin typeface="Calibri"/>
                <a:cs typeface="Calibri"/>
              </a:rPr>
              <a:t>with </a:t>
            </a:r>
            <a:r>
              <a:rPr sz="1163" b="1" dirty="0">
                <a:latin typeface="Calibri"/>
                <a:cs typeface="Calibri"/>
              </a:rPr>
              <a:t>Income</a:t>
            </a:r>
            <a:r>
              <a:rPr sz="1163" b="1" spc="-45" dirty="0">
                <a:latin typeface="Calibri"/>
                <a:cs typeface="Calibri"/>
              </a:rPr>
              <a:t> </a:t>
            </a:r>
            <a:r>
              <a:rPr sz="1163" b="1" spc="-8" dirty="0">
                <a:latin typeface="Calibri"/>
                <a:cs typeface="Calibri"/>
              </a:rPr>
              <a:t>$50K+</a:t>
            </a:r>
            <a:endParaRPr sz="1163">
              <a:latin typeface="Calibri"/>
              <a:cs typeface="Calibri"/>
            </a:endParaRPr>
          </a:p>
          <a:p>
            <a:pPr marL="142875">
              <a:lnSpc>
                <a:spcPct val="100000"/>
              </a:lnSpc>
              <a:spcBef>
                <a:spcPts val="1095"/>
              </a:spcBef>
            </a:pPr>
            <a:r>
              <a:rPr sz="1163" b="1" dirty="0">
                <a:latin typeface="Calibri"/>
                <a:cs typeface="Calibri"/>
              </a:rPr>
              <a:t>2022</a:t>
            </a:r>
            <a:r>
              <a:rPr sz="1163" b="1" spc="-30" dirty="0">
                <a:latin typeface="Calibri"/>
                <a:cs typeface="Calibri"/>
              </a:rPr>
              <a:t> </a:t>
            </a:r>
            <a:r>
              <a:rPr sz="1163" b="1" spc="-8" dirty="0">
                <a:latin typeface="Calibri"/>
                <a:cs typeface="Calibri"/>
              </a:rPr>
              <a:t>Projected</a:t>
            </a:r>
            <a:endParaRPr sz="1163">
              <a:latin typeface="Calibri"/>
              <a:cs typeface="Calibri"/>
            </a:endParaRPr>
          </a:p>
        </p:txBody>
      </p:sp>
      <p:grpSp>
        <p:nvGrpSpPr>
          <p:cNvPr id="123" name="object 35">
            <a:extLst>
              <a:ext uri="{FF2B5EF4-FFF2-40B4-BE49-F238E27FC236}">
                <a16:creationId xmlns:a16="http://schemas.microsoft.com/office/drawing/2014/main" id="{C3D5F0BE-84BD-47F3-5AA5-CCE43D00606F}"/>
              </a:ext>
            </a:extLst>
          </p:cNvPr>
          <p:cNvGrpSpPr/>
          <p:nvPr/>
        </p:nvGrpSpPr>
        <p:grpSpPr>
          <a:xfrm>
            <a:off x="1371788" y="1676630"/>
            <a:ext cx="6624638" cy="3904298"/>
            <a:chOff x="1829051" y="1092507"/>
            <a:chExt cx="8832850" cy="5205730"/>
          </a:xfrm>
        </p:grpSpPr>
        <p:sp>
          <p:nvSpPr>
            <p:cNvPr id="124" name="object 36">
              <a:extLst>
                <a:ext uri="{FF2B5EF4-FFF2-40B4-BE49-F238E27FC236}">
                  <a16:creationId xmlns:a16="http://schemas.microsoft.com/office/drawing/2014/main" id="{D7E753E8-4E55-D3AA-B3A4-4137B3F27D8E}"/>
                </a:ext>
              </a:extLst>
            </p:cNvPr>
            <p:cNvSpPr/>
            <p:nvPr/>
          </p:nvSpPr>
          <p:spPr>
            <a:xfrm>
              <a:off x="6531655" y="6056371"/>
              <a:ext cx="110489" cy="107314"/>
            </a:xfrm>
            <a:custGeom>
              <a:avLst/>
              <a:gdLst/>
              <a:ahLst/>
              <a:cxnLst/>
              <a:rect l="l" t="t" r="r" b="b"/>
              <a:pathLst>
                <a:path w="110490" h="107314">
                  <a:moveTo>
                    <a:pt x="110087" y="0"/>
                  </a:moveTo>
                  <a:lnTo>
                    <a:pt x="0" y="0"/>
                  </a:lnTo>
                  <a:lnTo>
                    <a:pt x="0" y="106941"/>
                  </a:lnTo>
                  <a:lnTo>
                    <a:pt x="110087" y="106941"/>
                  </a:lnTo>
                  <a:lnTo>
                    <a:pt x="110087" y="0"/>
                  </a:lnTo>
                  <a:close/>
                </a:path>
              </a:pathLst>
            </a:custGeom>
            <a:solidFill>
              <a:srgbClr val="6C7E97"/>
            </a:solidFill>
          </p:spPr>
          <p:txBody>
            <a:bodyPr wrap="square" lIns="0" tIns="0" rIns="0" bIns="0" rtlCol="0"/>
            <a:lstStyle/>
            <a:p>
              <a:endParaRPr/>
            </a:p>
          </p:txBody>
        </p:sp>
        <p:sp>
          <p:nvSpPr>
            <p:cNvPr id="125" name="object 37">
              <a:extLst>
                <a:ext uri="{FF2B5EF4-FFF2-40B4-BE49-F238E27FC236}">
                  <a16:creationId xmlns:a16="http://schemas.microsoft.com/office/drawing/2014/main" id="{A19DC837-5CC1-2ECE-1791-BBEBAB39AD67}"/>
                </a:ext>
              </a:extLst>
            </p:cNvPr>
            <p:cNvSpPr/>
            <p:nvPr/>
          </p:nvSpPr>
          <p:spPr>
            <a:xfrm>
              <a:off x="1836072" y="1092507"/>
              <a:ext cx="8818880" cy="5205730"/>
            </a:xfrm>
            <a:custGeom>
              <a:avLst/>
              <a:gdLst/>
              <a:ahLst/>
              <a:cxnLst/>
              <a:rect l="l" t="t" r="r" b="b"/>
              <a:pathLst>
                <a:path w="8818880" h="5205730">
                  <a:moveTo>
                    <a:pt x="8818257" y="5205510"/>
                  </a:moveTo>
                  <a:lnTo>
                    <a:pt x="8818257" y="0"/>
                  </a:lnTo>
                </a:path>
                <a:path w="8818880" h="5205730">
                  <a:moveTo>
                    <a:pt x="0" y="0"/>
                  </a:moveTo>
                  <a:lnTo>
                    <a:pt x="0" y="5205510"/>
                  </a:lnTo>
                </a:path>
              </a:pathLst>
            </a:custGeom>
            <a:ln w="13983">
              <a:solidFill>
                <a:srgbClr val="D9D9D9"/>
              </a:solidFill>
            </a:ln>
          </p:spPr>
          <p:txBody>
            <a:bodyPr wrap="square" lIns="0" tIns="0" rIns="0" bIns="0" rtlCol="0"/>
            <a:lstStyle/>
            <a:p>
              <a:endParaRPr/>
            </a:p>
          </p:txBody>
        </p:sp>
      </p:grpSp>
      <p:sp>
        <p:nvSpPr>
          <p:cNvPr id="126" name="object 38">
            <a:extLst>
              <a:ext uri="{FF2B5EF4-FFF2-40B4-BE49-F238E27FC236}">
                <a16:creationId xmlns:a16="http://schemas.microsoft.com/office/drawing/2014/main" id="{9B58F4D8-B9BE-23D8-BB9A-B3C22E28E279}"/>
              </a:ext>
            </a:extLst>
          </p:cNvPr>
          <p:cNvSpPr txBox="1"/>
          <p:nvPr/>
        </p:nvSpPr>
        <p:spPr>
          <a:xfrm>
            <a:off x="5016411" y="4831570"/>
            <a:ext cx="925354" cy="690563"/>
          </a:xfrm>
          <a:prstGeom prst="rect">
            <a:avLst/>
          </a:prstGeom>
        </p:spPr>
        <p:txBody>
          <a:bodyPr vert="horz" wrap="square" lIns="0" tIns="7620" rIns="0" bIns="0" rtlCol="0">
            <a:spAutoFit/>
          </a:bodyPr>
          <a:lstStyle/>
          <a:p>
            <a:pPr marL="49530" marR="3810" indent="154781">
              <a:lnSpc>
                <a:spcPct val="100699"/>
              </a:lnSpc>
              <a:spcBef>
                <a:spcPts val="60"/>
              </a:spcBef>
            </a:pPr>
            <a:r>
              <a:rPr sz="1163" b="1" dirty="0">
                <a:latin typeface="Calibri"/>
                <a:cs typeface="Calibri"/>
              </a:rPr>
              <a:t>HHs</a:t>
            </a:r>
            <a:r>
              <a:rPr sz="1163" b="1" spc="-11" dirty="0">
                <a:latin typeface="Calibri"/>
                <a:cs typeface="Calibri"/>
              </a:rPr>
              <a:t> </a:t>
            </a:r>
            <a:r>
              <a:rPr sz="1163" b="1" spc="-15" dirty="0">
                <a:latin typeface="Calibri"/>
                <a:cs typeface="Calibri"/>
              </a:rPr>
              <a:t>with </a:t>
            </a:r>
            <a:r>
              <a:rPr sz="1163" b="1" dirty="0">
                <a:latin typeface="Calibri"/>
                <a:cs typeface="Calibri"/>
              </a:rPr>
              <a:t>Income</a:t>
            </a:r>
            <a:r>
              <a:rPr sz="1163" b="1" spc="-45" dirty="0">
                <a:latin typeface="Calibri"/>
                <a:cs typeface="Calibri"/>
              </a:rPr>
              <a:t> </a:t>
            </a:r>
            <a:r>
              <a:rPr sz="1163" b="1" spc="-8" dirty="0">
                <a:latin typeface="Calibri"/>
                <a:cs typeface="Calibri"/>
              </a:rPr>
              <a:t>$75K+</a:t>
            </a:r>
            <a:endParaRPr sz="1163">
              <a:latin typeface="Calibri"/>
              <a:cs typeface="Calibri"/>
            </a:endParaRPr>
          </a:p>
          <a:p>
            <a:pPr>
              <a:lnSpc>
                <a:spcPct val="100000"/>
              </a:lnSpc>
              <a:spcBef>
                <a:spcPts val="1095"/>
              </a:spcBef>
            </a:pPr>
            <a:r>
              <a:rPr sz="1163" b="1" dirty="0">
                <a:latin typeface="Calibri"/>
                <a:cs typeface="Calibri"/>
              </a:rPr>
              <a:t>2022</a:t>
            </a:r>
            <a:r>
              <a:rPr sz="1163" b="1" spc="-30" dirty="0">
                <a:latin typeface="Calibri"/>
                <a:cs typeface="Calibri"/>
              </a:rPr>
              <a:t> </a:t>
            </a:r>
            <a:r>
              <a:rPr sz="1163" b="1" spc="-8" dirty="0">
                <a:latin typeface="Calibri"/>
                <a:cs typeface="Calibri"/>
              </a:rPr>
              <a:t>Actual</a:t>
            </a:r>
            <a:endParaRPr sz="1163">
              <a:latin typeface="Calibri"/>
              <a:cs typeface="Calibri"/>
            </a:endParaRPr>
          </a:p>
        </p:txBody>
      </p:sp>
      <p:sp>
        <p:nvSpPr>
          <p:cNvPr id="127" name="object 39">
            <a:extLst>
              <a:ext uri="{FF2B5EF4-FFF2-40B4-BE49-F238E27FC236}">
                <a16:creationId xmlns:a16="http://schemas.microsoft.com/office/drawing/2014/main" id="{05BC8B53-490C-9803-4806-67786FA40411}"/>
              </a:ext>
            </a:extLst>
          </p:cNvPr>
          <p:cNvSpPr txBox="1"/>
          <p:nvPr/>
        </p:nvSpPr>
        <p:spPr>
          <a:xfrm>
            <a:off x="1875993" y="5422391"/>
            <a:ext cx="1283017" cy="136576"/>
          </a:xfrm>
          <a:prstGeom prst="rect">
            <a:avLst/>
          </a:prstGeom>
        </p:spPr>
        <p:txBody>
          <a:bodyPr vert="horz" wrap="square" lIns="0" tIns="9525" rIns="0" bIns="0" rtlCol="0">
            <a:spAutoFit/>
          </a:bodyPr>
          <a:lstStyle/>
          <a:p>
            <a:pPr>
              <a:lnSpc>
                <a:spcPct val="100000"/>
              </a:lnSpc>
              <a:spcBef>
                <a:spcPts val="75"/>
              </a:spcBef>
            </a:pPr>
            <a:r>
              <a:rPr sz="825" spc="8" dirty="0">
                <a:solidFill>
                  <a:srgbClr val="323232"/>
                </a:solidFill>
                <a:latin typeface="Calibri"/>
                <a:cs typeface="Calibri"/>
              </a:rPr>
              <a:t>Source:</a:t>
            </a:r>
            <a:r>
              <a:rPr sz="825" spc="165" dirty="0">
                <a:solidFill>
                  <a:srgbClr val="323232"/>
                </a:solidFill>
                <a:latin typeface="Calibri"/>
                <a:cs typeface="Calibri"/>
              </a:rPr>
              <a:t> </a:t>
            </a:r>
            <a:r>
              <a:rPr sz="825" spc="8" dirty="0">
                <a:solidFill>
                  <a:srgbClr val="323232"/>
                </a:solidFill>
                <a:latin typeface="Calibri"/>
                <a:cs typeface="Calibri"/>
              </a:rPr>
              <a:t>Environics</a:t>
            </a:r>
            <a:r>
              <a:rPr sz="825" spc="158" dirty="0">
                <a:solidFill>
                  <a:srgbClr val="323232"/>
                </a:solidFill>
                <a:latin typeface="Calibri"/>
                <a:cs typeface="Calibri"/>
              </a:rPr>
              <a:t> </a:t>
            </a:r>
            <a:r>
              <a:rPr sz="825" spc="-8" dirty="0">
                <a:solidFill>
                  <a:srgbClr val="323232"/>
                </a:solidFill>
                <a:latin typeface="Calibri"/>
                <a:cs typeface="Calibri"/>
              </a:rPr>
              <a:t>Analytics</a:t>
            </a:r>
            <a:endParaRPr sz="825">
              <a:latin typeface="Calibri"/>
              <a:cs typeface="Calibri"/>
            </a:endParaRPr>
          </a:p>
        </p:txBody>
      </p:sp>
      <p:grpSp>
        <p:nvGrpSpPr>
          <p:cNvPr id="128" name="object 40">
            <a:extLst>
              <a:ext uri="{FF2B5EF4-FFF2-40B4-BE49-F238E27FC236}">
                <a16:creationId xmlns:a16="http://schemas.microsoft.com/office/drawing/2014/main" id="{DC01C246-C2A0-0745-0A11-81AE7C855391}"/>
              </a:ext>
            </a:extLst>
          </p:cNvPr>
          <p:cNvGrpSpPr/>
          <p:nvPr/>
        </p:nvGrpSpPr>
        <p:grpSpPr>
          <a:xfrm>
            <a:off x="5102109" y="2306731"/>
            <a:ext cx="777239" cy="698658"/>
            <a:chOff x="6802811" y="1932641"/>
            <a:chExt cx="1036319" cy="931544"/>
          </a:xfrm>
        </p:grpSpPr>
        <p:sp>
          <p:nvSpPr>
            <p:cNvPr id="129" name="object 41">
              <a:extLst>
                <a:ext uri="{FF2B5EF4-FFF2-40B4-BE49-F238E27FC236}">
                  <a16:creationId xmlns:a16="http://schemas.microsoft.com/office/drawing/2014/main" id="{D92DACF3-2D70-C500-EE5E-6014AC853696}"/>
                </a:ext>
              </a:extLst>
            </p:cNvPr>
            <p:cNvSpPr/>
            <p:nvPr/>
          </p:nvSpPr>
          <p:spPr>
            <a:xfrm>
              <a:off x="6809161" y="1938991"/>
              <a:ext cx="1023619" cy="918844"/>
            </a:xfrm>
            <a:custGeom>
              <a:avLst/>
              <a:gdLst/>
              <a:ahLst/>
              <a:cxnLst/>
              <a:rect l="l" t="t" r="r" b="b"/>
              <a:pathLst>
                <a:path w="1023620" h="918844">
                  <a:moveTo>
                    <a:pt x="597385" y="0"/>
                  </a:moveTo>
                  <a:lnTo>
                    <a:pt x="317660" y="0"/>
                  </a:lnTo>
                  <a:lnTo>
                    <a:pt x="270718" y="3444"/>
                  </a:lnTo>
                  <a:lnTo>
                    <a:pt x="225915" y="13449"/>
                  </a:lnTo>
                  <a:lnTo>
                    <a:pt x="183742" y="29524"/>
                  </a:lnTo>
                  <a:lnTo>
                    <a:pt x="144690" y="51176"/>
                  </a:lnTo>
                  <a:lnTo>
                    <a:pt x="109251" y="77916"/>
                  </a:lnTo>
                  <a:lnTo>
                    <a:pt x="77916" y="109251"/>
                  </a:lnTo>
                  <a:lnTo>
                    <a:pt x="51176" y="144690"/>
                  </a:lnTo>
                  <a:lnTo>
                    <a:pt x="29524" y="183741"/>
                  </a:lnTo>
                  <a:lnTo>
                    <a:pt x="13449" y="225914"/>
                  </a:lnTo>
                  <a:lnTo>
                    <a:pt x="3444" y="270717"/>
                  </a:lnTo>
                  <a:lnTo>
                    <a:pt x="0" y="317658"/>
                  </a:lnTo>
                  <a:lnTo>
                    <a:pt x="0" y="918622"/>
                  </a:lnTo>
                  <a:lnTo>
                    <a:pt x="229655" y="918622"/>
                  </a:lnTo>
                  <a:lnTo>
                    <a:pt x="229655" y="317658"/>
                  </a:lnTo>
                  <a:lnTo>
                    <a:pt x="236571" y="283403"/>
                  </a:lnTo>
                  <a:lnTo>
                    <a:pt x="255431" y="255430"/>
                  </a:lnTo>
                  <a:lnTo>
                    <a:pt x="283404" y="236571"/>
                  </a:lnTo>
                  <a:lnTo>
                    <a:pt x="317660" y="229655"/>
                  </a:lnTo>
                  <a:lnTo>
                    <a:pt x="902429" y="229655"/>
                  </a:lnTo>
                  <a:lnTo>
                    <a:pt x="901594" y="225914"/>
                  </a:lnTo>
                  <a:lnTo>
                    <a:pt x="885519" y="183741"/>
                  </a:lnTo>
                  <a:lnTo>
                    <a:pt x="863867" y="144690"/>
                  </a:lnTo>
                  <a:lnTo>
                    <a:pt x="837127" y="109251"/>
                  </a:lnTo>
                  <a:lnTo>
                    <a:pt x="805792" y="77916"/>
                  </a:lnTo>
                  <a:lnTo>
                    <a:pt x="770353" y="51176"/>
                  </a:lnTo>
                  <a:lnTo>
                    <a:pt x="731301" y="29524"/>
                  </a:lnTo>
                  <a:lnTo>
                    <a:pt x="689129" y="13449"/>
                  </a:lnTo>
                  <a:lnTo>
                    <a:pt x="644326" y="3444"/>
                  </a:lnTo>
                  <a:lnTo>
                    <a:pt x="597385" y="0"/>
                  </a:lnTo>
                  <a:close/>
                </a:path>
                <a:path w="1023620" h="918844">
                  <a:moveTo>
                    <a:pt x="1023432" y="317658"/>
                  </a:moveTo>
                  <a:lnTo>
                    <a:pt x="577000" y="317658"/>
                  </a:lnTo>
                  <a:lnTo>
                    <a:pt x="800215" y="547314"/>
                  </a:lnTo>
                  <a:lnTo>
                    <a:pt x="1023432" y="317658"/>
                  </a:lnTo>
                  <a:close/>
                </a:path>
                <a:path w="1023620" h="918844">
                  <a:moveTo>
                    <a:pt x="902429" y="229655"/>
                  </a:moveTo>
                  <a:lnTo>
                    <a:pt x="597385" y="229655"/>
                  </a:lnTo>
                  <a:lnTo>
                    <a:pt x="631640" y="236571"/>
                  </a:lnTo>
                  <a:lnTo>
                    <a:pt x="659612" y="255430"/>
                  </a:lnTo>
                  <a:lnTo>
                    <a:pt x="678472" y="283403"/>
                  </a:lnTo>
                  <a:lnTo>
                    <a:pt x="685388" y="317658"/>
                  </a:lnTo>
                  <a:lnTo>
                    <a:pt x="915043" y="317658"/>
                  </a:lnTo>
                  <a:lnTo>
                    <a:pt x="911599" y="270717"/>
                  </a:lnTo>
                  <a:lnTo>
                    <a:pt x="902429" y="229655"/>
                  </a:lnTo>
                  <a:close/>
                </a:path>
              </a:pathLst>
            </a:custGeom>
            <a:solidFill>
              <a:srgbClr val="EF911B"/>
            </a:solidFill>
          </p:spPr>
          <p:txBody>
            <a:bodyPr wrap="square" lIns="0" tIns="0" rIns="0" bIns="0" rtlCol="0"/>
            <a:lstStyle/>
            <a:p>
              <a:endParaRPr/>
            </a:p>
          </p:txBody>
        </p:sp>
        <p:sp>
          <p:nvSpPr>
            <p:cNvPr id="130" name="object 42">
              <a:extLst>
                <a:ext uri="{FF2B5EF4-FFF2-40B4-BE49-F238E27FC236}">
                  <a16:creationId xmlns:a16="http://schemas.microsoft.com/office/drawing/2014/main" id="{E37B0EAB-A3FF-8C5F-48BF-C53030F45B3F}"/>
                </a:ext>
              </a:extLst>
            </p:cNvPr>
            <p:cNvSpPr/>
            <p:nvPr/>
          </p:nvSpPr>
          <p:spPr>
            <a:xfrm>
              <a:off x="6809161" y="1938991"/>
              <a:ext cx="1023619" cy="918844"/>
            </a:xfrm>
            <a:custGeom>
              <a:avLst/>
              <a:gdLst/>
              <a:ahLst/>
              <a:cxnLst/>
              <a:rect l="l" t="t" r="r" b="b"/>
              <a:pathLst>
                <a:path w="1023620" h="918844">
                  <a:moveTo>
                    <a:pt x="0" y="918623"/>
                  </a:moveTo>
                  <a:lnTo>
                    <a:pt x="0" y="317659"/>
                  </a:lnTo>
                  <a:lnTo>
                    <a:pt x="3444" y="270718"/>
                  </a:lnTo>
                  <a:lnTo>
                    <a:pt x="13449" y="225915"/>
                  </a:lnTo>
                  <a:lnTo>
                    <a:pt x="29524" y="183742"/>
                  </a:lnTo>
                  <a:lnTo>
                    <a:pt x="51176" y="144690"/>
                  </a:lnTo>
                  <a:lnTo>
                    <a:pt x="77916" y="109251"/>
                  </a:lnTo>
                  <a:lnTo>
                    <a:pt x="109251" y="77916"/>
                  </a:lnTo>
                  <a:lnTo>
                    <a:pt x="144690" y="51176"/>
                  </a:lnTo>
                  <a:lnTo>
                    <a:pt x="183741" y="29524"/>
                  </a:lnTo>
                  <a:lnTo>
                    <a:pt x="225914" y="13449"/>
                  </a:lnTo>
                  <a:lnTo>
                    <a:pt x="270717" y="3444"/>
                  </a:lnTo>
                  <a:lnTo>
                    <a:pt x="317659" y="0"/>
                  </a:lnTo>
                  <a:lnTo>
                    <a:pt x="597384" y="0"/>
                  </a:lnTo>
                  <a:lnTo>
                    <a:pt x="644326" y="3444"/>
                  </a:lnTo>
                  <a:lnTo>
                    <a:pt x="689128" y="13449"/>
                  </a:lnTo>
                  <a:lnTo>
                    <a:pt x="731301" y="29524"/>
                  </a:lnTo>
                  <a:lnTo>
                    <a:pt x="770353" y="51176"/>
                  </a:lnTo>
                  <a:lnTo>
                    <a:pt x="805792" y="77916"/>
                  </a:lnTo>
                  <a:lnTo>
                    <a:pt x="837127" y="109251"/>
                  </a:lnTo>
                  <a:lnTo>
                    <a:pt x="863866" y="144690"/>
                  </a:lnTo>
                  <a:lnTo>
                    <a:pt x="885519" y="183742"/>
                  </a:lnTo>
                  <a:lnTo>
                    <a:pt x="901594" y="225915"/>
                  </a:lnTo>
                  <a:lnTo>
                    <a:pt x="911599" y="270718"/>
                  </a:lnTo>
                  <a:lnTo>
                    <a:pt x="915043" y="317659"/>
                  </a:lnTo>
                  <a:lnTo>
                    <a:pt x="1023432" y="317659"/>
                  </a:lnTo>
                  <a:lnTo>
                    <a:pt x="800215" y="547315"/>
                  </a:lnTo>
                  <a:lnTo>
                    <a:pt x="577000" y="317659"/>
                  </a:lnTo>
                  <a:lnTo>
                    <a:pt x="685388" y="317659"/>
                  </a:lnTo>
                  <a:lnTo>
                    <a:pt x="678472" y="283404"/>
                  </a:lnTo>
                  <a:lnTo>
                    <a:pt x="659612" y="255431"/>
                  </a:lnTo>
                  <a:lnTo>
                    <a:pt x="631639" y="236571"/>
                  </a:lnTo>
                  <a:lnTo>
                    <a:pt x="597384" y="229655"/>
                  </a:lnTo>
                  <a:lnTo>
                    <a:pt x="317659" y="229655"/>
                  </a:lnTo>
                  <a:lnTo>
                    <a:pt x="283404" y="236571"/>
                  </a:lnTo>
                  <a:lnTo>
                    <a:pt x="255431" y="255431"/>
                  </a:lnTo>
                  <a:lnTo>
                    <a:pt x="236571" y="283404"/>
                  </a:lnTo>
                  <a:lnTo>
                    <a:pt x="229655" y="317659"/>
                  </a:lnTo>
                  <a:lnTo>
                    <a:pt x="229655" y="918623"/>
                  </a:lnTo>
                  <a:lnTo>
                    <a:pt x="0" y="918623"/>
                  </a:lnTo>
                  <a:close/>
                </a:path>
              </a:pathLst>
            </a:custGeom>
            <a:ln w="12700">
              <a:solidFill>
                <a:srgbClr val="EF911B"/>
              </a:solidFill>
            </a:ln>
          </p:spPr>
          <p:txBody>
            <a:bodyPr wrap="square" lIns="0" tIns="0" rIns="0" bIns="0" rtlCol="0"/>
            <a:lstStyle/>
            <a:p>
              <a:endParaRPr/>
            </a:p>
          </p:txBody>
        </p:sp>
      </p:grpSp>
      <p:grpSp>
        <p:nvGrpSpPr>
          <p:cNvPr id="131" name="object 43">
            <a:extLst>
              <a:ext uri="{FF2B5EF4-FFF2-40B4-BE49-F238E27FC236}">
                <a16:creationId xmlns:a16="http://schemas.microsoft.com/office/drawing/2014/main" id="{C5F44961-7104-D116-1B05-A7BD8FA5D338}"/>
              </a:ext>
            </a:extLst>
          </p:cNvPr>
          <p:cNvGrpSpPr/>
          <p:nvPr/>
        </p:nvGrpSpPr>
        <p:grpSpPr>
          <a:xfrm>
            <a:off x="6521709" y="1962247"/>
            <a:ext cx="777239" cy="698658"/>
            <a:chOff x="8695611" y="1473329"/>
            <a:chExt cx="1036319" cy="931544"/>
          </a:xfrm>
        </p:grpSpPr>
        <p:sp>
          <p:nvSpPr>
            <p:cNvPr id="132" name="object 44">
              <a:extLst>
                <a:ext uri="{FF2B5EF4-FFF2-40B4-BE49-F238E27FC236}">
                  <a16:creationId xmlns:a16="http://schemas.microsoft.com/office/drawing/2014/main" id="{D50DAE88-2EE9-0F84-C85A-D31EEABE4253}"/>
                </a:ext>
              </a:extLst>
            </p:cNvPr>
            <p:cNvSpPr/>
            <p:nvPr/>
          </p:nvSpPr>
          <p:spPr>
            <a:xfrm>
              <a:off x="8701961" y="1479679"/>
              <a:ext cx="1023619" cy="918844"/>
            </a:xfrm>
            <a:custGeom>
              <a:avLst/>
              <a:gdLst/>
              <a:ahLst/>
              <a:cxnLst/>
              <a:rect l="l" t="t" r="r" b="b"/>
              <a:pathLst>
                <a:path w="1023620" h="918844">
                  <a:moveTo>
                    <a:pt x="597385" y="0"/>
                  </a:moveTo>
                  <a:lnTo>
                    <a:pt x="317660" y="0"/>
                  </a:lnTo>
                  <a:lnTo>
                    <a:pt x="270718" y="3444"/>
                  </a:lnTo>
                  <a:lnTo>
                    <a:pt x="225915" y="13449"/>
                  </a:lnTo>
                  <a:lnTo>
                    <a:pt x="183742" y="29524"/>
                  </a:lnTo>
                  <a:lnTo>
                    <a:pt x="144690" y="51176"/>
                  </a:lnTo>
                  <a:lnTo>
                    <a:pt x="109251" y="77916"/>
                  </a:lnTo>
                  <a:lnTo>
                    <a:pt x="77916" y="109251"/>
                  </a:lnTo>
                  <a:lnTo>
                    <a:pt x="51176" y="144690"/>
                  </a:lnTo>
                  <a:lnTo>
                    <a:pt x="29524" y="183741"/>
                  </a:lnTo>
                  <a:lnTo>
                    <a:pt x="13449" y="225914"/>
                  </a:lnTo>
                  <a:lnTo>
                    <a:pt x="3444" y="270717"/>
                  </a:lnTo>
                  <a:lnTo>
                    <a:pt x="0" y="317658"/>
                  </a:lnTo>
                  <a:lnTo>
                    <a:pt x="0" y="918622"/>
                  </a:lnTo>
                  <a:lnTo>
                    <a:pt x="229655" y="918622"/>
                  </a:lnTo>
                  <a:lnTo>
                    <a:pt x="229655" y="317658"/>
                  </a:lnTo>
                  <a:lnTo>
                    <a:pt x="236571" y="283403"/>
                  </a:lnTo>
                  <a:lnTo>
                    <a:pt x="255431" y="255430"/>
                  </a:lnTo>
                  <a:lnTo>
                    <a:pt x="283404" y="236571"/>
                  </a:lnTo>
                  <a:lnTo>
                    <a:pt x="317660" y="229655"/>
                  </a:lnTo>
                  <a:lnTo>
                    <a:pt x="902429" y="229655"/>
                  </a:lnTo>
                  <a:lnTo>
                    <a:pt x="901594" y="225914"/>
                  </a:lnTo>
                  <a:lnTo>
                    <a:pt x="885519" y="183741"/>
                  </a:lnTo>
                  <a:lnTo>
                    <a:pt x="863867" y="144690"/>
                  </a:lnTo>
                  <a:lnTo>
                    <a:pt x="837127" y="109251"/>
                  </a:lnTo>
                  <a:lnTo>
                    <a:pt x="805792" y="77916"/>
                  </a:lnTo>
                  <a:lnTo>
                    <a:pt x="770353" y="51176"/>
                  </a:lnTo>
                  <a:lnTo>
                    <a:pt x="731301" y="29524"/>
                  </a:lnTo>
                  <a:lnTo>
                    <a:pt x="689129" y="13449"/>
                  </a:lnTo>
                  <a:lnTo>
                    <a:pt x="644326" y="3444"/>
                  </a:lnTo>
                  <a:lnTo>
                    <a:pt x="597385" y="0"/>
                  </a:lnTo>
                  <a:close/>
                </a:path>
                <a:path w="1023620" h="918844">
                  <a:moveTo>
                    <a:pt x="1023432" y="317658"/>
                  </a:moveTo>
                  <a:lnTo>
                    <a:pt x="577000" y="317658"/>
                  </a:lnTo>
                  <a:lnTo>
                    <a:pt x="800215" y="547314"/>
                  </a:lnTo>
                  <a:lnTo>
                    <a:pt x="1023432" y="317658"/>
                  </a:lnTo>
                  <a:close/>
                </a:path>
                <a:path w="1023620" h="918844">
                  <a:moveTo>
                    <a:pt x="902429" y="229655"/>
                  </a:moveTo>
                  <a:lnTo>
                    <a:pt x="597385" y="229655"/>
                  </a:lnTo>
                  <a:lnTo>
                    <a:pt x="631640" y="236571"/>
                  </a:lnTo>
                  <a:lnTo>
                    <a:pt x="659612" y="255430"/>
                  </a:lnTo>
                  <a:lnTo>
                    <a:pt x="678472" y="283403"/>
                  </a:lnTo>
                  <a:lnTo>
                    <a:pt x="685388" y="317658"/>
                  </a:lnTo>
                  <a:lnTo>
                    <a:pt x="915043" y="317658"/>
                  </a:lnTo>
                  <a:lnTo>
                    <a:pt x="911599" y="270717"/>
                  </a:lnTo>
                  <a:lnTo>
                    <a:pt x="902429" y="229655"/>
                  </a:lnTo>
                  <a:close/>
                </a:path>
              </a:pathLst>
            </a:custGeom>
            <a:solidFill>
              <a:srgbClr val="EF911B"/>
            </a:solidFill>
          </p:spPr>
          <p:txBody>
            <a:bodyPr wrap="square" lIns="0" tIns="0" rIns="0" bIns="0" rtlCol="0"/>
            <a:lstStyle/>
            <a:p>
              <a:endParaRPr/>
            </a:p>
          </p:txBody>
        </p:sp>
        <p:sp>
          <p:nvSpPr>
            <p:cNvPr id="133" name="object 45">
              <a:extLst>
                <a:ext uri="{FF2B5EF4-FFF2-40B4-BE49-F238E27FC236}">
                  <a16:creationId xmlns:a16="http://schemas.microsoft.com/office/drawing/2014/main" id="{B2B86281-B89C-7C2A-822D-65428E91B942}"/>
                </a:ext>
              </a:extLst>
            </p:cNvPr>
            <p:cNvSpPr/>
            <p:nvPr/>
          </p:nvSpPr>
          <p:spPr>
            <a:xfrm>
              <a:off x="8701961" y="1479679"/>
              <a:ext cx="1023619" cy="918844"/>
            </a:xfrm>
            <a:custGeom>
              <a:avLst/>
              <a:gdLst/>
              <a:ahLst/>
              <a:cxnLst/>
              <a:rect l="l" t="t" r="r" b="b"/>
              <a:pathLst>
                <a:path w="1023620" h="918844">
                  <a:moveTo>
                    <a:pt x="0" y="918623"/>
                  </a:moveTo>
                  <a:lnTo>
                    <a:pt x="0" y="317659"/>
                  </a:lnTo>
                  <a:lnTo>
                    <a:pt x="3444" y="270718"/>
                  </a:lnTo>
                  <a:lnTo>
                    <a:pt x="13449" y="225915"/>
                  </a:lnTo>
                  <a:lnTo>
                    <a:pt x="29524" y="183742"/>
                  </a:lnTo>
                  <a:lnTo>
                    <a:pt x="51176" y="144690"/>
                  </a:lnTo>
                  <a:lnTo>
                    <a:pt x="77916" y="109251"/>
                  </a:lnTo>
                  <a:lnTo>
                    <a:pt x="109251" y="77916"/>
                  </a:lnTo>
                  <a:lnTo>
                    <a:pt x="144690" y="51176"/>
                  </a:lnTo>
                  <a:lnTo>
                    <a:pt x="183741" y="29524"/>
                  </a:lnTo>
                  <a:lnTo>
                    <a:pt x="225914" y="13449"/>
                  </a:lnTo>
                  <a:lnTo>
                    <a:pt x="270717" y="3444"/>
                  </a:lnTo>
                  <a:lnTo>
                    <a:pt x="317659" y="0"/>
                  </a:lnTo>
                  <a:lnTo>
                    <a:pt x="597384" y="0"/>
                  </a:lnTo>
                  <a:lnTo>
                    <a:pt x="644326" y="3444"/>
                  </a:lnTo>
                  <a:lnTo>
                    <a:pt x="689128" y="13449"/>
                  </a:lnTo>
                  <a:lnTo>
                    <a:pt x="731301" y="29524"/>
                  </a:lnTo>
                  <a:lnTo>
                    <a:pt x="770353" y="51176"/>
                  </a:lnTo>
                  <a:lnTo>
                    <a:pt x="805792" y="77916"/>
                  </a:lnTo>
                  <a:lnTo>
                    <a:pt x="837127" y="109251"/>
                  </a:lnTo>
                  <a:lnTo>
                    <a:pt x="863866" y="144690"/>
                  </a:lnTo>
                  <a:lnTo>
                    <a:pt x="885519" y="183742"/>
                  </a:lnTo>
                  <a:lnTo>
                    <a:pt x="901594" y="225915"/>
                  </a:lnTo>
                  <a:lnTo>
                    <a:pt x="911599" y="270718"/>
                  </a:lnTo>
                  <a:lnTo>
                    <a:pt x="915043" y="317659"/>
                  </a:lnTo>
                  <a:lnTo>
                    <a:pt x="1023432" y="317659"/>
                  </a:lnTo>
                  <a:lnTo>
                    <a:pt x="800215" y="547315"/>
                  </a:lnTo>
                  <a:lnTo>
                    <a:pt x="577000" y="317659"/>
                  </a:lnTo>
                  <a:lnTo>
                    <a:pt x="685388" y="317659"/>
                  </a:lnTo>
                  <a:lnTo>
                    <a:pt x="678472" y="283404"/>
                  </a:lnTo>
                  <a:lnTo>
                    <a:pt x="659612" y="255431"/>
                  </a:lnTo>
                  <a:lnTo>
                    <a:pt x="631639" y="236571"/>
                  </a:lnTo>
                  <a:lnTo>
                    <a:pt x="597384" y="229655"/>
                  </a:lnTo>
                  <a:lnTo>
                    <a:pt x="317659" y="229655"/>
                  </a:lnTo>
                  <a:lnTo>
                    <a:pt x="283404" y="236571"/>
                  </a:lnTo>
                  <a:lnTo>
                    <a:pt x="255431" y="255431"/>
                  </a:lnTo>
                  <a:lnTo>
                    <a:pt x="236571" y="283404"/>
                  </a:lnTo>
                  <a:lnTo>
                    <a:pt x="229655" y="317659"/>
                  </a:lnTo>
                  <a:lnTo>
                    <a:pt x="229655" y="918623"/>
                  </a:lnTo>
                  <a:lnTo>
                    <a:pt x="0" y="918623"/>
                  </a:lnTo>
                  <a:close/>
                </a:path>
              </a:pathLst>
            </a:custGeom>
            <a:ln w="12700">
              <a:solidFill>
                <a:srgbClr val="EF911B"/>
              </a:solidFill>
            </a:ln>
          </p:spPr>
          <p:txBody>
            <a:bodyPr wrap="square" lIns="0" tIns="0" rIns="0" bIns="0" rtlCol="0"/>
            <a:lstStyle/>
            <a:p>
              <a:endParaRPr/>
            </a:p>
          </p:txBody>
        </p:sp>
      </p:grpSp>
      <p:sp>
        <p:nvSpPr>
          <p:cNvPr id="135" name="Rectangle 134">
            <a:extLst>
              <a:ext uri="{FF2B5EF4-FFF2-40B4-BE49-F238E27FC236}">
                <a16:creationId xmlns:a16="http://schemas.microsoft.com/office/drawing/2014/main" id="{B81D9274-7D5B-6B26-FE75-394EDDC54DC9}"/>
              </a:ext>
            </a:extLst>
          </p:cNvPr>
          <p:cNvSpPr/>
          <p:nvPr/>
        </p:nvSpPr>
        <p:spPr bwMode="auto">
          <a:xfrm>
            <a:off x="5073983" y="4140153"/>
            <a:ext cx="374333" cy="614516"/>
          </a:xfrm>
          <a:prstGeom prst="rect">
            <a:avLst/>
          </a:prstGeom>
          <a:solidFill>
            <a:srgbClr val="153E6D"/>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spTree>
    <p:extLst>
      <p:ext uri="{BB962C8B-B14F-4D97-AF65-F5344CB8AC3E}">
        <p14:creationId xmlns:p14="http://schemas.microsoft.com/office/powerpoint/2010/main" val="136575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27840" y="1804797"/>
            <a:ext cx="4113848" cy="3444240"/>
          </a:xfrm>
          <a:prstGeom prst="rect">
            <a:avLst/>
          </a:prstGeom>
        </p:spPr>
        <p:txBody>
          <a:bodyPr vert="horz" wrap="square" lIns="0" tIns="40481" rIns="0" bIns="0" rtlCol="0">
            <a:spAutoFit/>
          </a:bodyPr>
          <a:lstStyle/>
          <a:p>
            <a:pPr marL="351949" marR="3810" indent="-342900">
              <a:lnSpc>
                <a:spcPct val="89600"/>
              </a:lnSpc>
              <a:spcBef>
                <a:spcPts val="319"/>
              </a:spcBef>
              <a:buFont typeface="Arial"/>
              <a:buChar char="•"/>
              <a:tabLst>
                <a:tab pos="351949" algn="l"/>
              </a:tabLst>
            </a:pPr>
            <a:r>
              <a:rPr sz="1950" spc="165" dirty="0">
                <a:solidFill>
                  <a:srgbClr val="323232"/>
                </a:solidFill>
                <a:latin typeface="Calibri"/>
                <a:cs typeface="Calibri"/>
              </a:rPr>
              <a:t>As</a:t>
            </a:r>
            <a:r>
              <a:rPr sz="1950" spc="49" dirty="0">
                <a:solidFill>
                  <a:srgbClr val="323232"/>
                </a:solidFill>
                <a:latin typeface="Calibri"/>
                <a:cs typeface="Calibri"/>
              </a:rPr>
              <a:t> </a:t>
            </a:r>
            <a:r>
              <a:rPr sz="1950" spc="101" dirty="0">
                <a:solidFill>
                  <a:srgbClr val="323232"/>
                </a:solidFill>
                <a:latin typeface="Calibri"/>
                <a:cs typeface="Calibri"/>
              </a:rPr>
              <a:t>a</a:t>
            </a:r>
            <a:r>
              <a:rPr sz="1950" spc="56" dirty="0">
                <a:solidFill>
                  <a:srgbClr val="323232"/>
                </a:solidFill>
                <a:latin typeface="Calibri"/>
                <a:cs typeface="Calibri"/>
              </a:rPr>
              <a:t> </a:t>
            </a:r>
            <a:r>
              <a:rPr sz="1950" spc="94" dirty="0">
                <a:solidFill>
                  <a:srgbClr val="323232"/>
                </a:solidFill>
                <a:latin typeface="Calibri"/>
                <a:cs typeface="Calibri"/>
              </a:rPr>
              <a:t>larger</a:t>
            </a:r>
            <a:r>
              <a:rPr sz="1950" spc="56" dirty="0">
                <a:solidFill>
                  <a:srgbClr val="323232"/>
                </a:solidFill>
                <a:latin typeface="Calibri"/>
                <a:cs typeface="Calibri"/>
              </a:rPr>
              <a:t> </a:t>
            </a:r>
            <a:r>
              <a:rPr sz="1950" spc="120" dirty="0">
                <a:solidFill>
                  <a:srgbClr val="323232"/>
                </a:solidFill>
                <a:latin typeface="Calibri"/>
                <a:cs typeface="Calibri"/>
              </a:rPr>
              <a:t>percentage</a:t>
            </a:r>
            <a:r>
              <a:rPr sz="1950" spc="53" dirty="0">
                <a:solidFill>
                  <a:srgbClr val="323232"/>
                </a:solidFill>
                <a:latin typeface="Calibri"/>
                <a:cs typeface="Calibri"/>
              </a:rPr>
              <a:t> </a:t>
            </a:r>
            <a:r>
              <a:rPr sz="1950" spc="64" dirty="0">
                <a:solidFill>
                  <a:srgbClr val="323232"/>
                </a:solidFill>
                <a:latin typeface="Calibri"/>
                <a:cs typeface="Calibri"/>
              </a:rPr>
              <a:t>of</a:t>
            </a:r>
            <a:r>
              <a:rPr sz="1950" spc="98" dirty="0">
                <a:solidFill>
                  <a:srgbClr val="323232"/>
                </a:solidFill>
                <a:latin typeface="Calibri"/>
                <a:cs typeface="Calibri"/>
              </a:rPr>
              <a:t> </a:t>
            </a:r>
            <a:r>
              <a:rPr sz="1950" spc="53" dirty="0">
                <a:solidFill>
                  <a:srgbClr val="323232"/>
                </a:solidFill>
                <a:latin typeface="Calibri"/>
                <a:cs typeface="Calibri"/>
              </a:rPr>
              <a:t>the </a:t>
            </a:r>
            <a:r>
              <a:rPr sz="1950" spc="101" dirty="0">
                <a:solidFill>
                  <a:srgbClr val="323232"/>
                </a:solidFill>
                <a:latin typeface="Calibri"/>
                <a:cs typeface="Calibri"/>
              </a:rPr>
              <a:t>population</a:t>
            </a:r>
            <a:r>
              <a:rPr sz="1950" spc="60" dirty="0">
                <a:solidFill>
                  <a:srgbClr val="323232"/>
                </a:solidFill>
                <a:latin typeface="Calibri"/>
                <a:cs typeface="Calibri"/>
              </a:rPr>
              <a:t> </a:t>
            </a:r>
            <a:r>
              <a:rPr sz="1950" spc="131" dirty="0">
                <a:solidFill>
                  <a:srgbClr val="323232"/>
                </a:solidFill>
                <a:latin typeface="Calibri"/>
                <a:cs typeface="Calibri"/>
              </a:rPr>
              <a:t>ages,</a:t>
            </a:r>
            <a:r>
              <a:rPr sz="1950" dirty="0">
                <a:solidFill>
                  <a:srgbClr val="323232"/>
                </a:solidFill>
                <a:latin typeface="Calibri"/>
                <a:cs typeface="Calibri"/>
              </a:rPr>
              <a:t> </a:t>
            </a:r>
            <a:r>
              <a:rPr sz="1950" spc="64" dirty="0">
                <a:solidFill>
                  <a:srgbClr val="323232"/>
                </a:solidFill>
                <a:latin typeface="Calibri"/>
                <a:cs typeface="Calibri"/>
              </a:rPr>
              <a:t>fewer</a:t>
            </a:r>
            <a:r>
              <a:rPr sz="1950" spc="60" dirty="0">
                <a:solidFill>
                  <a:srgbClr val="323232"/>
                </a:solidFill>
                <a:latin typeface="Calibri"/>
                <a:cs typeface="Calibri"/>
              </a:rPr>
              <a:t> </a:t>
            </a:r>
            <a:r>
              <a:rPr sz="1950" spc="146" dirty="0">
                <a:solidFill>
                  <a:srgbClr val="323232"/>
                </a:solidFill>
                <a:latin typeface="Calibri"/>
                <a:cs typeface="Calibri"/>
              </a:rPr>
              <a:t>people</a:t>
            </a:r>
            <a:r>
              <a:rPr sz="1950" spc="60" dirty="0">
                <a:solidFill>
                  <a:srgbClr val="323232"/>
                </a:solidFill>
                <a:latin typeface="Calibri"/>
                <a:cs typeface="Calibri"/>
              </a:rPr>
              <a:t> </a:t>
            </a:r>
            <a:r>
              <a:rPr sz="1950" spc="38" dirty="0">
                <a:solidFill>
                  <a:srgbClr val="323232"/>
                </a:solidFill>
                <a:latin typeface="Calibri"/>
                <a:cs typeface="Calibri"/>
              </a:rPr>
              <a:t>to </a:t>
            </a:r>
            <a:r>
              <a:rPr sz="1950" spc="90" dirty="0">
                <a:solidFill>
                  <a:srgbClr val="323232"/>
                </a:solidFill>
                <a:latin typeface="Calibri"/>
                <a:cs typeface="Calibri"/>
              </a:rPr>
              <a:t>care</a:t>
            </a:r>
            <a:r>
              <a:rPr sz="1950" spc="49" dirty="0">
                <a:solidFill>
                  <a:srgbClr val="323232"/>
                </a:solidFill>
                <a:latin typeface="Calibri"/>
                <a:cs typeface="Calibri"/>
              </a:rPr>
              <a:t> </a:t>
            </a:r>
            <a:r>
              <a:rPr sz="1950" spc="45" dirty="0">
                <a:solidFill>
                  <a:srgbClr val="323232"/>
                </a:solidFill>
                <a:latin typeface="Calibri"/>
                <a:cs typeface="Calibri"/>
              </a:rPr>
              <a:t>for</a:t>
            </a:r>
            <a:r>
              <a:rPr sz="1950" spc="49" dirty="0">
                <a:solidFill>
                  <a:srgbClr val="323232"/>
                </a:solidFill>
                <a:latin typeface="Calibri"/>
                <a:cs typeface="Calibri"/>
              </a:rPr>
              <a:t> </a:t>
            </a:r>
            <a:r>
              <a:rPr sz="1950" spc="83" dirty="0">
                <a:solidFill>
                  <a:srgbClr val="323232"/>
                </a:solidFill>
                <a:latin typeface="Calibri"/>
                <a:cs typeface="Calibri"/>
              </a:rPr>
              <a:t>seniors</a:t>
            </a:r>
            <a:endParaRPr sz="1950">
              <a:latin typeface="Calibri"/>
              <a:cs typeface="Calibri"/>
            </a:endParaRPr>
          </a:p>
          <a:p>
            <a:pPr marL="351949" indent="-342424">
              <a:lnSpc>
                <a:spcPct val="100000"/>
              </a:lnSpc>
              <a:spcBef>
                <a:spcPts val="1114"/>
              </a:spcBef>
              <a:buFont typeface="Arial"/>
              <a:buChar char="•"/>
              <a:tabLst>
                <a:tab pos="351949" algn="l"/>
              </a:tabLst>
            </a:pPr>
            <a:r>
              <a:rPr sz="1950" spc="120" dirty="0">
                <a:solidFill>
                  <a:srgbClr val="323232"/>
                </a:solidFill>
                <a:latin typeface="Calibri"/>
                <a:cs typeface="Calibri"/>
              </a:rPr>
              <a:t>Caregiver</a:t>
            </a:r>
            <a:r>
              <a:rPr sz="1950" spc="60" dirty="0">
                <a:solidFill>
                  <a:srgbClr val="323232"/>
                </a:solidFill>
                <a:latin typeface="Calibri"/>
                <a:cs typeface="Calibri"/>
              </a:rPr>
              <a:t> </a:t>
            </a:r>
            <a:r>
              <a:rPr sz="1950" spc="101" dirty="0">
                <a:solidFill>
                  <a:srgbClr val="323232"/>
                </a:solidFill>
                <a:latin typeface="Calibri"/>
                <a:cs typeface="Calibri"/>
              </a:rPr>
              <a:t>support</a:t>
            </a:r>
            <a:r>
              <a:rPr sz="1950" spc="64" dirty="0">
                <a:solidFill>
                  <a:srgbClr val="323232"/>
                </a:solidFill>
                <a:latin typeface="Calibri"/>
                <a:cs typeface="Calibri"/>
              </a:rPr>
              <a:t> </a:t>
            </a:r>
            <a:r>
              <a:rPr sz="1950" spc="38" dirty="0">
                <a:solidFill>
                  <a:srgbClr val="323232"/>
                </a:solidFill>
                <a:latin typeface="Calibri"/>
                <a:cs typeface="Calibri"/>
              </a:rPr>
              <a:t>ratio</a:t>
            </a:r>
            <a:endParaRPr sz="1950">
              <a:latin typeface="Calibri"/>
              <a:cs typeface="Calibri"/>
            </a:endParaRPr>
          </a:p>
          <a:p>
            <a:pPr marL="351949">
              <a:lnSpc>
                <a:spcPct val="100000"/>
              </a:lnSpc>
              <a:spcBef>
                <a:spcPts val="131"/>
              </a:spcBef>
              <a:tabLst>
                <a:tab pos="609124" algn="l"/>
              </a:tabLst>
            </a:pPr>
            <a:r>
              <a:rPr sz="1800" spc="-38" dirty="0">
                <a:solidFill>
                  <a:srgbClr val="323232"/>
                </a:solidFill>
                <a:latin typeface="Calibri"/>
                <a:cs typeface="Calibri"/>
              </a:rPr>
              <a:t>‒</a:t>
            </a:r>
            <a:r>
              <a:rPr sz="1800" dirty="0">
                <a:solidFill>
                  <a:srgbClr val="323232"/>
                </a:solidFill>
                <a:latin typeface="Calibri"/>
                <a:cs typeface="Calibri"/>
              </a:rPr>
              <a:t>	</a:t>
            </a:r>
            <a:r>
              <a:rPr sz="1800" spc="101" dirty="0">
                <a:solidFill>
                  <a:srgbClr val="323232"/>
                </a:solidFill>
                <a:latin typeface="Calibri"/>
                <a:cs typeface="Calibri"/>
              </a:rPr>
              <a:t>6:1</a:t>
            </a:r>
            <a:r>
              <a:rPr sz="1800" spc="45" dirty="0">
                <a:solidFill>
                  <a:srgbClr val="323232"/>
                </a:solidFill>
                <a:latin typeface="Calibri"/>
                <a:cs typeface="Calibri"/>
              </a:rPr>
              <a:t> </a:t>
            </a:r>
            <a:r>
              <a:rPr sz="1800" spc="79" dirty="0">
                <a:solidFill>
                  <a:srgbClr val="323232"/>
                </a:solidFill>
                <a:latin typeface="Calibri"/>
                <a:cs typeface="Calibri"/>
              </a:rPr>
              <a:t>today</a:t>
            </a:r>
            <a:endParaRPr sz="1800">
              <a:latin typeface="Calibri"/>
              <a:cs typeface="Calibri"/>
            </a:endParaRPr>
          </a:p>
          <a:p>
            <a:pPr marL="351949">
              <a:lnSpc>
                <a:spcPct val="100000"/>
              </a:lnSpc>
              <a:spcBef>
                <a:spcPts val="164"/>
              </a:spcBef>
              <a:tabLst>
                <a:tab pos="609124" algn="l"/>
              </a:tabLst>
            </a:pPr>
            <a:r>
              <a:rPr sz="1800" spc="-38" dirty="0">
                <a:solidFill>
                  <a:srgbClr val="323232"/>
                </a:solidFill>
                <a:latin typeface="Calibri"/>
                <a:cs typeface="Calibri"/>
              </a:rPr>
              <a:t>‒</a:t>
            </a:r>
            <a:r>
              <a:rPr sz="1800" dirty="0">
                <a:solidFill>
                  <a:srgbClr val="323232"/>
                </a:solidFill>
                <a:latin typeface="Calibri"/>
                <a:cs typeface="Calibri"/>
              </a:rPr>
              <a:t>	</a:t>
            </a:r>
            <a:r>
              <a:rPr sz="1800" spc="101" dirty="0">
                <a:solidFill>
                  <a:srgbClr val="323232"/>
                </a:solidFill>
                <a:latin typeface="Calibri"/>
                <a:cs typeface="Calibri"/>
              </a:rPr>
              <a:t>4:1</a:t>
            </a:r>
            <a:r>
              <a:rPr sz="1800" spc="41" dirty="0">
                <a:solidFill>
                  <a:srgbClr val="323232"/>
                </a:solidFill>
                <a:latin typeface="Calibri"/>
                <a:cs typeface="Calibri"/>
              </a:rPr>
              <a:t> </a:t>
            </a:r>
            <a:r>
              <a:rPr sz="1800" spc="124" dirty="0">
                <a:solidFill>
                  <a:srgbClr val="323232"/>
                </a:solidFill>
                <a:latin typeface="Calibri"/>
                <a:cs typeface="Calibri"/>
              </a:rPr>
              <a:t>by</a:t>
            </a:r>
            <a:r>
              <a:rPr sz="1800" spc="53" dirty="0">
                <a:solidFill>
                  <a:srgbClr val="323232"/>
                </a:solidFill>
                <a:latin typeface="Calibri"/>
                <a:cs typeface="Calibri"/>
              </a:rPr>
              <a:t> </a:t>
            </a:r>
            <a:r>
              <a:rPr sz="1800" spc="109" dirty="0">
                <a:solidFill>
                  <a:srgbClr val="323232"/>
                </a:solidFill>
                <a:latin typeface="Calibri"/>
                <a:cs typeface="Calibri"/>
              </a:rPr>
              <a:t>2030</a:t>
            </a:r>
            <a:endParaRPr sz="1800">
              <a:latin typeface="Calibri"/>
              <a:cs typeface="Calibri"/>
            </a:endParaRPr>
          </a:p>
          <a:p>
            <a:pPr marL="351949">
              <a:lnSpc>
                <a:spcPct val="100000"/>
              </a:lnSpc>
              <a:spcBef>
                <a:spcPts val="161"/>
              </a:spcBef>
              <a:tabLst>
                <a:tab pos="609124" algn="l"/>
              </a:tabLst>
            </a:pPr>
            <a:r>
              <a:rPr sz="1800" spc="-38" dirty="0">
                <a:solidFill>
                  <a:srgbClr val="323232"/>
                </a:solidFill>
                <a:latin typeface="Calibri"/>
                <a:cs typeface="Calibri"/>
              </a:rPr>
              <a:t>‒</a:t>
            </a:r>
            <a:r>
              <a:rPr sz="1800" dirty="0">
                <a:solidFill>
                  <a:srgbClr val="323232"/>
                </a:solidFill>
                <a:latin typeface="Calibri"/>
                <a:cs typeface="Calibri"/>
              </a:rPr>
              <a:t>	</a:t>
            </a:r>
            <a:r>
              <a:rPr sz="1800" spc="101" dirty="0">
                <a:solidFill>
                  <a:srgbClr val="323232"/>
                </a:solidFill>
                <a:latin typeface="Calibri"/>
                <a:cs typeface="Calibri"/>
              </a:rPr>
              <a:t>3:1</a:t>
            </a:r>
            <a:r>
              <a:rPr sz="1800" spc="41" dirty="0">
                <a:solidFill>
                  <a:srgbClr val="323232"/>
                </a:solidFill>
                <a:latin typeface="Calibri"/>
                <a:cs typeface="Calibri"/>
              </a:rPr>
              <a:t> </a:t>
            </a:r>
            <a:r>
              <a:rPr sz="1800" spc="124" dirty="0">
                <a:solidFill>
                  <a:srgbClr val="323232"/>
                </a:solidFill>
                <a:latin typeface="Calibri"/>
                <a:cs typeface="Calibri"/>
              </a:rPr>
              <a:t>by</a:t>
            </a:r>
            <a:r>
              <a:rPr sz="1800" spc="53" dirty="0">
                <a:solidFill>
                  <a:srgbClr val="323232"/>
                </a:solidFill>
                <a:latin typeface="Calibri"/>
                <a:cs typeface="Calibri"/>
              </a:rPr>
              <a:t> </a:t>
            </a:r>
            <a:r>
              <a:rPr sz="1800" spc="109" dirty="0">
                <a:solidFill>
                  <a:srgbClr val="323232"/>
                </a:solidFill>
                <a:latin typeface="Calibri"/>
                <a:cs typeface="Calibri"/>
              </a:rPr>
              <a:t>2050</a:t>
            </a:r>
            <a:endParaRPr sz="1800">
              <a:latin typeface="Calibri"/>
              <a:cs typeface="Calibri"/>
            </a:endParaRPr>
          </a:p>
          <a:p>
            <a:pPr marL="351949" indent="-342424">
              <a:lnSpc>
                <a:spcPct val="100000"/>
              </a:lnSpc>
              <a:spcBef>
                <a:spcPts val="1144"/>
              </a:spcBef>
              <a:buFont typeface="Arial"/>
              <a:buChar char="•"/>
              <a:tabLst>
                <a:tab pos="351949" algn="l"/>
              </a:tabLst>
            </a:pPr>
            <a:r>
              <a:rPr sz="1950" b="1" spc="127" dirty="0">
                <a:solidFill>
                  <a:srgbClr val="323232"/>
                </a:solidFill>
                <a:latin typeface="Calibri"/>
                <a:cs typeface="Calibri"/>
              </a:rPr>
              <a:t>Two</a:t>
            </a:r>
            <a:r>
              <a:rPr sz="1950" b="1" spc="45" dirty="0">
                <a:solidFill>
                  <a:srgbClr val="323232"/>
                </a:solidFill>
                <a:latin typeface="Calibri"/>
                <a:cs typeface="Calibri"/>
              </a:rPr>
              <a:t> </a:t>
            </a:r>
            <a:r>
              <a:rPr sz="1950" b="1" spc="153" dirty="0">
                <a:solidFill>
                  <a:srgbClr val="323232"/>
                </a:solidFill>
                <a:latin typeface="Calibri"/>
                <a:cs typeface="Calibri"/>
              </a:rPr>
              <a:t>sides</a:t>
            </a:r>
            <a:r>
              <a:rPr sz="1950" b="1" spc="49" dirty="0">
                <a:solidFill>
                  <a:srgbClr val="323232"/>
                </a:solidFill>
                <a:latin typeface="Calibri"/>
                <a:cs typeface="Calibri"/>
              </a:rPr>
              <a:t> </a:t>
            </a:r>
            <a:r>
              <a:rPr sz="1950" b="1" spc="109" dirty="0">
                <a:solidFill>
                  <a:srgbClr val="323232"/>
                </a:solidFill>
                <a:latin typeface="Calibri"/>
                <a:cs typeface="Calibri"/>
              </a:rPr>
              <a:t>to</a:t>
            </a:r>
            <a:r>
              <a:rPr sz="1950" b="1" spc="49" dirty="0">
                <a:solidFill>
                  <a:srgbClr val="323232"/>
                </a:solidFill>
                <a:latin typeface="Calibri"/>
                <a:cs typeface="Calibri"/>
              </a:rPr>
              <a:t> </a:t>
            </a:r>
            <a:r>
              <a:rPr sz="1950" b="1" spc="120" dirty="0">
                <a:solidFill>
                  <a:srgbClr val="323232"/>
                </a:solidFill>
                <a:latin typeface="Calibri"/>
                <a:cs typeface="Calibri"/>
              </a:rPr>
              <a:t>the</a:t>
            </a:r>
            <a:r>
              <a:rPr sz="1950" b="1" spc="49" dirty="0">
                <a:solidFill>
                  <a:srgbClr val="323232"/>
                </a:solidFill>
                <a:latin typeface="Calibri"/>
                <a:cs typeface="Calibri"/>
              </a:rPr>
              <a:t> </a:t>
            </a:r>
            <a:r>
              <a:rPr sz="1950" b="1" spc="109" dirty="0">
                <a:solidFill>
                  <a:srgbClr val="323232"/>
                </a:solidFill>
                <a:latin typeface="Calibri"/>
                <a:cs typeface="Calibri"/>
              </a:rPr>
              <a:t>story:</a:t>
            </a:r>
            <a:endParaRPr sz="1950">
              <a:latin typeface="Calibri"/>
              <a:cs typeface="Calibri"/>
            </a:endParaRPr>
          </a:p>
          <a:p>
            <a:pPr marL="609600" marR="59531" indent="-257175">
              <a:lnSpc>
                <a:spcPts val="1943"/>
              </a:lnSpc>
              <a:spcBef>
                <a:spcPts val="379"/>
              </a:spcBef>
              <a:tabLst>
                <a:tab pos="609124" algn="l"/>
              </a:tabLst>
            </a:pPr>
            <a:r>
              <a:rPr sz="1800" spc="-38" dirty="0">
                <a:solidFill>
                  <a:srgbClr val="323232"/>
                </a:solidFill>
                <a:latin typeface="Calibri"/>
                <a:cs typeface="Calibri"/>
              </a:rPr>
              <a:t>‒</a:t>
            </a:r>
            <a:r>
              <a:rPr sz="1800" dirty="0">
                <a:solidFill>
                  <a:srgbClr val="323232"/>
                </a:solidFill>
                <a:latin typeface="Calibri"/>
                <a:cs typeface="Calibri"/>
              </a:rPr>
              <a:t>	</a:t>
            </a:r>
            <a:r>
              <a:rPr sz="1800" b="1" spc="127" dirty="0">
                <a:solidFill>
                  <a:srgbClr val="323232"/>
                </a:solidFill>
                <a:latin typeface="Calibri"/>
                <a:cs typeface="Calibri"/>
              </a:rPr>
              <a:t>Increased</a:t>
            </a:r>
            <a:r>
              <a:rPr sz="1800" b="1" spc="49" dirty="0">
                <a:solidFill>
                  <a:srgbClr val="323232"/>
                </a:solidFill>
                <a:latin typeface="Calibri"/>
                <a:cs typeface="Calibri"/>
              </a:rPr>
              <a:t> </a:t>
            </a:r>
            <a:r>
              <a:rPr sz="1800" b="1" spc="169" dirty="0">
                <a:solidFill>
                  <a:srgbClr val="323232"/>
                </a:solidFill>
                <a:latin typeface="Calibri"/>
                <a:cs typeface="Calibri"/>
              </a:rPr>
              <a:t>demand</a:t>
            </a:r>
            <a:r>
              <a:rPr sz="1800" b="1" spc="53" dirty="0">
                <a:solidFill>
                  <a:srgbClr val="323232"/>
                </a:solidFill>
                <a:latin typeface="Calibri"/>
                <a:cs typeface="Calibri"/>
              </a:rPr>
              <a:t> </a:t>
            </a:r>
            <a:r>
              <a:rPr sz="1800" b="1" spc="153" dirty="0">
                <a:solidFill>
                  <a:srgbClr val="323232"/>
                </a:solidFill>
                <a:latin typeface="Calibri"/>
                <a:cs typeface="Calibri"/>
              </a:rPr>
              <a:t>and</a:t>
            </a:r>
            <a:r>
              <a:rPr sz="1800" b="1" spc="49" dirty="0">
                <a:solidFill>
                  <a:srgbClr val="323232"/>
                </a:solidFill>
                <a:latin typeface="Calibri"/>
                <a:cs typeface="Calibri"/>
              </a:rPr>
              <a:t> </a:t>
            </a:r>
            <a:r>
              <a:rPr sz="1800" b="1" spc="146" dirty="0">
                <a:solidFill>
                  <a:srgbClr val="323232"/>
                </a:solidFill>
                <a:latin typeface="Calibri"/>
                <a:cs typeface="Calibri"/>
              </a:rPr>
              <a:t>need </a:t>
            </a:r>
            <a:r>
              <a:rPr sz="1800" b="1" spc="101" dirty="0">
                <a:solidFill>
                  <a:srgbClr val="323232"/>
                </a:solidFill>
                <a:latin typeface="Calibri"/>
                <a:cs typeface="Calibri"/>
              </a:rPr>
              <a:t>for</a:t>
            </a:r>
            <a:r>
              <a:rPr sz="1800" b="1" spc="49" dirty="0">
                <a:solidFill>
                  <a:srgbClr val="323232"/>
                </a:solidFill>
                <a:latin typeface="Calibri"/>
                <a:cs typeface="Calibri"/>
              </a:rPr>
              <a:t> </a:t>
            </a:r>
            <a:r>
              <a:rPr sz="1800" b="1" spc="120" dirty="0">
                <a:solidFill>
                  <a:srgbClr val="323232"/>
                </a:solidFill>
                <a:latin typeface="Calibri"/>
                <a:cs typeface="Calibri"/>
              </a:rPr>
              <a:t>senior</a:t>
            </a:r>
            <a:r>
              <a:rPr sz="1800" b="1" spc="49" dirty="0">
                <a:solidFill>
                  <a:srgbClr val="323232"/>
                </a:solidFill>
                <a:latin typeface="Calibri"/>
                <a:cs typeface="Calibri"/>
              </a:rPr>
              <a:t> </a:t>
            </a:r>
            <a:r>
              <a:rPr sz="1800" b="1" spc="158" dirty="0">
                <a:solidFill>
                  <a:srgbClr val="323232"/>
                </a:solidFill>
                <a:latin typeface="Calibri"/>
                <a:cs typeface="Calibri"/>
              </a:rPr>
              <a:t>housing</a:t>
            </a:r>
            <a:r>
              <a:rPr sz="1800" b="1" spc="45" dirty="0">
                <a:solidFill>
                  <a:srgbClr val="323232"/>
                </a:solidFill>
                <a:latin typeface="Calibri"/>
                <a:cs typeface="Calibri"/>
              </a:rPr>
              <a:t> </a:t>
            </a:r>
            <a:r>
              <a:rPr sz="1800" b="1" spc="153" dirty="0">
                <a:solidFill>
                  <a:srgbClr val="323232"/>
                </a:solidFill>
                <a:latin typeface="Calibri"/>
                <a:cs typeface="Calibri"/>
              </a:rPr>
              <a:t>and</a:t>
            </a:r>
            <a:r>
              <a:rPr sz="1800" b="1" spc="45" dirty="0">
                <a:solidFill>
                  <a:srgbClr val="323232"/>
                </a:solidFill>
                <a:latin typeface="Calibri"/>
                <a:cs typeface="Calibri"/>
              </a:rPr>
              <a:t> </a:t>
            </a:r>
            <a:r>
              <a:rPr sz="1800" b="1" spc="120" dirty="0">
                <a:solidFill>
                  <a:srgbClr val="323232"/>
                </a:solidFill>
                <a:latin typeface="Calibri"/>
                <a:cs typeface="Calibri"/>
              </a:rPr>
              <a:t>services</a:t>
            </a:r>
            <a:endParaRPr sz="1800">
              <a:latin typeface="Calibri"/>
              <a:cs typeface="Calibri"/>
            </a:endParaRPr>
          </a:p>
          <a:p>
            <a:pPr marL="351949">
              <a:lnSpc>
                <a:spcPct val="100000"/>
              </a:lnSpc>
              <a:spcBef>
                <a:spcPts val="135"/>
              </a:spcBef>
              <a:tabLst>
                <a:tab pos="609124" algn="l"/>
              </a:tabLst>
            </a:pPr>
            <a:r>
              <a:rPr sz="1800" spc="-38" dirty="0">
                <a:solidFill>
                  <a:srgbClr val="323232"/>
                </a:solidFill>
                <a:latin typeface="Calibri"/>
                <a:cs typeface="Calibri"/>
              </a:rPr>
              <a:t>‒</a:t>
            </a:r>
            <a:r>
              <a:rPr sz="1800" dirty="0">
                <a:solidFill>
                  <a:srgbClr val="323232"/>
                </a:solidFill>
                <a:latin typeface="Calibri"/>
                <a:cs typeface="Calibri"/>
              </a:rPr>
              <a:t>	</a:t>
            </a:r>
            <a:r>
              <a:rPr sz="1800" b="1" spc="150" dirty="0">
                <a:solidFill>
                  <a:srgbClr val="323232"/>
                </a:solidFill>
                <a:latin typeface="Calibri"/>
                <a:cs typeface="Calibri"/>
              </a:rPr>
              <a:t>Labor</a:t>
            </a:r>
            <a:r>
              <a:rPr sz="1800" b="1" spc="49" dirty="0">
                <a:solidFill>
                  <a:srgbClr val="323232"/>
                </a:solidFill>
                <a:latin typeface="Calibri"/>
                <a:cs typeface="Calibri"/>
              </a:rPr>
              <a:t> </a:t>
            </a:r>
            <a:r>
              <a:rPr sz="1800" b="1" spc="139" dirty="0">
                <a:solidFill>
                  <a:srgbClr val="323232"/>
                </a:solidFill>
                <a:latin typeface="Calibri"/>
                <a:cs typeface="Calibri"/>
              </a:rPr>
              <a:t>challenges</a:t>
            </a:r>
            <a:endParaRPr sz="1800">
              <a:latin typeface="Calibri"/>
              <a:cs typeface="Calibri"/>
            </a:endParaRPr>
          </a:p>
        </p:txBody>
      </p:sp>
      <p:sp>
        <p:nvSpPr>
          <p:cNvPr id="8" name="object 8"/>
          <p:cNvSpPr txBox="1">
            <a:spLocks noGrp="1"/>
          </p:cNvSpPr>
          <p:nvPr>
            <p:ph type="title"/>
          </p:nvPr>
        </p:nvSpPr>
        <p:spPr>
          <a:prstGeom prst="rect">
            <a:avLst/>
          </a:prstGeom>
        </p:spPr>
        <p:txBody>
          <a:bodyPr vert="horz" wrap="square" lIns="0" tIns="107060" rIns="0" bIns="0" rtlCol="0">
            <a:spAutoFit/>
          </a:bodyPr>
          <a:lstStyle/>
          <a:p>
            <a:pPr marL="502920">
              <a:lnSpc>
                <a:spcPct val="100000"/>
              </a:lnSpc>
              <a:spcBef>
                <a:spcPts val="75"/>
              </a:spcBef>
            </a:pPr>
            <a:r>
              <a:rPr sz="3000" spc="214" dirty="0">
                <a:latin typeface="Calibri"/>
                <a:cs typeface="Calibri"/>
              </a:rPr>
              <a:t>Who</a:t>
            </a:r>
            <a:r>
              <a:rPr sz="3000" spc="38" dirty="0">
                <a:latin typeface="Calibri"/>
                <a:cs typeface="Calibri"/>
              </a:rPr>
              <a:t> </a:t>
            </a:r>
            <a:r>
              <a:rPr sz="3000" spc="109" dirty="0">
                <a:latin typeface="Calibri"/>
                <a:cs typeface="Calibri"/>
              </a:rPr>
              <a:t>Will</a:t>
            </a:r>
            <a:r>
              <a:rPr sz="3000" spc="86" dirty="0">
                <a:latin typeface="Calibri"/>
                <a:cs typeface="Calibri"/>
              </a:rPr>
              <a:t> </a:t>
            </a:r>
            <a:r>
              <a:rPr sz="3000" spc="131" dirty="0">
                <a:latin typeface="Calibri"/>
                <a:cs typeface="Calibri"/>
              </a:rPr>
              <a:t>Provide</a:t>
            </a:r>
            <a:r>
              <a:rPr sz="3000" spc="83" dirty="0">
                <a:latin typeface="Calibri"/>
                <a:cs typeface="Calibri"/>
              </a:rPr>
              <a:t> </a:t>
            </a:r>
            <a:r>
              <a:rPr sz="3000" spc="172" dirty="0">
                <a:latin typeface="Calibri"/>
                <a:cs typeface="Calibri"/>
              </a:rPr>
              <a:t>Support</a:t>
            </a:r>
            <a:r>
              <a:rPr sz="3000" spc="75" dirty="0">
                <a:latin typeface="Calibri"/>
                <a:cs typeface="Calibri"/>
              </a:rPr>
              <a:t> </a:t>
            </a:r>
            <a:r>
              <a:rPr sz="3000" spc="68" dirty="0">
                <a:latin typeface="Calibri"/>
                <a:cs typeface="Calibri"/>
              </a:rPr>
              <a:t>for</a:t>
            </a:r>
            <a:r>
              <a:rPr sz="3000" spc="79" dirty="0">
                <a:latin typeface="Calibri"/>
                <a:cs typeface="Calibri"/>
              </a:rPr>
              <a:t> </a:t>
            </a:r>
            <a:r>
              <a:rPr sz="3000" spc="101" dirty="0">
                <a:latin typeface="Calibri"/>
                <a:cs typeface="Calibri"/>
              </a:rPr>
              <a:t>Future</a:t>
            </a:r>
            <a:r>
              <a:rPr sz="3000" spc="83" dirty="0">
                <a:latin typeface="Calibri"/>
                <a:cs typeface="Calibri"/>
              </a:rPr>
              <a:t> </a:t>
            </a:r>
            <a:r>
              <a:rPr sz="3000" spc="139" dirty="0">
                <a:latin typeface="Calibri"/>
                <a:cs typeface="Calibri"/>
              </a:rPr>
              <a:t>Seniors?</a:t>
            </a:r>
            <a:endParaRPr sz="3000" dirty="0">
              <a:latin typeface="Calibri"/>
              <a:cs typeface="Calibri"/>
            </a:endParaRPr>
          </a:p>
        </p:txBody>
      </p:sp>
      <p:sp>
        <p:nvSpPr>
          <p:cNvPr id="9" name="object 9"/>
          <p:cNvSpPr txBox="1"/>
          <p:nvPr/>
        </p:nvSpPr>
        <p:spPr>
          <a:xfrm>
            <a:off x="5106307" y="5474590"/>
            <a:ext cx="1945958" cy="148117"/>
          </a:xfrm>
          <a:prstGeom prst="rect">
            <a:avLst/>
          </a:prstGeom>
        </p:spPr>
        <p:txBody>
          <a:bodyPr vert="horz" wrap="square" lIns="0" tIns="9525" rIns="0" bIns="0" rtlCol="0">
            <a:spAutoFit/>
          </a:bodyPr>
          <a:lstStyle/>
          <a:p>
            <a:pPr marL="9525">
              <a:lnSpc>
                <a:spcPct val="100000"/>
              </a:lnSpc>
              <a:spcBef>
                <a:spcPts val="75"/>
              </a:spcBef>
            </a:pPr>
            <a:r>
              <a:rPr sz="900" spc="49" dirty="0">
                <a:solidFill>
                  <a:srgbClr val="323232"/>
                </a:solidFill>
                <a:latin typeface="Calibri"/>
                <a:cs typeface="Calibri"/>
              </a:rPr>
              <a:t>Source:</a:t>
            </a:r>
            <a:r>
              <a:rPr sz="900" spc="79" dirty="0">
                <a:solidFill>
                  <a:srgbClr val="323232"/>
                </a:solidFill>
                <a:latin typeface="Calibri"/>
                <a:cs typeface="Calibri"/>
              </a:rPr>
              <a:t> </a:t>
            </a:r>
            <a:r>
              <a:rPr sz="900" spc="41" dirty="0">
                <a:solidFill>
                  <a:srgbClr val="323232"/>
                </a:solidFill>
                <a:latin typeface="Calibri"/>
                <a:cs typeface="Calibri"/>
              </a:rPr>
              <a:t>United</a:t>
            </a:r>
            <a:r>
              <a:rPr sz="900" spc="75" dirty="0">
                <a:solidFill>
                  <a:srgbClr val="323232"/>
                </a:solidFill>
                <a:latin typeface="Calibri"/>
                <a:cs typeface="Calibri"/>
              </a:rPr>
              <a:t> </a:t>
            </a:r>
            <a:r>
              <a:rPr sz="900" dirty="0">
                <a:solidFill>
                  <a:srgbClr val="323232"/>
                </a:solidFill>
                <a:latin typeface="Calibri"/>
                <a:cs typeface="Calibri"/>
              </a:rPr>
              <a:t>States</a:t>
            </a:r>
            <a:r>
              <a:rPr sz="900" spc="83" dirty="0">
                <a:solidFill>
                  <a:srgbClr val="323232"/>
                </a:solidFill>
                <a:latin typeface="Calibri"/>
                <a:cs typeface="Calibri"/>
              </a:rPr>
              <a:t> </a:t>
            </a:r>
            <a:r>
              <a:rPr sz="900" spc="64" dirty="0">
                <a:solidFill>
                  <a:srgbClr val="323232"/>
                </a:solidFill>
                <a:latin typeface="Calibri"/>
                <a:cs typeface="Calibri"/>
              </a:rPr>
              <a:t>Census</a:t>
            </a:r>
            <a:r>
              <a:rPr sz="900" spc="79" dirty="0">
                <a:solidFill>
                  <a:srgbClr val="323232"/>
                </a:solidFill>
                <a:latin typeface="Calibri"/>
                <a:cs typeface="Calibri"/>
              </a:rPr>
              <a:t> </a:t>
            </a:r>
            <a:r>
              <a:rPr sz="900" spc="38" dirty="0">
                <a:solidFill>
                  <a:srgbClr val="323232"/>
                </a:solidFill>
                <a:latin typeface="Calibri"/>
                <a:cs typeface="Calibri"/>
              </a:rPr>
              <a:t>Bureau</a:t>
            </a:r>
            <a:endParaRPr sz="900">
              <a:latin typeface="Calibri"/>
              <a:cs typeface="Calibri"/>
            </a:endParaRPr>
          </a:p>
        </p:txBody>
      </p:sp>
      <p:pic>
        <p:nvPicPr>
          <p:cNvPr id="10" name="object 10"/>
          <p:cNvPicPr/>
          <p:nvPr/>
        </p:nvPicPr>
        <p:blipFill>
          <a:blip r:embed="rId2" cstate="print"/>
          <a:stretch>
            <a:fillRect/>
          </a:stretch>
        </p:blipFill>
        <p:spPr>
          <a:xfrm>
            <a:off x="4930506" y="1555925"/>
            <a:ext cx="3939577" cy="3917439"/>
          </a:xfrm>
          <a:prstGeom prst="rect">
            <a:avLst/>
          </a:prstGeom>
        </p:spPr>
      </p:pic>
    </p:spTree>
    <p:extLst>
      <p:ext uri="{BB962C8B-B14F-4D97-AF65-F5344CB8AC3E}">
        <p14:creationId xmlns:p14="http://schemas.microsoft.com/office/powerpoint/2010/main" val="1499242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6AE4-DC3B-1DDD-9A5E-54981A3F63DF}"/>
              </a:ext>
            </a:extLst>
          </p:cNvPr>
          <p:cNvSpPr>
            <a:spLocks noGrp="1"/>
          </p:cNvSpPr>
          <p:nvPr>
            <p:ph type="title"/>
          </p:nvPr>
        </p:nvSpPr>
        <p:spPr/>
        <p:txBody>
          <a:bodyPr/>
          <a:lstStyle/>
          <a:p>
            <a:r>
              <a:rPr lang="en-US" dirty="0"/>
              <a:t>Growth Defined</a:t>
            </a:r>
          </a:p>
        </p:txBody>
      </p:sp>
      <p:sp>
        <p:nvSpPr>
          <p:cNvPr id="4" name="Rounded Rectangle 27">
            <a:extLst>
              <a:ext uri="{FF2B5EF4-FFF2-40B4-BE49-F238E27FC236}">
                <a16:creationId xmlns:a16="http://schemas.microsoft.com/office/drawing/2014/main" id="{ADB5EF80-4371-CDC4-99BB-1EF85F98E33A}"/>
              </a:ext>
            </a:extLst>
          </p:cNvPr>
          <p:cNvSpPr/>
          <p:nvPr/>
        </p:nvSpPr>
        <p:spPr bwMode="auto">
          <a:xfrm>
            <a:off x="990606" y="1994753"/>
            <a:ext cx="3048485" cy="486698"/>
          </a:xfrm>
          <a:prstGeom prst="roundRect">
            <a:avLst/>
          </a:prstGeom>
          <a:gradFill flip="none" rotWithShape="1">
            <a:gsLst>
              <a:gs pos="0">
                <a:srgbClr val="FFFFFF">
                  <a:lumMod val="95000"/>
                </a:srgbClr>
              </a:gs>
              <a:gs pos="66000">
                <a:srgbClr val="62269E">
                  <a:lumMod val="20000"/>
                  <a:lumOff val="80000"/>
                </a:srgbClr>
              </a:gs>
              <a:gs pos="100000">
                <a:srgbClr val="62269E">
                  <a:lumMod val="20000"/>
                  <a:lumOff val="80000"/>
                </a:srgbClr>
              </a:gs>
            </a:gsLst>
            <a:lin ang="5400000" scaled="1"/>
            <a:tileRect/>
          </a:gradFill>
          <a:ln w="12700" cap="flat" cmpd="sng" algn="ctr">
            <a:solidFill>
              <a:srgbClr val="62269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800">
              <a:defRPr/>
            </a:pPr>
            <a:r>
              <a:rPr lang="en-US" sz="1500" b="1" kern="0" dirty="0">
                <a:solidFill>
                  <a:srgbClr val="000000"/>
                </a:solidFill>
                <a:latin typeface="Arial" panose="020B0604020202020204"/>
                <a:ea typeface="ＭＳ Ｐゴシック" charset="-128"/>
              </a:rPr>
              <a:t>New Community Development</a:t>
            </a:r>
            <a:endParaRPr lang="en-US" sz="1500" kern="0" dirty="0">
              <a:solidFill>
                <a:srgbClr val="000000"/>
              </a:solidFill>
              <a:latin typeface="Arial" panose="020B0604020202020204"/>
              <a:ea typeface="ＭＳ Ｐゴシック" charset="-128"/>
            </a:endParaRPr>
          </a:p>
        </p:txBody>
      </p:sp>
      <p:sp>
        <p:nvSpPr>
          <p:cNvPr id="5" name="Rounded Rectangle 27">
            <a:extLst>
              <a:ext uri="{FF2B5EF4-FFF2-40B4-BE49-F238E27FC236}">
                <a16:creationId xmlns:a16="http://schemas.microsoft.com/office/drawing/2014/main" id="{508E005C-AD1E-1472-FCD7-D539C004C6EA}"/>
              </a:ext>
            </a:extLst>
          </p:cNvPr>
          <p:cNvSpPr/>
          <p:nvPr/>
        </p:nvSpPr>
        <p:spPr bwMode="auto">
          <a:xfrm>
            <a:off x="990603" y="2566526"/>
            <a:ext cx="3048485" cy="486698"/>
          </a:xfrm>
          <a:prstGeom prst="roundRect">
            <a:avLst/>
          </a:prstGeom>
          <a:gradFill flip="none" rotWithShape="1">
            <a:gsLst>
              <a:gs pos="0">
                <a:srgbClr val="FFFFFF">
                  <a:lumMod val="95000"/>
                </a:srgbClr>
              </a:gs>
              <a:gs pos="66000">
                <a:srgbClr val="62269E">
                  <a:lumMod val="20000"/>
                  <a:lumOff val="80000"/>
                </a:srgbClr>
              </a:gs>
              <a:gs pos="100000">
                <a:srgbClr val="62269E">
                  <a:lumMod val="20000"/>
                  <a:lumOff val="80000"/>
                </a:srgbClr>
              </a:gs>
            </a:gsLst>
            <a:lin ang="5400000" scaled="1"/>
            <a:tileRect/>
          </a:gradFill>
          <a:ln w="12700" cap="flat" cmpd="sng" algn="ctr">
            <a:solidFill>
              <a:srgbClr val="62269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800">
              <a:defRPr/>
            </a:pPr>
            <a:r>
              <a:rPr lang="en-US" sz="1500" b="1" kern="0" dirty="0">
                <a:solidFill>
                  <a:srgbClr val="000000"/>
                </a:solidFill>
                <a:latin typeface="Arial" panose="020B0604020202020204"/>
                <a:ea typeface="ＭＳ Ｐゴシック" charset="-128"/>
              </a:rPr>
              <a:t>Satellite Campuses</a:t>
            </a:r>
            <a:endParaRPr lang="en-US" sz="1500" kern="0" dirty="0">
              <a:solidFill>
                <a:srgbClr val="000000"/>
              </a:solidFill>
              <a:latin typeface="Arial" panose="020B0604020202020204"/>
              <a:ea typeface="ＭＳ Ｐゴシック" charset="-128"/>
            </a:endParaRPr>
          </a:p>
        </p:txBody>
      </p:sp>
      <p:sp>
        <p:nvSpPr>
          <p:cNvPr id="6" name="Rounded Rectangle 27">
            <a:extLst>
              <a:ext uri="{FF2B5EF4-FFF2-40B4-BE49-F238E27FC236}">
                <a16:creationId xmlns:a16="http://schemas.microsoft.com/office/drawing/2014/main" id="{7FE29328-2593-1158-C0B7-2A555BA28283}"/>
              </a:ext>
            </a:extLst>
          </p:cNvPr>
          <p:cNvSpPr/>
          <p:nvPr/>
        </p:nvSpPr>
        <p:spPr bwMode="auto">
          <a:xfrm>
            <a:off x="990600" y="3175499"/>
            <a:ext cx="3048485" cy="486698"/>
          </a:xfrm>
          <a:prstGeom prst="roundRect">
            <a:avLst/>
          </a:prstGeom>
          <a:gradFill flip="none" rotWithShape="1">
            <a:gsLst>
              <a:gs pos="0">
                <a:srgbClr val="FFFFFF">
                  <a:lumMod val="95000"/>
                </a:srgbClr>
              </a:gs>
              <a:gs pos="66000">
                <a:srgbClr val="62269E">
                  <a:lumMod val="20000"/>
                  <a:lumOff val="80000"/>
                </a:srgbClr>
              </a:gs>
              <a:gs pos="100000">
                <a:srgbClr val="62269E">
                  <a:lumMod val="20000"/>
                  <a:lumOff val="80000"/>
                </a:srgbClr>
              </a:gs>
            </a:gsLst>
            <a:lin ang="5400000" scaled="1"/>
            <a:tileRect/>
          </a:gradFill>
          <a:ln w="12700" cap="flat" cmpd="sng" algn="ctr">
            <a:solidFill>
              <a:srgbClr val="62269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800">
              <a:defRPr/>
            </a:pPr>
            <a:r>
              <a:rPr lang="en-US" sz="1500" b="1" kern="0" dirty="0">
                <a:solidFill>
                  <a:srgbClr val="000000"/>
                </a:solidFill>
                <a:latin typeface="Arial" panose="020B0604020202020204"/>
                <a:ea typeface="ＭＳ Ｐゴシック" charset="-128"/>
              </a:rPr>
              <a:t>Unit Expansions</a:t>
            </a:r>
            <a:endParaRPr lang="en-US" sz="1500" kern="0" dirty="0">
              <a:solidFill>
                <a:srgbClr val="000000"/>
              </a:solidFill>
              <a:latin typeface="Arial" panose="020B0604020202020204"/>
              <a:ea typeface="ＭＳ Ｐゴシック" charset="-128"/>
            </a:endParaRPr>
          </a:p>
        </p:txBody>
      </p:sp>
      <p:sp>
        <p:nvSpPr>
          <p:cNvPr id="7" name="Rounded Rectangle 27">
            <a:extLst>
              <a:ext uri="{FF2B5EF4-FFF2-40B4-BE49-F238E27FC236}">
                <a16:creationId xmlns:a16="http://schemas.microsoft.com/office/drawing/2014/main" id="{17A1C02E-8A85-0C7A-AC7D-FB86E22994A9}"/>
              </a:ext>
            </a:extLst>
          </p:cNvPr>
          <p:cNvSpPr/>
          <p:nvPr/>
        </p:nvSpPr>
        <p:spPr bwMode="auto">
          <a:xfrm>
            <a:off x="990601" y="3796805"/>
            <a:ext cx="3048485" cy="486698"/>
          </a:xfrm>
          <a:prstGeom prst="roundRect">
            <a:avLst/>
          </a:prstGeom>
          <a:gradFill flip="none" rotWithShape="1">
            <a:gsLst>
              <a:gs pos="0">
                <a:srgbClr val="FFFFFF">
                  <a:lumMod val="95000"/>
                </a:srgbClr>
              </a:gs>
              <a:gs pos="66000">
                <a:srgbClr val="62269E">
                  <a:lumMod val="20000"/>
                  <a:lumOff val="80000"/>
                </a:srgbClr>
              </a:gs>
              <a:gs pos="100000">
                <a:srgbClr val="62269E">
                  <a:lumMod val="20000"/>
                  <a:lumOff val="80000"/>
                </a:srgbClr>
              </a:gs>
            </a:gsLst>
            <a:lin ang="5400000" scaled="1"/>
            <a:tileRect/>
          </a:gradFill>
          <a:ln w="12700" cap="flat" cmpd="sng" algn="ctr">
            <a:solidFill>
              <a:srgbClr val="62269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800">
              <a:defRPr/>
            </a:pPr>
            <a:r>
              <a:rPr lang="en-US" sz="1500" b="1" kern="0" dirty="0">
                <a:solidFill>
                  <a:srgbClr val="000000"/>
                </a:solidFill>
                <a:latin typeface="Arial" panose="020B0604020202020204"/>
                <a:ea typeface="ＭＳ Ｐゴシック" charset="-128"/>
              </a:rPr>
              <a:t>Affiliations, Acquisitions, Mergers</a:t>
            </a:r>
            <a:endParaRPr lang="en-US" sz="1500" kern="0" dirty="0">
              <a:solidFill>
                <a:srgbClr val="000000"/>
              </a:solidFill>
              <a:latin typeface="Arial" panose="020B0604020202020204"/>
              <a:ea typeface="ＭＳ Ｐゴシック" charset="-128"/>
            </a:endParaRPr>
          </a:p>
        </p:txBody>
      </p:sp>
      <p:sp>
        <p:nvSpPr>
          <p:cNvPr id="8" name="Rounded Rectangle 27">
            <a:extLst>
              <a:ext uri="{FF2B5EF4-FFF2-40B4-BE49-F238E27FC236}">
                <a16:creationId xmlns:a16="http://schemas.microsoft.com/office/drawing/2014/main" id="{02745ED8-3A0B-39B3-51D1-602FCBF62596}"/>
              </a:ext>
            </a:extLst>
          </p:cNvPr>
          <p:cNvSpPr/>
          <p:nvPr/>
        </p:nvSpPr>
        <p:spPr bwMode="auto">
          <a:xfrm>
            <a:off x="990600" y="4405392"/>
            <a:ext cx="3048485" cy="486698"/>
          </a:xfrm>
          <a:prstGeom prst="roundRect">
            <a:avLst/>
          </a:prstGeom>
          <a:gradFill flip="none" rotWithShape="1">
            <a:gsLst>
              <a:gs pos="0">
                <a:srgbClr val="FFFFFF">
                  <a:lumMod val="95000"/>
                </a:srgbClr>
              </a:gs>
              <a:gs pos="66000">
                <a:srgbClr val="62269E">
                  <a:lumMod val="20000"/>
                  <a:lumOff val="80000"/>
                </a:srgbClr>
              </a:gs>
              <a:gs pos="100000">
                <a:srgbClr val="62269E">
                  <a:lumMod val="20000"/>
                  <a:lumOff val="80000"/>
                </a:srgbClr>
              </a:gs>
            </a:gsLst>
            <a:lin ang="5400000" scaled="1"/>
            <a:tileRect/>
          </a:gradFill>
          <a:ln w="12700" cap="flat" cmpd="sng" algn="ctr">
            <a:solidFill>
              <a:srgbClr val="62269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800">
              <a:defRPr/>
            </a:pPr>
            <a:r>
              <a:rPr lang="en-US" sz="1500" b="1" kern="0" dirty="0">
                <a:solidFill>
                  <a:srgbClr val="000000"/>
                </a:solidFill>
                <a:latin typeface="Arial" panose="020B0604020202020204"/>
                <a:ea typeface="ＭＳ Ｐゴシック" charset="-128"/>
              </a:rPr>
              <a:t>Home &amp; Community-Based Services</a:t>
            </a:r>
            <a:endParaRPr lang="en-US" sz="1500" kern="0" dirty="0">
              <a:solidFill>
                <a:srgbClr val="000000"/>
              </a:solidFill>
              <a:latin typeface="Arial" panose="020B0604020202020204"/>
              <a:ea typeface="ＭＳ Ｐゴシック" charset="-128"/>
            </a:endParaRPr>
          </a:p>
        </p:txBody>
      </p:sp>
      <p:sp>
        <p:nvSpPr>
          <p:cNvPr id="9" name="Rounded Rectangle 27">
            <a:extLst>
              <a:ext uri="{FF2B5EF4-FFF2-40B4-BE49-F238E27FC236}">
                <a16:creationId xmlns:a16="http://schemas.microsoft.com/office/drawing/2014/main" id="{8EAC59A5-5191-768B-AB66-C683943C04E0}"/>
              </a:ext>
            </a:extLst>
          </p:cNvPr>
          <p:cNvSpPr/>
          <p:nvPr/>
        </p:nvSpPr>
        <p:spPr bwMode="auto">
          <a:xfrm>
            <a:off x="990600" y="5041600"/>
            <a:ext cx="3048485" cy="486698"/>
          </a:xfrm>
          <a:prstGeom prst="roundRect">
            <a:avLst/>
          </a:prstGeom>
          <a:gradFill flip="none" rotWithShape="1">
            <a:gsLst>
              <a:gs pos="0">
                <a:srgbClr val="FFFFFF">
                  <a:lumMod val="95000"/>
                </a:srgbClr>
              </a:gs>
              <a:gs pos="66000">
                <a:srgbClr val="62269E">
                  <a:lumMod val="20000"/>
                  <a:lumOff val="80000"/>
                </a:srgbClr>
              </a:gs>
              <a:gs pos="100000">
                <a:srgbClr val="62269E">
                  <a:lumMod val="20000"/>
                  <a:lumOff val="80000"/>
                </a:srgbClr>
              </a:gs>
            </a:gsLst>
            <a:lin ang="5400000" scaled="1"/>
            <a:tileRect/>
          </a:gradFill>
          <a:ln w="12700" cap="flat" cmpd="sng" algn="ctr">
            <a:solidFill>
              <a:srgbClr val="62269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685800">
              <a:defRPr/>
            </a:pPr>
            <a:r>
              <a:rPr lang="en-US" sz="1500" b="1" kern="0" dirty="0">
                <a:solidFill>
                  <a:srgbClr val="000000"/>
                </a:solidFill>
                <a:latin typeface="Arial" panose="020B0604020202020204"/>
                <a:ea typeface="ＭＳ Ｐゴシック" charset="-128"/>
              </a:rPr>
              <a:t>Services </a:t>
            </a:r>
            <a:r>
              <a:rPr lang="en-US" sz="1200" b="1" kern="0" dirty="0">
                <a:solidFill>
                  <a:srgbClr val="000000"/>
                </a:solidFill>
                <a:latin typeface="Arial" panose="020B0604020202020204"/>
                <a:ea typeface="ＭＳ Ｐゴシック" charset="-128"/>
              </a:rPr>
              <a:t>(Third-Party Mgmt.; IT Solutions)</a:t>
            </a:r>
            <a:endParaRPr lang="en-US" sz="1200" kern="0" dirty="0">
              <a:solidFill>
                <a:srgbClr val="000000"/>
              </a:solidFill>
              <a:latin typeface="Arial" panose="020B0604020202020204"/>
              <a:ea typeface="ＭＳ Ｐゴシック" charset="-128"/>
            </a:endParaRPr>
          </a:p>
        </p:txBody>
      </p:sp>
      <p:sp>
        <p:nvSpPr>
          <p:cNvPr id="10" name="Right Brace 9">
            <a:extLst>
              <a:ext uri="{FF2B5EF4-FFF2-40B4-BE49-F238E27FC236}">
                <a16:creationId xmlns:a16="http://schemas.microsoft.com/office/drawing/2014/main" id="{2E6FB0D8-A1D9-6DB4-FB4A-12DD77515F03}"/>
              </a:ext>
            </a:extLst>
          </p:cNvPr>
          <p:cNvSpPr/>
          <p:nvPr/>
        </p:nvSpPr>
        <p:spPr bwMode="auto">
          <a:xfrm>
            <a:off x="4162424" y="1994753"/>
            <a:ext cx="228600" cy="2288750"/>
          </a:xfrm>
          <a:prstGeom prst="rightBrace">
            <a:avLst>
              <a:gd name="adj1" fmla="val 8333"/>
              <a:gd name="adj2" fmla="val 11393"/>
            </a:avLst>
          </a:prstGeom>
          <a:noFill/>
          <a:ln w="25400" cap="flat" cmpd="sng" algn="ctr">
            <a:solidFill>
              <a:srgbClr val="000000"/>
            </a:solidFill>
            <a:prstDash val="solid"/>
            <a:headEnd type="none" w="med" len="med"/>
            <a:tailEnd type="none" w="med" len="med"/>
          </a:ln>
          <a:effectLst>
            <a:outerShdw blurRad="40000" dist="20000" dir="5400000" rotWithShape="0">
              <a:srgbClr val="000000">
                <a:alpha val="38000"/>
              </a:srgbClr>
            </a:outerShdw>
          </a:effectLst>
        </p:spPr>
        <p:txBody>
          <a:bodyPr vert="horz" wrap="square" lIns="68580" tIns="34290" rIns="68580" bIns="34290" numCol="1" rtlCol="0" anchor="b" anchorCtr="0" compatLnSpc="1">
            <a:prstTxWarp prst="textNoShape">
              <a:avLst/>
            </a:prstTxWarp>
          </a:bodyPr>
          <a:lstStyle/>
          <a:p>
            <a:pPr defTabSz="685800">
              <a:defRPr/>
            </a:pPr>
            <a:endParaRPr lang="en-US" sz="1800" kern="0" dirty="0">
              <a:solidFill>
                <a:srgbClr val="000000"/>
              </a:solidFill>
              <a:latin typeface="Trebuchet MS" pitchFamily="34" charset="0"/>
              <a:ea typeface="ＭＳ Ｐゴシック" charset="-128"/>
              <a:cs typeface="+mn-cs"/>
            </a:endParaRPr>
          </a:p>
        </p:txBody>
      </p:sp>
      <p:sp>
        <p:nvSpPr>
          <p:cNvPr id="11" name="TextBox 10">
            <a:extLst>
              <a:ext uri="{FF2B5EF4-FFF2-40B4-BE49-F238E27FC236}">
                <a16:creationId xmlns:a16="http://schemas.microsoft.com/office/drawing/2014/main" id="{F2B15DE3-58E2-42DE-61FF-05B41C6C2715}"/>
              </a:ext>
            </a:extLst>
          </p:cNvPr>
          <p:cNvSpPr txBox="1"/>
          <p:nvPr/>
        </p:nvSpPr>
        <p:spPr>
          <a:xfrm>
            <a:off x="4512694" y="1828800"/>
            <a:ext cx="1893467" cy="923330"/>
          </a:xfrm>
          <a:prstGeom prst="rect">
            <a:avLst/>
          </a:prstGeom>
          <a:noFill/>
        </p:spPr>
        <p:txBody>
          <a:bodyPr wrap="none" rtlCol="0">
            <a:spAutoFit/>
          </a:bodyPr>
          <a:lstStyle/>
          <a:p>
            <a:pPr marL="257175" indent="-257175">
              <a:buFont typeface="Arial" panose="020B0604020202020204" pitchFamily="34" charset="0"/>
              <a:buChar char="•"/>
              <a:defRPr/>
            </a:pPr>
            <a:r>
              <a:rPr lang="en-US" sz="1800" dirty="0">
                <a:solidFill>
                  <a:srgbClr val="000000"/>
                </a:solidFill>
                <a:latin typeface="Arial" panose="020B0604020202020204"/>
              </a:rPr>
              <a:t>Affordable</a:t>
            </a:r>
          </a:p>
          <a:p>
            <a:pPr marL="257175" indent="-257175">
              <a:buFont typeface="Arial" panose="020B0604020202020204" pitchFamily="34" charset="0"/>
              <a:buChar char="•"/>
              <a:defRPr/>
            </a:pPr>
            <a:r>
              <a:rPr lang="en-US" sz="1800" dirty="0">
                <a:solidFill>
                  <a:srgbClr val="000000"/>
                </a:solidFill>
                <a:latin typeface="Arial" panose="020B0604020202020204"/>
              </a:rPr>
              <a:t>Market Rate</a:t>
            </a:r>
          </a:p>
          <a:p>
            <a:pPr marL="257175" indent="-257175">
              <a:buFont typeface="Arial" panose="020B0604020202020204" pitchFamily="34" charset="0"/>
              <a:buChar char="•"/>
              <a:defRPr/>
            </a:pPr>
            <a:r>
              <a:rPr lang="en-US" sz="1800" dirty="0">
                <a:solidFill>
                  <a:srgbClr val="000000"/>
                </a:solidFill>
                <a:latin typeface="Arial" panose="020B0604020202020204"/>
              </a:rPr>
              <a:t>Middle Market</a:t>
            </a:r>
          </a:p>
        </p:txBody>
      </p:sp>
      <p:sp>
        <p:nvSpPr>
          <p:cNvPr id="12" name="TextBox 11">
            <a:extLst>
              <a:ext uri="{FF2B5EF4-FFF2-40B4-BE49-F238E27FC236}">
                <a16:creationId xmlns:a16="http://schemas.microsoft.com/office/drawing/2014/main" id="{D32A21B0-8CDA-30AF-2CAC-15547E75537A}"/>
              </a:ext>
            </a:extLst>
          </p:cNvPr>
          <p:cNvSpPr txBox="1"/>
          <p:nvPr/>
        </p:nvSpPr>
        <p:spPr bwMode="auto">
          <a:xfrm>
            <a:off x="4656091" y="3294612"/>
            <a:ext cx="4147457" cy="1764586"/>
          </a:xfrm>
          <a:prstGeom prst="rect">
            <a:avLst/>
          </a:prstGeom>
          <a:noFill/>
          <a:ln>
            <a:solidFill>
              <a:srgbClr val="000000"/>
            </a:solidFill>
          </a:ln>
        </p:spPr>
        <p:txBody>
          <a:bodyPr wrap="square">
            <a:spAutoFit/>
          </a:bodyPr>
          <a:lstStyle/>
          <a:p>
            <a:pPr defTabSz="685800">
              <a:defRPr/>
            </a:pPr>
            <a:r>
              <a:rPr lang="en-US" sz="1200" b="1" kern="0" cap="all" dirty="0">
                <a:solidFill>
                  <a:srgbClr val="62269E"/>
                </a:solidFill>
                <a:latin typeface="Arial" panose="020B0604020202020204"/>
              </a:rPr>
              <a:t>GROWTH Highlights</a:t>
            </a:r>
          </a:p>
          <a:p>
            <a:pPr defTabSz="685800">
              <a:defRPr/>
            </a:pPr>
            <a:endParaRPr lang="en-US" sz="750" b="1" kern="0" dirty="0">
              <a:solidFill>
                <a:srgbClr val="805CAC"/>
              </a:solidFill>
              <a:latin typeface="Arial" panose="020B0604020202020204"/>
            </a:endParaRPr>
          </a:p>
          <a:p>
            <a:pPr marL="128588" indent="-85725" defTabSz="685800">
              <a:spcBef>
                <a:spcPts val="450"/>
              </a:spcBef>
              <a:spcAft>
                <a:spcPts val="225"/>
              </a:spcAft>
              <a:buFont typeface="Arial"/>
              <a:buChar char="•"/>
              <a:defRPr/>
            </a:pPr>
            <a:r>
              <a:rPr lang="en-US" sz="1350" kern="0" dirty="0">
                <a:solidFill>
                  <a:srgbClr val="000000"/>
                </a:solidFill>
                <a:latin typeface="Arial" panose="020B0604020202020204"/>
              </a:rPr>
              <a:t>Some new community growth but with low/no skilled nursing</a:t>
            </a:r>
          </a:p>
          <a:p>
            <a:pPr marL="128588" indent="-85725" defTabSz="685800">
              <a:spcBef>
                <a:spcPts val="450"/>
              </a:spcBef>
              <a:spcAft>
                <a:spcPts val="225"/>
              </a:spcAft>
              <a:buFont typeface="Arial"/>
              <a:buChar char="•"/>
              <a:defRPr/>
            </a:pPr>
            <a:r>
              <a:rPr lang="en-US" sz="1350" kern="0" dirty="0">
                <a:solidFill>
                  <a:srgbClr val="000000"/>
                </a:solidFill>
                <a:latin typeface="Arial" panose="020B0604020202020204"/>
              </a:rPr>
              <a:t>Significant investments in existing campus</a:t>
            </a:r>
          </a:p>
          <a:p>
            <a:pPr marL="128588" indent="-85725" defTabSz="685800">
              <a:spcBef>
                <a:spcPts val="450"/>
              </a:spcBef>
              <a:spcAft>
                <a:spcPts val="225"/>
              </a:spcAft>
              <a:buFont typeface="Arial"/>
              <a:buChar char="•"/>
              <a:defRPr/>
            </a:pPr>
            <a:r>
              <a:rPr lang="en-US" sz="1350" kern="0" dirty="0">
                <a:solidFill>
                  <a:srgbClr val="000000"/>
                </a:solidFill>
                <a:latin typeface="Arial" panose="020B0604020202020204"/>
              </a:rPr>
              <a:t>Affiliations, Acquisitions, Mergers activity is high</a:t>
            </a:r>
          </a:p>
          <a:p>
            <a:pPr marL="128588" indent="-85725" defTabSz="685800">
              <a:spcBef>
                <a:spcPts val="450"/>
              </a:spcBef>
              <a:spcAft>
                <a:spcPts val="225"/>
              </a:spcAft>
              <a:buFont typeface="Arial"/>
              <a:buChar char="•"/>
              <a:defRPr/>
            </a:pPr>
            <a:r>
              <a:rPr lang="en-US" sz="1350" kern="0" dirty="0">
                <a:solidFill>
                  <a:srgbClr val="000000"/>
                </a:solidFill>
                <a:latin typeface="Arial" panose="020B0604020202020204"/>
              </a:rPr>
              <a:t>Home and community-based service expansion</a:t>
            </a:r>
          </a:p>
        </p:txBody>
      </p:sp>
      <p:cxnSp>
        <p:nvCxnSpPr>
          <p:cNvPr id="13" name="Straight Connector 16">
            <a:extLst>
              <a:ext uri="{FF2B5EF4-FFF2-40B4-BE49-F238E27FC236}">
                <a16:creationId xmlns:a16="http://schemas.microsoft.com/office/drawing/2014/main" id="{E1C886AE-42F1-AA40-F52F-2A475D1BACBE}"/>
              </a:ext>
            </a:extLst>
          </p:cNvPr>
          <p:cNvCxnSpPr>
            <a:cxnSpLocks noChangeShapeType="1"/>
          </p:cNvCxnSpPr>
          <p:nvPr/>
        </p:nvCxnSpPr>
        <p:spPr bwMode="auto">
          <a:xfrm>
            <a:off x="4756393" y="3565700"/>
            <a:ext cx="1714500" cy="0"/>
          </a:xfrm>
          <a:prstGeom prst="line">
            <a:avLst/>
          </a:prstGeom>
          <a:noFill/>
          <a:ln w="28575">
            <a:solidFill>
              <a:srgbClr val="62269E"/>
            </a:solidFill>
            <a:round/>
            <a:headEnd/>
            <a:tailEnd/>
          </a:ln>
          <a:extLst>
            <a:ext uri="{909E8E84-426E-40DD-AFC4-6F175D3DCCD1}">
              <a14:hiddenFill xmlns:a14="http://schemas.microsoft.com/office/drawing/2010/main">
                <a:noFill/>
              </a14:hiddenFill>
            </a:ext>
          </a:extLst>
        </p:spPr>
      </p:cxnSp>
      <p:sp>
        <p:nvSpPr>
          <p:cNvPr id="14" name="Text Box 2">
            <a:extLst>
              <a:ext uri="{FF2B5EF4-FFF2-40B4-BE49-F238E27FC236}">
                <a16:creationId xmlns:a16="http://schemas.microsoft.com/office/drawing/2014/main" id="{1FBDB531-4723-B653-ED52-0D281FC21654}"/>
              </a:ext>
            </a:extLst>
          </p:cNvPr>
          <p:cNvSpPr txBox="1">
            <a:spLocks noChangeArrowheads="1"/>
          </p:cNvSpPr>
          <p:nvPr/>
        </p:nvSpPr>
        <p:spPr bwMode="gray">
          <a:xfrm>
            <a:off x="361950" y="6653997"/>
            <a:ext cx="2686050" cy="20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4870" tIns="32435" rIns="64870" bIns="32435">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fontAlgn="base">
              <a:spcBef>
                <a:spcPct val="0"/>
              </a:spcBef>
              <a:spcAft>
                <a:spcPct val="0"/>
              </a:spcAft>
              <a:defRPr/>
            </a:pPr>
            <a:r>
              <a:rPr kumimoji="1" lang="en-US" sz="900" dirty="0">
                <a:latin typeface="Arial" panose="020B0604020202020204"/>
              </a:rPr>
              <a:t>Source:  Ziegler Investment Banking</a:t>
            </a:r>
          </a:p>
        </p:txBody>
      </p:sp>
    </p:spTree>
    <p:extLst>
      <p:ext uri="{BB962C8B-B14F-4D97-AF65-F5344CB8AC3E}">
        <p14:creationId xmlns:p14="http://schemas.microsoft.com/office/powerpoint/2010/main" val="262067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0149"/>
            <a:ext cx="8839200" cy="842851"/>
          </a:xfrm>
        </p:spPr>
        <p:txBody>
          <a:bodyPr/>
          <a:lstStyle/>
          <a:p>
            <a:pPr>
              <a:defRPr/>
            </a:pPr>
            <a:r>
              <a:rPr lang="en-US" dirty="0"/>
              <a:t>System Trends 2023</a:t>
            </a:r>
            <a:br>
              <a:rPr lang="en-US" sz="2400" dirty="0"/>
            </a:br>
            <a:r>
              <a:rPr lang="en-US" sz="2300" dirty="0"/>
              <a:t>LZ 200 Publication: Background and Methodology</a:t>
            </a:r>
          </a:p>
        </p:txBody>
      </p:sp>
      <p:sp>
        <p:nvSpPr>
          <p:cNvPr id="5" name="Content Placeholder 4"/>
          <p:cNvSpPr>
            <a:spLocks noGrp="1"/>
          </p:cNvSpPr>
          <p:nvPr>
            <p:ph idx="1"/>
          </p:nvPr>
        </p:nvSpPr>
        <p:spPr>
          <a:xfrm>
            <a:off x="228600" y="1222768"/>
            <a:ext cx="8534400" cy="5254232"/>
          </a:xfrm>
        </p:spPr>
        <p:txBody>
          <a:bodyPr/>
          <a:lstStyle/>
          <a:p>
            <a:r>
              <a:rPr lang="en-US" altLang="en-US" sz="1600" dirty="0"/>
              <a:t>Size not quality</a:t>
            </a:r>
          </a:p>
          <a:p>
            <a:endParaRPr lang="en-US" altLang="en-US" sz="1600" dirty="0"/>
          </a:p>
          <a:p>
            <a:r>
              <a:rPr lang="en-US" altLang="en-US" sz="1600" dirty="0"/>
              <a:t>Not-for-profit multi-site senior </a:t>
            </a:r>
          </a:p>
          <a:p>
            <a:pPr marL="0" indent="0">
              <a:buNone/>
              <a:tabLst>
                <a:tab pos="347663" algn="l"/>
              </a:tabLst>
            </a:pPr>
            <a:r>
              <a:rPr lang="en-US" altLang="en-US" sz="1600" dirty="0"/>
              <a:t>	living organizations primary focus</a:t>
            </a:r>
          </a:p>
          <a:p>
            <a:pPr marL="0" indent="0">
              <a:tabLst>
                <a:tab pos="347663" algn="l"/>
              </a:tabLst>
            </a:pPr>
            <a:endParaRPr lang="en-US" altLang="en-US" sz="1600" dirty="0"/>
          </a:p>
          <a:p>
            <a:pPr marL="350838" indent="-285750">
              <a:buFont typeface="Arial" panose="020B0604020202020204" pitchFamily="34" charset="0"/>
              <a:buChar char="•"/>
              <a:tabLst>
                <a:tab pos="347663" algn="l"/>
              </a:tabLst>
            </a:pPr>
            <a:r>
              <a:rPr lang="en-US" altLang="en-US" sz="1600" dirty="0"/>
              <a:t>Descriptive information on each</a:t>
            </a:r>
          </a:p>
          <a:p>
            <a:pPr marL="0" indent="0">
              <a:buNone/>
              <a:tabLst>
                <a:tab pos="347663" algn="l"/>
              </a:tabLst>
            </a:pPr>
            <a:r>
              <a:rPr lang="en-US" altLang="en-US" sz="1600" dirty="0"/>
              <a:t>	system</a:t>
            </a:r>
          </a:p>
          <a:p>
            <a:pPr lvl="1"/>
            <a:r>
              <a:rPr lang="en-US" altLang="en-US" sz="1600" dirty="0"/>
              <a:t>state, size (by type of unit), </a:t>
            </a:r>
          </a:p>
          <a:p>
            <a:pPr marL="457200" lvl="1" indent="0">
              <a:tabLst>
                <a:tab pos="739775" algn="l"/>
              </a:tabLst>
            </a:pPr>
            <a:r>
              <a:rPr lang="en-US" altLang="en-US" sz="1600" dirty="0"/>
              <a:t>	classification of system, rating, </a:t>
            </a:r>
          </a:p>
          <a:p>
            <a:pPr marL="457200" lvl="1" indent="0">
              <a:tabLst>
                <a:tab pos="739775" algn="l"/>
              </a:tabLst>
            </a:pPr>
            <a:r>
              <a:rPr lang="en-US" altLang="en-US" sz="1600" dirty="0"/>
              <a:t>	accreditation, addition of 2</a:t>
            </a:r>
            <a:r>
              <a:rPr lang="en-US" altLang="en-US" sz="1600" baseline="30000" dirty="0"/>
              <a:t>nd</a:t>
            </a:r>
            <a:r>
              <a:rPr lang="en-US" altLang="en-US" sz="1600" dirty="0"/>
              <a:t> </a:t>
            </a:r>
          </a:p>
          <a:p>
            <a:pPr marL="457200" lvl="1" indent="0">
              <a:buNone/>
              <a:tabLst>
                <a:tab pos="739775" algn="l"/>
              </a:tabLst>
            </a:pPr>
            <a:r>
              <a:rPr lang="en-US" altLang="en-US" sz="1600" dirty="0"/>
              <a:t>	community.</a:t>
            </a:r>
          </a:p>
          <a:p>
            <a:pPr lvl="1"/>
            <a:endParaRPr lang="en-US" altLang="en-US" sz="1600" dirty="0"/>
          </a:p>
          <a:p>
            <a:r>
              <a:rPr lang="en-US" altLang="en-US" sz="1600" dirty="0"/>
              <a:t>Statistics related to affiliation, employees, residents and more</a:t>
            </a:r>
          </a:p>
          <a:p>
            <a:endParaRPr lang="en-US" altLang="en-US" sz="1600" dirty="0"/>
          </a:p>
          <a:p>
            <a:r>
              <a:rPr lang="en-US" altLang="en-US" sz="1600" dirty="0"/>
              <a:t>Excludes affordable units and managed units when computing size; excludes primarily acute/post-acute/health care systems</a:t>
            </a:r>
          </a:p>
          <a:p>
            <a:endParaRPr lang="en-US" altLang="en-US" sz="1600" dirty="0"/>
          </a:p>
          <a:p>
            <a:r>
              <a:rPr lang="en-US" altLang="en-US" sz="1600" dirty="0"/>
              <a:t>Comparable to other listings of largest organizations (i.e., Fortune 500)</a:t>
            </a:r>
          </a:p>
        </p:txBody>
      </p:sp>
      <p:sp>
        <p:nvSpPr>
          <p:cNvPr id="7" name="Text Box 5"/>
          <p:cNvSpPr txBox="1">
            <a:spLocks noChangeArrowheads="1"/>
          </p:cNvSpPr>
          <p:nvPr/>
        </p:nvSpPr>
        <p:spPr bwMode="auto">
          <a:xfrm>
            <a:off x="228600" y="6627168"/>
            <a:ext cx="394851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b">
            <a:spAutoFit/>
          </a:bodyPr>
          <a:lstStyle>
            <a:lvl1pPr eaLnBrk="0" hangingPunct="0">
              <a:defRPr sz="2400">
                <a:solidFill>
                  <a:schemeClr val="tx1"/>
                </a:solidFill>
                <a:latin typeface="Trebuchet MS" pitchFamily="34" charset="0"/>
                <a:ea typeface="ＭＳ Ｐゴシック" charset="-128"/>
              </a:defRPr>
            </a:lvl1pPr>
            <a:lvl2pPr marL="742950" indent="-285750" eaLnBrk="0" hangingPunct="0">
              <a:defRPr sz="2400">
                <a:solidFill>
                  <a:schemeClr val="tx1"/>
                </a:solidFill>
                <a:latin typeface="Trebuchet MS" pitchFamily="34" charset="0"/>
                <a:ea typeface="ＭＳ Ｐゴシック" charset="-128"/>
              </a:defRPr>
            </a:lvl2pPr>
            <a:lvl3pPr marL="1143000" indent="-228600" eaLnBrk="0" hangingPunct="0">
              <a:defRPr sz="2400">
                <a:solidFill>
                  <a:schemeClr val="tx1"/>
                </a:solidFill>
                <a:latin typeface="Trebuchet MS" pitchFamily="34" charset="0"/>
                <a:ea typeface="ＭＳ Ｐゴシック" charset="-128"/>
              </a:defRPr>
            </a:lvl3pPr>
            <a:lvl4pPr marL="1600200" indent="-228600" eaLnBrk="0" hangingPunct="0">
              <a:defRPr sz="2400">
                <a:solidFill>
                  <a:schemeClr val="tx1"/>
                </a:solidFill>
                <a:latin typeface="Trebuchet MS" pitchFamily="34" charset="0"/>
                <a:ea typeface="ＭＳ Ｐゴシック" charset="-128"/>
              </a:defRPr>
            </a:lvl4pPr>
            <a:lvl5pPr marL="2057400" indent="-228600" eaLnBrk="0" hangingPunct="0">
              <a:defRPr sz="2400">
                <a:solidFill>
                  <a:schemeClr val="tx1"/>
                </a:solidFill>
                <a:latin typeface="Trebuchet MS"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charset="-128"/>
              </a:defRPr>
            </a:lvl9pPr>
          </a:lstStyle>
          <a:p>
            <a:pPr eaLnBrk="1" hangingPunct="1"/>
            <a:r>
              <a:rPr lang="en-US" altLang="en-US" sz="900" dirty="0">
                <a:latin typeface="Arial" pitchFamily="34" charset="0"/>
              </a:rPr>
              <a:t>Source: 2023 LeadingAge Ziegler 200 Publication (data as of 12/31/22)</a:t>
            </a:r>
          </a:p>
        </p:txBody>
      </p:sp>
      <p:pic>
        <p:nvPicPr>
          <p:cNvPr id="9" name="Picture 8" descr="A group of people sitting in chairs with their hands up&#10;&#10;Description automatically generated">
            <a:extLst>
              <a:ext uri="{FF2B5EF4-FFF2-40B4-BE49-F238E27FC236}">
                <a16:creationId xmlns:a16="http://schemas.microsoft.com/office/drawing/2014/main" id="{17D73889-16B7-D540-B580-EB1F64DD504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19600" y="1295400"/>
            <a:ext cx="4114800" cy="3179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218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57200"/>
            <a:ext cx="8915401" cy="914400"/>
          </a:xfrm>
        </p:spPr>
        <p:txBody>
          <a:bodyPr/>
          <a:lstStyle/>
          <a:p>
            <a:r>
              <a:rPr lang="en-US" sz="2400" dirty="0"/>
              <a:t>2023 LeadingAge Ziegler 200</a:t>
            </a:r>
            <a:br>
              <a:rPr lang="en-US" sz="2400" dirty="0"/>
            </a:br>
            <a:r>
              <a:rPr lang="en-US" sz="1600" dirty="0"/>
              <a:t>The Nation's Largest Not-for-profit Multi-site Senior Living Organizations</a:t>
            </a:r>
            <a:br>
              <a:rPr lang="en-US" sz="1600" dirty="0"/>
            </a:br>
            <a:r>
              <a:rPr lang="en-US" sz="2400" dirty="0"/>
              <a:t>RANKED BY TOTAL SENIOR LIVING UNITS</a:t>
            </a:r>
          </a:p>
        </p:txBody>
      </p:sp>
      <p:sp>
        <p:nvSpPr>
          <p:cNvPr id="5" name="Rounded Rectangle 4"/>
          <p:cNvSpPr/>
          <p:nvPr/>
        </p:nvSpPr>
        <p:spPr bwMode="auto">
          <a:xfrm>
            <a:off x="152400" y="5486400"/>
            <a:ext cx="4876800" cy="152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7" name="Text Box 5"/>
          <p:cNvSpPr txBox="1">
            <a:spLocks noChangeArrowheads="1"/>
          </p:cNvSpPr>
          <p:nvPr/>
        </p:nvSpPr>
        <p:spPr bwMode="auto">
          <a:xfrm>
            <a:off x="228600" y="6627168"/>
            <a:ext cx="388439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b">
            <a:spAutoFit/>
          </a:bodyPr>
          <a:lstStyle>
            <a:lvl1pPr eaLnBrk="0" hangingPunct="0">
              <a:defRPr sz="2400">
                <a:solidFill>
                  <a:schemeClr val="tx1"/>
                </a:solidFill>
                <a:latin typeface="Trebuchet MS" pitchFamily="34" charset="0"/>
                <a:ea typeface="ＭＳ Ｐゴシック" charset="-128"/>
              </a:defRPr>
            </a:lvl1pPr>
            <a:lvl2pPr marL="742950" indent="-285750" eaLnBrk="0" hangingPunct="0">
              <a:defRPr sz="2400">
                <a:solidFill>
                  <a:schemeClr val="tx1"/>
                </a:solidFill>
                <a:latin typeface="Trebuchet MS" pitchFamily="34" charset="0"/>
                <a:ea typeface="ＭＳ Ｐゴシック" charset="-128"/>
              </a:defRPr>
            </a:lvl2pPr>
            <a:lvl3pPr marL="1143000" indent="-228600" eaLnBrk="0" hangingPunct="0">
              <a:defRPr sz="2400">
                <a:solidFill>
                  <a:schemeClr val="tx1"/>
                </a:solidFill>
                <a:latin typeface="Trebuchet MS" pitchFamily="34" charset="0"/>
                <a:ea typeface="ＭＳ Ｐゴシック" charset="-128"/>
              </a:defRPr>
            </a:lvl3pPr>
            <a:lvl4pPr marL="1600200" indent="-228600" eaLnBrk="0" hangingPunct="0">
              <a:defRPr sz="2400">
                <a:solidFill>
                  <a:schemeClr val="tx1"/>
                </a:solidFill>
                <a:latin typeface="Trebuchet MS" pitchFamily="34" charset="0"/>
                <a:ea typeface="ＭＳ Ｐゴシック" charset="-128"/>
              </a:defRPr>
            </a:lvl4pPr>
            <a:lvl5pPr marL="2057400" indent="-228600" eaLnBrk="0" hangingPunct="0">
              <a:defRPr sz="2400">
                <a:solidFill>
                  <a:schemeClr val="tx1"/>
                </a:solidFill>
                <a:latin typeface="Trebuchet MS"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charset="-128"/>
              </a:defRPr>
            </a:lvl9pPr>
          </a:lstStyle>
          <a:p>
            <a:pPr eaLnBrk="1" hangingPunct="1"/>
            <a:r>
              <a:rPr lang="en-US" altLang="en-US" sz="900" dirty="0">
                <a:latin typeface="Arial" pitchFamily="34" charset="0"/>
              </a:rPr>
              <a:t>Source: 2023 LeadingAge Ziegler 200 Publication (data as of 12/31/22)</a:t>
            </a:r>
          </a:p>
        </p:txBody>
      </p:sp>
      <p:graphicFrame>
        <p:nvGraphicFramePr>
          <p:cNvPr id="2" name="Object 1">
            <a:extLst>
              <a:ext uri="{FF2B5EF4-FFF2-40B4-BE49-F238E27FC236}">
                <a16:creationId xmlns:a16="http://schemas.microsoft.com/office/drawing/2014/main" id="{9FAB6867-D4F2-7BF1-7D0E-85EC7305F7BD}"/>
              </a:ext>
            </a:extLst>
          </p:cNvPr>
          <p:cNvGraphicFramePr>
            <a:graphicFrameLocks noChangeAspect="1"/>
          </p:cNvGraphicFramePr>
          <p:nvPr/>
        </p:nvGraphicFramePr>
        <p:xfrm>
          <a:off x="66675" y="1530350"/>
          <a:ext cx="9010650" cy="4413250"/>
        </p:xfrm>
        <a:graphic>
          <a:graphicData uri="http://schemas.openxmlformats.org/presentationml/2006/ole">
            <mc:AlternateContent xmlns:mc="http://schemas.openxmlformats.org/markup-compatibility/2006">
              <mc:Choice xmlns:v="urn:schemas-microsoft-com:vml" Requires="v">
                <p:oleObj name="Worksheet" r:id="rId3" imgW="10805288" imgH="5288132" progId="Excel.Sheet.12">
                  <p:link updateAutomatic="1"/>
                </p:oleObj>
              </mc:Choice>
              <mc:Fallback>
                <p:oleObj name="Worksheet" r:id="rId3" imgW="10805288" imgH="5288132" progId="Excel.Sheet.12">
                  <p:link updateAutomatic="1"/>
                  <p:pic>
                    <p:nvPicPr>
                      <p:cNvPr id="2" name="Object 1">
                        <a:extLst>
                          <a:ext uri="{FF2B5EF4-FFF2-40B4-BE49-F238E27FC236}">
                            <a16:creationId xmlns:a16="http://schemas.microsoft.com/office/drawing/2014/main" id="{9FAB6867-D4F2-7BF1-7D0E-85EC7305F7BD}"/>
                          </a:ext>
                        </a:extLst>
                      </p:cNvPr>
                      <p:cNvPicPr/>
                      <p:nvPr/>
                    </p:nvPicPr>
                    <p:blipFill>
                      <a:blip r:embed="rId4"/>
                      <a:stretch>
                        <a:fillRect/>
                      </a:stretch>
                    </p:blipFill>
                    <p:spPr>
                      <a:xfrm>
                        <a:off x="66675" y="1530350"/>
                        <a:ext cx="9010650" cy="4413250"/>
                      </a:xfrm>
                      <a:prstGeom prst="rect">
                        <a:avLst/>
                      </a:prstGeom>
                    </p:spPr>
                  </p:pic>
                </p:oleObj>
              </mc:Fallback>
            </mc:AlternateContent>
          </a:graphicData>
        </a:graphic>
      </p:graphicFrame>
    </p:spTree>
    <p:extLst>
      <p:ext uri="{BB962C8B-B14F-4D97-AF65-F5344CB8AC3E}">
        <p14:creationId xmlns:p14="http://schemas.microsoft.com/office/powerpoint/2010/main" val="1856365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C7B19-786D-376F-C40A-9E93669BC054}"/>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2A8C27B6-36A6-16AF-2374-BA074194AFF7}"/>
              </a:ext>
            </a:extLst>
          </p:cNvPr>
          <p:cNvSpPr/>
          <p:nvPr/>
        </p:nvSpPr>
        <p:spPr bwMode="auto">
          <a:xfrm>
            <a:off x="152400" y="5486400"/>
            <a:ext cx="4876800" cy="152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7" name="Text Box 5">
            <a:extLst>
              <a:ext uri="{FF2B5EF4-FFF2-40B4-BE49-F238E27FC236}">
                <a16:creationId xmlns:a16="http://schemas.microsoft.com/office/drawing/2014/main" id="{BAF9402E-E23A-2350-ED74-C3DF887D2ED9}"/>
              </a:ext>
            </a:extLst>
          </p:cNvPr>
          <p:cNvSpPr txBox="1">
            <a:spLocks noChangeArrowheads="1"/>
          </p:cNvSpPr>
          <p:nvPr/>
        </p:nvSpPr>
        <p:spPr bwMode="auto">
          <a:xfrm>
            <a:off x="152400" y="6590382"/>
            <a:ext cx="382027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b">
            <a:spAutoFit/>
          </a:bodyPr>
          <a:lstStyle>
            <a:lvl1pPr eaLnBrk="0" hangingPunct="0">
              <a:defRPr sz="2400">
                <a:solidFill>
                  <a:schemeClr val="tx1"/>
                </a:solidFill>
                <a:latin typeface="Trebuchet MS" pitchFamily="34" charset="0"/>
                <a:ea typeface="ＭＳ Ｐゴシック" charset="-128"/>
              </a:defRPr>
            </a:lvl1pPr>
            <a:lvl2pPr marL="742950" indent="-285750" eaLnBrk="0" hangingPunct="0">
              <a:defRPr sz="2400">
                <a:solidFill>
                  <a:schemeClr val="tx1"/>
                </a:solidFill>
                <a:latin typeface="Trebuchet MS" pitchFamily="34" charset="0"/>
                <a:ea typeface="ＭＳ Ｐゴシック" charset="-128"/>
              </a:defRPr>
            </a:lvl2pPr>
            <a:lvl3pPr marL="1143000" indent="-228600" eaLnBrk="0" hangingPunct="0">
              <a:defRPr sz="2400">
                <a:solidFill>
                  <a:schemeClr val="tx1"/>
                </a:solidFill>
                <a:latin typeface="Trebuchet MS" pitchFamily="34" charset="0"/>
                <a:ea typeface="ＭＳ Ｐゴシック" charset="-128"/>
              </a:defRPr>
            </a:lvl3pPr>
            <a:lvl4pPr marL="1600200" indent="-228600" eaLnBrk="0" hangingPunct="0">
              <a:defRPr sz="2400">
                <a:solidFill>
                  <a:schemeClr val="tx1"/>
                </a:solidFill>
                <a:latin typeface="Trebuchet MS" pitchFamily="34" charset="0"/>
                <a:ea typeface="ＭＳ Ｐゴシック" charset="-128"/>
              </a:defRPr>
            </a:lvl4pPr>
            <a:lvl5pPr marL="2057400" indent="-228600" eaLnBrk="0" hangingPunct="0">
              <a:defRPr sz="2400">
                <a:solidFill>
                  <a:schemeClr val="tx1"/>
                </a:solidFill>
                <a:latin typeface="Trebuchet MS"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charset="-128"/>
              </a:defRPr>
            </a:lvl9pPr>
          </a:lstStyle>
          <a:p>
            <a:pPr eaLnBrk="1" hangingPunct="1"/>
            <a:r>
              <a:rPr lang="en-US" altLang="en-US" sz="900" dirty="0">
                <a:latin typeface="+mj-lt"/>
              </a:rPr>
              <a:t>Source: 2023 LeadingAge Ziegler 200 Publication (data as of 12/31/22)</a:t>
            </a:r>
          </a:p>
        </p:txBody>
      </p:sp>
      <p:sp>
        <p:nvSpPr>
          <p:cNvPr id="8" name="object 63">
            <a:extLst>
              <a:ext uri="{FF2B5EF4-FFF2-40B4-BE49-F238E27FC236}">
                <a16:creationId xmlns:a16="http://schemas.microsoft.com/office/drawing/2014/main" id="{DE337110-97F7-88D1-818D-D23F4A70912F}"/>
              </a:ext>
            </a:extLst>
          </p:cNvPr>
          <p:cNvSpPr txBox="1">
            <a:spLocks noGrp="1"/>
          </p:cNvSpPr>
          <p:nvPr>
            <p:ph type="title"/>
          </p:nvPr>
        </p:nvSpPr>
        <p:spPr>
          <a:xfrm>
            <a:off x="231140" y="218259"/>
            <a:ext cx="8681719" cy="1305741"/>
          </a:xfrm>
          <a:prstGeom prst="rect">
            <a:avLst/>
          </a:prstGeom>
        </p:spPr>
        <p:txBody>
          <a:bodyPr vert="horz" wrap="square" lIns="0" tIns="73913" rIns="0" bIns="0" rtlCol="0">
            <a:spAutoFit/>
          </a:bodyPr>
          <a:lstStyle/>
          <a:p>
            <a:pPr marL="12700">
              <a:lnSpc>
                <a:spcPct val="100000"/>
              </a:lnSpc>
              <a:spcBef>
                <a:spcPts val="100"/>
              </a:spcBef>
              <a:tabLst>
                <a:tab pos="8973185" algn="l"/>
              </a:tabLst>
            </a:pPr>
            <a:r>
              <a:rPr lang="en-US" sz="2000" spc="-35" dirty="0"/>
              <a:t>2023 LeadingAge Ziegler 200</a:t>
            </a:r>
            <a:br>
              <a:rPr lang="en-US" sz="2000" spc="-35" dirty="0"/>
            </a:br>
            <a:r>
              <a:rPr lang="en-US" sz="2000" spc="-35" dirty="0"/>
              <a:t>The Nation’s Largest NFP Multi-Site &amp; single-site Senior Living Organizations - Ranked by </a:t>
            </a:r>
            <a:r>
              <a:rPr lang="en-US" sz="2000" u="sng" spc="-35" dirty="0"/>
              <a:t>Total Senior Living Units</a:t>
            </a:r>
            <a:br>
              <a:rPr lang="en-US" sz="2000" spc="-35" dirty="0"/>
            </a:br>
            <a:r>
              <a:rPr sz="2000" dirty="0"/>
              <a:t>	</a:t>
            </a:r>
          </a:p>
        </p:txBody>
      </p:sp>
      <p:sp>
        <p:nvSpPr>
          <p:cNvPr id="4" name="TextBox 3">
            <a:extLst>
              <a:ext uri="{FF2B5EF4-FFF2-40B4-BE49-F238E27FC236}">
                <a16:creationId xmlns:a16="http://schemas.microsoft.com/office/drawing/2014/main" id="{5F303D63-169A-F1A5-1538-ECBBD209C0C0}"/>
              </a:ext>
            </a:extLst>
          </p:cNvPr>
          <p:cNvSpPr txBox="1"/>
          <p:nvPr/>
        </p:nvSpPr>
        <p:spPr>
          <a:xfrm>
            <a:off x="152400" y="1367135"/>
            <a:ext cx="4648200" cy="461665"/>
          </a:xfrm>
          <a:prstGeom prst="rect">
            <a:avLst/>
          </a:prstGeom>
          <a:noFill/>
        </p:spPr>
        <p:txBody>
          <a:bodyPr wrap="square" rtlCol="0">
            <a:spAutoFit/>
          </a:bodyPr>
          <a:lstStyle/>
          <a:p>
            <a:r>
              <a:rPr lang="en-US" b="1" dirty="0"/>
              <a:t>Among Largest 200 Multi-sites</a:t>
            </a:r>
          </a:p>
        </p:txBody>
      </p:sp>
      <p:sp>
        <p:nvSpPr>
          <p:cNvPr id="9" name="TextBox 8">
            <a:extLst>
              <a:ext uri="{FF2B5EF4-FFF2-40B4-BE49-F238E27FC236}">
                <a16:creationId xmlns:a16="http://schemas.microsoft.com/office/drawing/2014/main" id="{1200C1A0-EED7-3DCB-F76B-06BB0462CBAB}"/>
              </a:ext>
            </a:extLst>
          </p:cNvPr>
          <p:cNvSpPr txBox="1"/>
          <p:nvPr/>
        </p:nvSpPr>
        <p:spPr>
          <a:xfrm>
            <a:off x="172494" y="4038600"/>
            <a:ext cx="4628106" cy="461665"/>
          </a:xfrm>
          <a:prstGeom prst="rect">
            <a:avLst/>
          </a:prstGeom>
          <a:noFill/>
        </p:spPr>
        <p:txBody>
          <a:bodyPr wrap="square" rtlCol="0">
            <a:spAutoFit/>
          </a:bodyPr>
          <a:lstStyle/>
          <a:p>
            <a:r>
              <a:rPr lang="en-US" b="1" dirty="0"/>
              <a:t>Among Largest 200 Single-sites</a:t>
            </a:r>
          </a:p>
        </p:txBody>
      </p:sp>
      <p:graphicFrame>
        <p:nvGraphicFramePr>
          <p:cNvPr id="2" name="Object 1">
            <a:extLst>
              <a:ext uri="{FF2B5EF4-FFF2-40B4-BE49-F238E27FC236}">
                <a16:creationId xmlns:a16="http://schemas.microsoft.com/office/drawing/2014/main" id="{A45CE1E7-54EC-A328-FB33-7CED83133FAC}"/>
              </a:ext>
            </a:extLst>
          </p:cNvPr>
          <p:cNvGraphicFramePr>
            <a:graphicFrameLocks noChangeAspect="1"/>
          </p:cNvGraphicFramePr>
          <p:nvPr/>
        </p:nvGraphicFramePr>
        <p:xfrm>
          <a:off x="152400" y="1828800"/>
          <a:ext cx="8945532" cy="1905000"/>
        </p:xfrm>
        <a:graphic>
          <a:graphicData uri="http://schemas.openxmlformats.org/presentationml/2006/ole">
            <mc:AlternateContent xmlns:mc="http://schemas.openxmlformats.org/markup-compatibility/2006">
              <mc:Choice xmlns:v="urn:schemas-microsoft-com:vml" Requires="v">
                <p:oleObj name="Worksheet" r:id="rId3" imgW="9403106" imgH="1996292" progId="Excel.Sheet.12">
                  <p:link updateAutomatic="1"/>
                </p:oleObj>
              </mc:Choice>
              <mc:Fallback>
                <p:oleObj name="Worksheet" r:id="rId3" imgW="9403106" imgH="1996292" progId="Excel.Sheet.12">
                  <p:link updateAutomatic="1"/>
                  <p:pic>
                    <p:nvPicPr>
                      <p:cNvPr id="2" name="Object 1">
                        <a:extLst>
                          <a:ext uri="{FF2B5EF4-FFF2-40B4-BE49-F238E27FC236}">
                            <a16:creationId xmlns:a16="http://schemas.microsoft.com/office/drawing/2014/main" id="{A45CE1E7-54EC-A328-FB33-7CED83133FAC}"/>
                          </a:ext>
                        </a:extLst>
                      </p:cNvPr>
                      <p:cNvPicPr/>
                      <p:nvPr/>
                    </p:nvPicPr>
                    <p:blipFill>
                      <a:blip r:embed="rId4"/>
                      <a:stretch>
                        <a:fillRect/>
                      </a:stretch>
                    </p:blipFill>
                    <p:spPr>
                      <a:xfrm>
                        <a:off x="152400" y="1828800"/>
                        <a:ext cx="8945532" cy="19050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7F4CE50-DCCA-A126-2B47-D320086479C3}"/>
              </a:ext>
            </a:extLst>
          </p:cNvPr>
          <p:cNvGraphicFramePr>
            <a:graphicFrameLocks noChangeAspect="1"/>
          </p:cNvGraphicFramePr>
          <p:nvPr/>
        </p:nvGraphicFramePr>
        <p:xfrm>
          <a:off x="228600" y="4554240"/>
          <a:ext cx="7109963" cy="1546225"/>
        </p:xfrm>
        <a:graphic>
          <a:graphicData uri="http://schemas.openxmlformats.org/presentationml/2006/ole">
            <mc:AlternateContent xmlns:mc="http://schemas.openxmlformats.org/markup-compatibility/2006">
              <mc:Choice xmlns:v="urn:schemas-microsoft-com:vml" Requires="v">
                <p:oleObj name="Worksheet" r:id="rId5" imgW="6758876" imgH="1470580" progId="Excel.Sheet.12">
                  <p:link updateAutomatic="1"/>
                </p:oleObj>
              </mc:Choice>
              <mc:Fallback>
                <p:oleObj name="Worksheet" r:id="rId5" imgW="6758876" imgH="1470580" progId="Excel.Sheet.12">
                  <p:link updateAutomatic="1"/>
                  <p:pic>
                    <p:nvPicPr>
                      <p:cNvPr id="6" name="Object 5">
                        <a:extLst>
                          <a:ext uri="{FF2B5EF4-FFF2-40B4-BE49-F238E27FC236}">
                            <a16:creationId xmlns:a16="http://schemas.microsoft.com/office/drawing/2014/main" id="{77F4CE50-DCCA-A126-2B47-D320086479C3}"/>
                          </a:ext>
                        </a:extLst>
                      </p:cNvPr>
                      <p:cNvPicPr/>
                      <p:nvPr/>
                    </p:nvPicPr>
                    <p:blipFill>
                      <a:blip r:embed="rId6"/>
                      <a:stretch>
                        <a:fillRect/>
                      </a:stretch>
                    </p:blipFill>
                    <p:spPr>
                      <a:xfrm>
                        <a:off x="228600" y="4554240"/>
                        <a:ext cx="7109963" cy="1546225"/>
                      </a:xfrm>
                      <a:prstGeom prst="rect">
                        <a:avLst/>
                      </a:prstGeom>
                    </p:spPr>
                  </p:pic>
                </p:oleObj>
              </mc:Fallback>
            </mc:AlternateContent>
          </a:graphicData>
        </a:graphic>
      </p:graphicFrame>
    </p:spTree>
    <p:extLst>
      <p:ext uri="{BB962C8B-B14F-4D97-AF65-F5344CB8AC3E}">
        <p14:creationId xmlns:p14="http://schemas.microsoft.com/office/powerpoint/2010/main" val="3716432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8F79AE-CE49-B560-69F6-ED2EC337E1D3}"/>
              </a:ext>
            </a:extLst>
          </p:cNvPr>
          <p:cNvSpPr txBox="1"/>
          <p:nvPr/>
        </p:nvSpPr>
        <p:spPr>
          <a:xfrm>
            <a:off x="0" y="6611779"/>
            <a:ext cx="358143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ＭＳ Ｐゴシック" charset="0"/>
              </a:rPr>
              <a:t>Source: 2023 LZ 200 Largest 25 Providers (as of 12/31/22)</a:t>
            </a:r>
          </a:p>
        </p:txBody>
      </p:sp>
      <p:pic>
        <p:nvPicPr>
          <p:cNvPr id="2" name="Picture 1" descr="A group of people sitting in chairs with their hands up&#10;&#10;Description automatically generated">
            <a:extLst>
              <a:ext uri="{FF2B5EF4-FFF2-40B4-BE49-F238E27FC236}">
                <a16:creationId xmlns:a16="http://schemas.microsoft.com/office/drawing/2014/main" id="{B74E63EF-D672-D4BE-36D1-C951A6F2EB9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43800" y="1"/>
            <a:ext cx="1600200" cy="123651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9225537-73C2-27E2-88C5-6D35106DBE85}"/>
              </a:ext>
            </a:extLst>
          </p:cNvPr>
          <p:cNvPicPr>
            <a:picLocks noChangeAspect="1"/>
          </p:cNvPicPr>
          <p:nvPr/>
        </p:nvPicPr>
        <p:blipFill>
          <a:blip r:embed="rId3"/>
          <a:stretch>
            <a:fillRect/>
          </a:stretch>
        </p:blipFill>
        <p:spPr>
          <a:xfrm>
            <a:off x="243078" y="464058"/>
            <a:ext cx="8657844" cy="5929884"/>
          </a:xfrm>
          <a:prstGeom prst="rect">
            <a:avLst/>
          </a:prstGeom>
        </p:spPr>
      </p:pic>
      <p:cxnSp>
        <p:nvCxnSpPr>
          <p:cNvPr id="3" name="Straight Arrow Connector 2">
            <a:extLst>
              <a:ext uri="{FF2B5EF4-FFF2-40B4-BE49-F238E27FC236}">
                <a16:creationId xmlns:a16="http://schemas.microsoft.com/office/drawing/2014/main" id="{77B17A13-E917-F5B1-6F9E-24C364410A7A}"/>
              </a:ext>
            </a:extLst>
          </p:cNvPr>
          <p:cNvCxnSpPr>
            <a:cxnSpLocks/>
          </p:cNvCxnSpPr>
          <p:nvPr/>
        </p:nvCxnSpPr>
        <p:spPr bwMode="auto">
          <a:xfrm>
            <a:off x="7010400" y="1733490"/>
            <a:ext cx="1752600" cy="0"/>
          </a:xfrm>
          <a:prstGeom prst="straightConnector1">
            <a:avLst/>
          </a:prstGeom>
          <a:ln>
            <a:solidFill>
              <a:schemeClr val="accent5">
                <a:lumMod val="75000"/>
              </a:schemeClr>
            </a:solidFill>
            <a:headEnd type="triangle"/>
            <a:tailEnd type="triangle"/>
          </a:ln>
        </p:spPr>
        <p:style>
          <a:lnRef idx="2">
            <a:schemeClr val="accent5"/>
          </a:lnRef>
          <a:fillRef idx="0">
            <a:schemeClr val="accent5"/>
          </a:fillRef>
          <a:effectRef idx="1">
            <a:schemeClr val="accent5"/>
          </a:effectRef>
          <a:fontRef idx="minor">
            <a:schemeClr val="tx1"/>
          </a:fontRef>
        </p:style>
      </p:cxnSp>
      <p:sp>
        <p:nvSpPr>
          <p:cNvPr id="5" name="TextBox 4">
            <a:extLst>
              <a:ext uri="{FF2B5EF4-FFF2-40B4-BE49-F238E27FC236}">
                <a16:creationId xmlns:a16="http://schemas.microsoft.com/office/drawing/2014/main" id="{C6261F29-6AC5-38F8-F774-A0386238F594}"/>
              </a:ext>
            </a:extLst>
          </p:cNvPr>
          <p:cNvSpPr txBox="1"/>
          <p:nvPr/>
        </p:nvSpPr>
        <p:spPr>
          <a:xfrm>
            <a:off x="7239000" y="1524000"/>
            <a:ext cx="1295400" cy="400110"/>
          </a:xfrm>
          <a:prstGeom prst="rect">
            <a:avLst/>
          </a:prstGeom>
          <a:solidFill>
            <a:schemeClr val="accent5">
              <a:lumMod val="75000"/>
            </a:schemeClr>
          </a:solidFill>
        </p:spPr>
        <p:txBody>
          <a:bodyPr wrap="square" rtlCol="0">
            <a:spAutoFit/>
          </a:bodyPr>
          <a:lstStyle/>
          <a:p>
            <a:pPr algn="ctr"/>
            <a:r>
              <a:rPr lang="en-US" sz="1000" b="1" dirty="0">
                <a:solidFill>
                  <a:schemeClr val="bg1"/>
                </a:solidFill>
                <a:latin typeface="+mj-lt"/>
              </a:rPr>
              <a:t>Expansions, affiliations</a:t>
            </a:r>
          </a:p>
        </p:txBody>
      </p:sp>
      <p:cxnSp>
        <p:nvCxnSpPr>
          <p:cNvPr id="6" name="Straight Arrow Connector 5">
            <a:extLst>
              <a:ext uri="{FF2B5EF4-FFF2-40B4-BE49-F238E27FC236}">
                <a16:creationId xmlns:a16="http://schemas.microsoft.com/office/drawing/2014/main" id="{72737840-DD2B-C6E2-2EC4-B2630F1B85CA}"/>
              </a:ext>
            </a:extLst>
          </p:cNvPr>
          <p:cNvCxnSpPr>
            <a:cxnSpLocks/>
          </p:cNvCxnSpPr>
          <p:nvPr/>
        </p:nvCxnSpPr>
        <p:spPr bwMode="auto">
          <a:xfrm>
            <a:off x="6172200" y="2514600"/>
            <a:ext cx="1219200" cy="0"/>
          </a:xfrm>
          <a:prstGeom prst="straightConnector1">
            <a:avLst/>
          </a:prstGeom>
          <a:ln>
            <a:solidFill>
              <a:schemeClr val="accent3">
                <a:lumMod val="75000"/>
              </a:schemeClr>
            </a:solidFill>
            <a:headEnd type="triangle"/>
            <a:tailEnd type="triangle"/>
          </a:ln>
        </p:spPr>
        <p:style>
          <a:lnRef idx="2">
            <a:schemeClr val="accent5"/>
          </a:lnRef>
          <a:fillRef idx="0">
            <a:schemeClr val="accent5"/>
          </a:fillRef>
          <a:effectRef idx="1">
            <a:schemeClr val="accent5"/>
          </a:effectRef>
          <a:fontRef idx="minor">
            <a:schemeClr val="tx1"/>
          </a:fontRef>
        </p:style>
      </p:cxnSp>
      <p:sp>
        <p:nvSpPr>
          <p:cNvPr id="7" name="TextBox 6">
            <a:extLst>
              <a:ext uri="{FF2B5EF4-FFF2-40B4-BE49-F238E27FC236}">
                <a16:creationId xmlns:a16="http://schemas.microsoft.com/office/drawing/2014/main" id="{DCC5A687-EEC3-6FA0-448A-B9DD75C0464F}"/>
              </a:ext>
            </a:extLst>
          </p:cNvPr>
          <p:cNvSpPr txBox="1"/>
          <p:nvPr/>
        </p:nvSpPr>
        <p:spPr>
          <a:xfrm>
            <a:off x="6324600" y="2344579"/>
            <a:ext cx="914400" cy="246221"/>
          </a:xfrm>
          <a:prstGeom prst="rect">
            <a:avLst/>
          </a:prstGeom>
          <a:solidFill>
            <a:schemeClr val="accent3">
              <a:lumMod val="75000"/>
            </a:schemeClr>
          </a:solidFill>
        </p:spPr>
        <p:txBody>
          <a:bodyPr wrap="square" rtlCol="0">
            <a:spAutoFit/>
          </a:bodyPr>
          <a:lstStyle/>
          <a:p>
            <a:pPr algn="ctr"/>
            <a:r>
              <a:rPr lang="en-US" sz="1000" b="1" dirty="0">
                <a:solidFill>
                  <a:schemeClr val="bg1"/>
                </a:solidFill>
                <a:latin typeface="+mn-lt"/>
              </a:rPr>
              <a:t>Recession</a:t>
            </a:r>
          </a:p>
        </p:txBody>
      </p:sp>
      <p:cxnSp>
        <p:nvCxnSpPr>
          <p:cNvPr id="8" name="Straight Arrow Connector 7">
            <a:extLst>
              <a:ext uri="{FF2B5EF4-FFF2-40B4-BE49-F238E27FC236}">
                <a16:creationId xmlns:a16="http://schemas.microsoft.com/office/drawing/2014/main" id="{6EC1BEE9-94C0-4787-6E55-5D8B3ABFC4AE}"/>
              </a:ext>
            </a:extLst>
          </p:cNvPr>
          <p:cNvCxnSpPr>
            <a:cxnSpLocks/>
          </p:cNvCxnSpPr>
          <p:nvPr/>
        </p:nvCxnSpPr>
        <p:spPr bwMode="auto">
          <a:xfrm>
            <a:off x="990600" y="3065621"/>
            <a:ext cx="4724400" cy="0"/>
          </a:xfrm>
          <a:prstGeom prst="straightConnector1">
            <a:avLst/>
          </a:prstGeom>
          <a:ln>
            <a:solidFill>
              <a:srgbClr val="7030A0"/>
            </a:solidFill>
            <a:headEnd type="triangle"/>
            <a:tailEnd type="triangle"/>
          </a:ln>
        </p:spPr>
        <p:style>
          <a:lnRef idx="2">
            <a:schemeClr val="accent5"/>
          </a:lnRef>
          <a:fillRef idx="0">
            <a:schemeClr val="accent5"/>
          </a:fillRef>
          <a:effectRef idx="1">
            <a:schemeClr val="accent5"/>
          </a:effectRef>
          <a:fontRef idx="minor">
            <a:schemeClr val="tx1"/>
          </a:fontRef>
        </p:style>
      </p:cxnSp>
      <p:sp>
        <p:nvSpPr>
          <p:cNvPr id="10" name="TextBox 9">
            <a:extLst>
              <a:ext uri="{FF2B5EF4-FFF2-40B4-BE49-F238E27FC236}">
                <a16:creationId xmlns:a16="http://schemas.microsoft.com/office/drawing/2014/main" id="{73227D60-BDB0-E53C-F59F-AE5EFC6651B1}"/>
              </a:ext>
            </a:extLst>
          </p:cNvPr>
          <p:cNvSpPr txBox="1"/>
          <p:nvPr/>
        </p:nvSpPr>
        <p:spPr>
          <a:xfrm>
            <a:off x="2140541" y="2877979"/>
            <a:ext cx="2355259" cy="246221"/>
          </a:xfrm>
          <a:prstGeom prst="rect">
            <a:avLst/>
          </a:prstGeom>
          <a:solidFill>
            <a:srgbClr val="62269E"/>
          </a:solidFill>
        </p:spPr>
        <p:txBody>
          <a:bodyPr wrap="square" rtlCol="0">
            <a:spAutoFit/>
          </a:bodyPr>
          <a:lstStyle/>
          <a:p>
            <a:pPr algn="ctr"/>
            <a:r>
              <a:rPr lang="en-US" sz="1000" b="1" dirty="0">
                <a:solidFill>
                  <a:schemeClr val="bg1"/>
                </a:solidFill>
                <a:latin typeface="+mn-lt"/>
              </a:rPr>
              <a:t>Evolution of NFP Systems</a:t>
            </a:r>
          </a:p>
        </p:txBody>
      </p:sp>
    </p:spTree>
    <p:extLst>
      <p:ext uri="{BB962C8B-B14F-4D97-AF65-F5344CB8AC3E}">
        <p14:creationId xmlns:p14="http://schemas.microsoft.com/office/powerpoint/2010/main" val="66588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858F1-26A1-4E37-8755-546B25B1F4A8}"/>
              </a:ext>
            </a:extLst>
          </p:cNvPr>
          <p:cNvSpPr txBox="1"/>
          <p:nvPr/>
        </p:nvSpPr>
        <p:spPr>
          <a:xfrm>
            <a:off x="0" y="6622724"/>
            <a:ext cx="7545655"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rPr>
              <a:t>Sources: 2020-2023 LeadingAge Ziegler 200 Publications (data YE 12/31); </a:t>
            </a:r>
            <a:r>
              <a:rPr lang="en-US" sz="900" dirty="0">
                <a:solidFill>
                  <a:srgbClr val="000000"/>
                </a:solidFill>
                <a:latin typeface="Arial" panose="020B0604020202020204"/>
              </a:rPr>
              <a:t>Note: Expansions only include those projects adding 25 or more units</a:t>
            </a:r>
            <a:endPar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endParaRPr>
          </a:p>
        </p:txBody>
      </p:sp>
      <p:sp>
        <p:nvSpPr>
          <p:cNvPr id="13" name="Rectangle: Rounded Corners 12">
            <a:extLst>
              <a:ext uri="{FF2B5EF4-FFF2-40B4-BE49-F238E27FC236}">
                <a16:creationId xmlns:a16="http://schemas.microsoft.com/office/drawing/2014/main" id="{9A08799D-E5E4-46F9-94AD-AB861B7919F0}"/>
              </a:ext>
            </a:extLst>
          </p:cNvPr>
          <p:cNvSpPr/>
          <p:nvPr/>
        </p:nvSpPr>
        <p:spPr bwMode="auto">
          <a:xfrm>
            <a:off x="3429000" y="2847191"/>
            <a:ext cx="2057400" cy="2133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10" name="object 63">
            <a:extLst>
              <a:ext uri="{FF2B5EF4-FFF2-40B4-BE49-F238E27FC236}">
                <a16:creationId xmlns:a16="http://schemas.microsoft.com/office/drawing/2014/main" id="{A517A904-D1B7-455B-AC57-17678EB3E987}"/>
              </a:ext>
            </a:extLst>
          </p:cNvPr>
          <p:cNvSpPr txBox="1">
            <a:spLocks/>
          </p:cNvSpPr>
          <p:nvPr/>
        </p:nvSpPr>
        <p:spPr>
          <a:xfrm>
            <a:off x="76200" y="313527"/>
            <a:ext cx="9065260" cy="813299"/>
          </a:xfrm>
          <a:prstGeom prst="rect">
            <a:avLst/>
          </a:prstGeom>
        </p:spPr>
        <p:txBody>
          <a:bodyPr vert="horz" wrap="square" lIns="0" tIns="73913" rIns="0" bIns="0" rtlCol="0">
            <a:spAutoFit/>
          </a:bodyPr>
          <a:lstStyle>
            <a:lvl1pPr>
              <a:defRPr sz="1450" b="1" i="0">
                <a:solidFill>
                  <a:srgbClr val="61259E"/>
                </a:solidFill>
                <a:latin typeface="Arial"/>
                <a:ea typeface="+mj-ea"/>
                <a:cs typeface="Arial"/>
              </a:defRPr>
            </a:lvl1pPr>
          </a:lstStyle>
          <a:p>
            <a:pPr marL="12700" marR="0" lvl="0" indent="0" algn="l" defTabSz="914400" rtl="0" eaLnBrk="1" fontAlgn="base" latinLnBrk="0" hangingPunct="1">
              <a:lnSpc>
                <a:spcPct val="100000"/>
              </a:lnSpc>
              <a:spcBef>
                <a:spcPts val="100"/>
              </a:spcBef>
              <a:spcAft>
                <a:spcPct val="0"/>
              </a:spcAft>
              <a:buClrTx/>
              <a:buSzTx/>
              <a:buFontTx/>
              <a:buNone/>
              <a:tabLst>
                <a:tab pos="8973185" algn="l"/>
              </a:tabLst>
              <a:defRPr/>
            </a:pPr>
            <a:r>
              <a:rPr kumimoji="0" lang="en-US" sz="2400" b="0" i="0" u="none" strike="noStrike" kern="0" cap="all" spc="-35" normalizeH="0" baseline="0" noProof="0" dirty="0">
                <a:ln>
                  <a:noFill/>
                </a:ln>
                <a:solidFill>
                  <a:srgbClr val="61259E"/>
                </a:solidFill>
                <a:effectLst/>
                <a:uLnTx/>
                <a:uFillTx/>
                <a:latin typeface="Arial"/>
                <a:ea typeface="+mj-ea"/>
                <a:cs typeface="Arial"/>
              </a:rPr>
              <a:t>NFP Senior Living Community Growth: LZ 200 Trends</a:t>
            </a:r>
            <a:br>
              <a:rPr kumimoji="0" lang="en-US" sz="2400" b="0" i="0" u="none" strike="noStrike" kern="0" cap="all" spc="-35" normalizeH="0" baseline="0" noProof="0" dirty="0">
                <a:ln>
                  <a:noFill/>
                </a:ln>
                <a:solidFill>
                  <a:srgbClr val="61259E"/>
                </a:solidFill>
                <a:effectLst/>
                <a:uLnTx/>
                <a:uFillTx/>
                <a:latin typeface="Arial"/>
                <a:ea typeface="+mj-ea"/>
                <a:cs typeface="Arial"/>
              </a:rPr>
            </a:br>
            <a:r>
              <a:rPr kumimoji="0" lang="en-US" sz="2400" b="0" i="0" u="none" strike="noStrike" kern="0" cap="all" spc="0" normalizeH="0" baseline="0" noProof="0" dirty="0">
                <a:ln>
                  <a:noFill/>
                </a:ln>
                <a:solidFill>
                  <a:srgbClr val="61259E"/>
                </a:solidFill>
                <a:effectLst/>
                <a:uLnTx/>
                <a:uFillTx/>
                <a:latin typeface="Arial"/>
                <a:ea typeface="+mj-ea"/>
                <a:cs typeface="Arial"/>
              </a:rPr>
              <a:t>	</a:t>
            </a:r>
          </a:p>
        </p:txBody>
      </p:sp>
      <p:graphicFrame>
        <p:nvGraphicFramePr>
          <p:cNvPr id="19" name="Chart 18">
            <a:extLst>
              <a:ext uri="{FF2B5EF4-FFF2-40B4-BE49-F238E27FC236}">
                <a16:creationId xmlns:a16="http://schemas.microsoft.com/office/drawing/2014/main" id="{7BC9F6BE-E8B5-433C-9BCB-52E885170CA6}"/>
              </a:ext>
            </a:extLst>
          </p:cNvPr>
          <p:cNvGraphicFramePr/>
          <p:nvPr/>
        </p:nvGraphicFramePr>
        <p:xfrm>
          <a:off x="304800" y="1126826"/>
          <a:ext cx="5715000" cy="5069991"/>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Rounded Corners 19">
            <a:extLst>
              <a:ext uri="{FF2B5EF4-FFF2-40B4-BE49-F238E27FC236}">
                <a16:creationId xmlns:a16="http://schemas.microsoft.com/office/drawing/2014/main" id="{15179960-BCF2-4C89-AD70-528401A4FE6D}"/>
              </a:ext>
            </a:extLst>
          </p:cNvPr>
          <p:cNvSpPr/>
          <p:nvPr/>
        </p:nvSpPr>
        <p:spPr bwMode="auto">
          <a:xfrm>
            <a:off x="3581400" y="2999591"/>
            <a:ext cx="2057400" cy="2133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3" name="TextBox 2">
            <a:extLst>
              <a:ext uri="{FF2B5EF4-FFF2-40B4-BE49-F238E27FC236}">
                <a16:creationId xmlns:a16="http://schemas.microsoft.com/office/drawing/2014/main" id="{2A22A4F0-7226-F557-C86A-B95C12EE7CCC}"/>
              </a:ext>
            </a:extLst>
          </p:cNvPr>
          <p:cNvSpPr txBox="1"/>
          <p:nvPr/>
        </p:nvSpPr>
        <p:spPr>
          <a:xfrm>
            <a:off x="6248400" y="1150500"/>
            <a:ext cx="2743200" cy="4524315"/>
          </a:xfrm>
          <a:prstGeom prst="rect">
            <a:avLst/>
          </a:prstGeom>
          <a:solidFill>
            <a:schemeClr val="bg1">
              <a:lumMod val="95000"/>
            </a:schemeClr>
          </a:solidFill>
        </p:spPr>
        <p:txBody>
          <a:bodyPr wrap="square" rtlCol="0">
            <a:spAutoFit/>
          </a:bodyPr>
          <a:lstStyle/>
          <a:p>
            <a:pPr algn="ctr"/>
            <a:r>
              <a:rPr lang="en-US" b="1" u="sng" dirty="0"/>
              <a:t>2022 Data</a:t>
            </a:r>
          </a:p>
          <a:p>
            <a:pPr algn="ctr"/>
            <a:endParaRPr lang="en-US" b="1" u="sng" dirty="0"/>
          </a:p>
          <a:p>
            <a:pPr marL="342900" indent="-342900">
              <a:buFont typeface="Arial" panose="020B0604020202020204" pitchFamily="34" charset="0"/>
              <a:buChar char="•"/>
            </a:pPr>
            <a:r>
              <a:rPr lang="en-US" dirty="0"/>
              <a:t>Expansions: </a:t>
            </a:r>
            <a:r>
              <a:rPr lang="en-US" b="1" dirty="0">
                <a:solidFill>
                  <a:schemeClr val="tx2">
                    <a:lumMod val="75000"/>
                  </a:schemeClr>
                </a:solidFill>
              </a:rPr>
              <a:t>21</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Affiliations, Acquisitions: </a:t>
            </a:r>
            <a:r>
              <a:rPr lang="en-US" b="1" dirty="0">
                <a:solidFill>
                  <a:schemeClr val="tx2">
                    <a:lumMod val="75000"/>
                  </a:schemeClr>
                </a:solidFill>
              </a:rPr>
              <a:t>30</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New Communities: </a:t>
            </a:r>
            <a:r>
              <a:rPr lang="en-US" b="1" dirty="0">
                <a:solidFill>
                  <a:schemeClr val="tx2">
                    <a:lumMod val="75000"/>
                  </a:schemeClr>
                </a:solidFill>
              </a:rPr>
              <a:t>7</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Dispositions &amp; Closures: </a:t>
            </a:r>
            <a:r>
              <a:rPr lang="en-US" b="1" dirty="0">
                <a:solidFill>
                  <a:schemeClr val="tx2">
                    <a:lumMod val="75000"/>
                  </a:schemeClr>
                </a:solidFill>
              </a:rPr>
              <a:t>-41</a:t>
            </a:r>
          </a:p>
        </p:txBody>
      </p:sp>
    </p:spTree>
    <p:extLst>
      <p:ext uri="{BB962C8B-B14F-4D97-AF65-F5344CB8AC3E}">
        <p14:creationId xmlns:p14="http://schemas.microsoft.com/office/powerpoint/2010/main" val="17334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84419" y="944424"/>
            <a:ext cx="986167"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ＭＳ Ｐゴシック" charset="0"/>
              </a:rPr>
              <a:t>2000</a:t>
            </a:r>
          </a:p>
        </p:txBody>
      </p:sp>
      <p:sp>
        <p:nvSpPr>
          <p:cNvPr id="11" name="TextBox 10"/>
          <p:cNvSpPr txBox="1"/>
          <p:nvPr/>
        </p:nvSpPr>
        <p:spPr>
          <a:xfrm>
            <a:off x="4256583" y="912396"/>
            <a:ext cx="986167"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ＭＳ Ｐゴシック" charset="0"/>
              </a:rPr>
              <a:t>2010</a:t>
            </a:r>
          </a:p>
        </p:txBody>
      </p:sp>
      <p:sp>
        <p:nvSpPr>
          <p:cNvPr id="23" name="TextBox 22"/>
          <p:cNvSpPr txBox="1"/>
          <p:nvPr/>
        </p:nvSpPr>
        <p:spPr>
          <a:xfrm rot="16200000">
            <a:off x="-342035" y="3944467"/>
            <a:ext cx="1148071" cy="369332"/>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0"/>
              </a:rPr>
              <a:t>Influence</a:t>
            </a:r>
          </a:p>
        </p:txBody>
      </p:sp>
      <p:sp>
        <p:nvSpPr>
          <p:cNvPr id="34" name="Rounded Rectangle 33"/>
          <p:cNvSpPr/>
          <p:nvPr/>
        </p:nvSpPr>
        <p:spPr bwMode="auto">
          <a:xfrm>
            <a:off x="3495787" y="3478985"/>
            <a:ext cx="2500672" cy="246221"/>
          </a:xfrm>
          <a:prstGeom prst="roundRect">
            <a:avLst/>
          </a:prstGeom>
          <a:solidFill>
            <a:srgbClr val="FFFFCC"/>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50" b="1" i="0" u="none" strike="noStrike" kern="1200" cap="none" spc="0" normalizeH="0" baseline="0" noProof="0" dirty="0">
              <a:ln>
                <a:noFill/>
              </a:ln>
              <a:solidFill>
                <a:srgbClr val="000000"/>
              </a:solidFill>
              <a:effectLst/>
              <a:uLnTx/>
              <a:uFillTx/>
              <a:latin typeface="Arial" panose="020B0604020202020204"/>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50" b="1" i="0" u="none" strike="noStrike" kern="1200" cap="none" spc="0" normalizeH="0" baseline="0" noProof="0" dirty="0">
                <a:ln>
                  <a:noFill/>
                </a:ln>
                <a:solidFill>
                  <a:srgbClr val="000000"/>
                </a:solidFill>
                <a:effectLst/>
                <a:uLnTx/>
                <a:uFillTx/>
                <a:latin typeface="Arial" panose="020B0604020202020204"/>
                <a:ea typeface="ＭＳ Ｐゴシック" charset="0"/>
              </a:rPr>
              <a:t>Complexities of SN &amp; Healthcare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50" b="1" i="0" u="none" strike="noStrike" kern="1200" cap="none" spc="0" normalizeH="0" baseline="0" noProof="0" dirty="0">
              <a:ln>
                <a:noFill/>
              </a:ln>
              <a:solidFill>
                <a:srgbClr val="000000"/>
              </a:solidFill>
              <a:effectLst/>
              <a:uLnTx/>
              <a:uFillTx/>
              <a:latin typeface="Arial" panose="020B0604020202020204"/>
              <a:ea typeface="ＭＳ Ｐゴシック" charset="0"/>
            </a:endParaRPr>
          </a:p>
        </p:txBody>
      </p:sp>
      <p:sp>
        <p:nvSpPr>
          <p:cNvPr id="35" name="Rounded Rectangle 34"/>
          <p:cNvSpPr/>
          <p:nvPr/>
        </p:nvSpPr>
        <p:spPr bwMode="auto">
          <a:xfrm>
            <a:off x="3506414" y="3863742"/>
            <a:ext cx="2500672" cy="246221"/>
          </a:xfrm>
          <a:prstGeom prst="roundRect">
            <a:avLst/>
          </a:prstGeom>
          <a:solidFill>
            <a:srgbClr val="DDD3E9"/>
          </a:solidFill>
          <a:ln w="38100" cap="flat" cmpd="sng" algn="ctr">
            <a:solidFill>
              <a:srgbClr val="805CA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ＭＳ Ｐゴシック" charset="0"/>
              </a:rPr>
              <a:t>Leadership Turnover</a:t>
            </a:r>
          </a:p>
        </p:txBody>
      </p:sp>
      <p:sp>
        <p:nvSpPr>
          <p:cNvPr id="36" name="Rounded Rectangle 35"/>
          <p:cNvSpPr/>
          <p:nvPr/>
        </p:nvSpPr>
        <p:spPr bwMode="auto">
          <a:xfrm>
            <a:off x="3522900" y="4261776"/>
            <a:ext cx="2500672" cy="246221"/>
          </a:xfrm>
          <a:prstGeom prst="roundRect">
            <a:avLst/>
          </a:prstGeom>
          <a:solidFill>
            <a:schemeClr val="bg1">
              <a:lumMod val="85000"/>
            </a:schemeClr>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ＭＳ Ｐゴシック" charset="0"/>
              </a:rPr>
              <a:t>Technology Demands</a:t>
            </a:r>
          </a:p>
        </p:txBody>
      </p:sp>
      <p:sp>
        <p:nvSpPr>
          <p:cNvPr id="37" name="Rounded Rectangle 36"/>
          <p:cNvSpPr/>
          <p:nvPr/>
        </p:nvSpPr>
        <p:spPr bwMode="auto">
          <a:xfrm>
            <a:off x="3504567" y="5709985"/>
            <a:ext cx="2500672" cy="246221"/>
          </a:xfrm>
          <a:prstGeom prst="roundRect">
            <a:avLst/>
          </a:prstGeom>
          <a:solidFill>
            <a:schemeClr val="bg1">
              <a:lumMod val="95000"/>
            </a:schemeClr>
          </a:solid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Diversify Service Lines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endParaRPr>
          </a:p>
        </p:txBody>
      </p:sp>
      <p:sp>
        <p:nvSpPr>
          <p:cNvPr id="40" name="Rounded Rectangle 39"/>
          <p:cNvSpPr/>
          <p:nvPr/>
        </p:nvSpPr>
        <p:spPr bwMode="auto">
          <a:xfrm>
            <a:off x="3529475" y="4612586"/>
            <a:ext cx="2500672" cy="246221"/>
          </a:xfrm>
          <a:prstGeom prst="roundRect">
            <a:avLst/>
          </a:prstGeom>
          <a:solidFill>
            <a:srgbClr val="DDF0FF"/>
          </a:solid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Health System Consolidation</a:t>
            </a:r>
          </a:p>
        </p:txBody>
      </p:sp>
      <p:sp>
        <p:nvSpPr>
          <p:cNvPr id="41" name="Rounded Rectangle 40"/>
          <p:cNvSpPr/>
          <p:nvPr/>
        </p:nvSpPr>
        <p:spPr bwMode="auto">
          <a:xfrm>
            <a:off x="3495042" y="6076616"/>
            <a:ext cx="2500672" cy="246221"/>
          </a:xfrm>
          <a:prstGeom prst="roundRect">
            <a:avLst/>
          </a:prstGeom>
          <a:solidFill>
            <a:srgbClr val="DDFDFF"/>
          </a:solidFill>
          <a:ln w="38100"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0"/>
              </a:rPr>
              <a:t>Ability to Attract Talent</a:t>
            </a:r>
          </a:p>
        </p:txBody>
      </p:sp>
      <p:sp>
        <p:nvSpPr>
          <p:cNvPr id="68" name="Rounded Rectangle 67"/>
          <p:cNvSpPr/>
          <p:nvPr/>
        </p:nvSpPr>
        <p:spPr bwMode="auto">
          <a:xfrm>
            <a:off x="693906" y="4615042"/>
            <a:ext cx="2594061" cy="246221"/>
          </a:xfrm>
          <a:prstGeom prst="roundRect">
            <a:avLst/>
          </a:prstGeom>
          <a:solidFill>
            <a:schemeClr val="bg1">
              <a:lumMod val="85000"/>
            </a:schemeClr>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ＭＳ Ｐゴシック" charset="0"/>
              </a:rPr>
              <a:t>Technology Demands</a:t>
            </a:r>
          </a:p>
        </p:txBody>
      </p:sp>
      <p:sp>
        <p:nvSpPr>
          <p:cNvPr id="72" name="Rounded Rectangle 71"/>
          <p:cNvSpPr/>
          <p:nvPr/>
        </p:nvSpPr>
        <p:spPr bwMode="auto">
          <a:xfrm>
            <a:off x="693906" y="3883308"/>
            <a:ext cx="2594061" cy="246221"/>
          </a:xfrm>
          <a:prstGeom prst="roundRect">
            <a:avLst/>
          </a:prstGeom>
          <a:solidFill>
            <a:srgbClr val="DDF0FF"/>
          </a:solid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Health System Consolidation</a:t>
            </a:r>
          </a:p>
        </p:txBody>
      </p:sp>
      <p:sp>
        <p:nvSpPr>
          <p:cNvPr id="73" name="Rounded Rectangle 72"/>
          <p:cNvSpPr/>
          <p:nvPr/>
        </p:nvSpPr>
        <p:spPr bwMode="auto">
          <a:xfrm>
            <a:off x="711601" y="5731980"/>
            <a:ext cx="2594061" cy="246221"/>
          </a:xfrm>
          <a:prstGeom prst="roundRect">
            <a:avLst/>
          </a:prstGeom>
          <a:solidFill>
            <a:srgbClr val="DDFDFF"/>
          </a:solidFill>
          <a:ln w="38100"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0"/>
              </a:rPr>
              <a:t>Ability to Attract Talent</a:t>
            </a:r>
          </a:p>
        </p:txBody>
      </p:sp>
      <p:sp>
        <p:nvSpPr>
          <p:cNvPr id="75" name="Rounded Rectangle 74"/>
          <p:cNvSpPr/>
          <p:nvPr/>
        </p:nvSpPr>
        <p:spPr bwMode="auto">
          <a:xfrm>
            <a:off x="3491089" y="3113601"/>
            <a:ext cx="2500672" cy="246221"/>
          </a:xfrm>
          <a:prstGeom prst="roundRect">
            <a:avLst/>
          </a:prstGeom>
          <a:solidFill>
            <a:srgbClr val="FAE2E3"/>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Financial Pressures</a:t>
            </a:r>
            <a:endPar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88" name="Rounded Rectangle 87"/>
          <p:cNvSpPr/>
          <p:nvPr/>
        </p:nvSpPr>
        <p:spPr bwMode="auto">
          <a:xfrm>
            <a:off x="3499331" y="5358513"/>
            <a:ext cx="2500672" cy="246221"/>
          </a:xfrm>
          <a:prstGeom prst="roundRect">
            <a:avLst/>
          </a:prstGeom>
          <a:solidFill>
            <a:srgbClr val="DAEEDA"/>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ＭＳ Ｐゴシック" charset="0"/>
              </a:rPr>
              <a:t>Access to Capital</a:t>
            </a:r>
          </a:p>
        </p:txBody>
      </p:sp>
      <p:sp>
        <p:nvSpPr>
          <p:cNvPr id="90" name="Rounded Rectangle 89"/>
          <p:cNvSpPr/>
          <p:nvPr/>
        </p:nvSpPr>
        <p:spPr bwMode="auto">
          <a:xfrm>
            <a:off x="694584" y="4975333"/>
            <a:ext cx="2594061" cy="246221"/>
          </a:xfrm>
          <a:prstGeom prst="roundRect">
            <a:avLst/>
          </a:prstGeom>
          <a:solidFill>
            <a:srgbClr val="DAEEDA"/>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ＭＳ Ｐゴシック" charset="0"/>
              </a:rPr>
              <a:t>Access to Capital</a:t>
            </a:r>
          </a:p>
        </p:txBody>
      </p:sp>
      <p:sp>
        <p:nvSpPr>
          <p:cNvPr id="71" name="Rounded Rectangle 70"/>
          <p:cNvSpPr/>
          <p:nvPr/>
        </p:nvSpPr>
        <p:spPr bwMode="auto">
          <a:xfrm>
            <a:off x="722742" y="4260303"/>
            <a:ext cx="2594061" cy="246221"/>
          </a:xfrm>
          <a:prstGeom prst="roundRect">
            <a:avLst/>
          </a:prstGeom>
          <a:solidFill>
            <a:srgbClr val="DDD3E9"/>
          </a:solidFill>
          <a:ln w="38100" cap="flat" cmpd="sng" algn="ctr">
            <a:solidFill>
              <a:srgbClr val="805CA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a:ea typeface="ＭＳ Ｐゴシック" charset="0"/>
              </a:rPr>
              <a:t>Leadership Turnover</a:t>
            </a:r>
          </a:p>
        </p:txBody>
      </p:sp>
      <p:sp>
        <p:nvSpPr>
          <p:cNvPr id="77" name="Rounded Rectangle 76"/>
          <p:cNvSpPr/>
          <p:nvPr/>
        </p:nvSpPr>
        <p:spPr bwMode="auto">
          <a:xfrm>
            <a:off x="711601" y="6089653"/>
            <a:ext cx="2594061" cy="246221"/>
          </a:xfrm>
          <a:prstGeom prst="roundRect">
            <a:avLst/>
          </a:prstGeom>
          <a:solidFill>
            <a:srgbClr val="FFFFCC"/>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Complexities of Healthcare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endParaRPr>
          </a:p>
        </p:txBody>
      </p:sp>
      <p:sp>
        <p:nvSpPr>
          <p:cNvPr id="15" name="Up Arrow 14"/>
          <p:cNvSpPr/>
          <p:nvPr/>
        </p:nvSpPr>
        <p:spPr bwMode="auto">
          <a:xfrm>
            <a:off x="177190" y="2645157"/>
            <a:ext cx="184667" cy="872609"/>
          </a:xfrm>
          <a:prstGeom prs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78" name="Rounded Rectangle 77"/>
          <p:cNvSpPr/>
          <p:nvPr/>
        </p:nvSpPr>
        <p:spPr bwMode="auto">
          <a:xfrm>
            <a:off x="3522901" y="4979217"/>
            <a:ext cx="2500672" cy="246221"/>
          </a:xfrm>
          <a:prstGeom prst="roundRect">
            <a:avLst/>
          </a:prstGeom>
          <a:solidFill>
            <a:schemeClr val="bg1">
              <a:lumMod val="9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Competition</a:t>
            </a:r>
          </a:p>
        </p:txBody>
      </p:sp>
      <p:sp>
        <p:nvSpPr>
          <p:cNvPr id="79" name="Rounded Rectangle 78"/>
          <p:cNvSpPr/>
          <p:nvPr/>
        </p:nvSpPr>
        <p:spPr bwMode="auto">
          <a:xfrm>
            <a:off x="682017" y="5358513"/>
            <a:ext cx="2594061" cy="246221"/>
          </a:xfrm>
          <a:prstGeom prst="roundRect">
            <a:avLst/>
          </a:prstGeom>
          <a:solidFill>
            <a:schemeClr val="bg1">
              <a:lumMod val="9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Competition</a:t>
            </a:r>
          </a:p>
        </p:txBody>
      </p:sp>
      <p:cxnSp>
        <p:nvCxnSpPr>
          <p:cNvPr id="17" name="Straight Connector 16"/>
          <p:cNvCxnSpPr/>
          <p:nvPr/>
        </p:nvCxnSpPr>
        <p:spPr bwMode="auto">
          <a:xfrm>
            <a:off x="538655" y="1144751"/>
            <a:ext cx="0" cy="5181559"/>
          </a:xfrm>
          <a:prstGeom prst="line">
            <a:avLst/>
          </a:prstGeom>
          <a:no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3429000" y="1113233"/>
            <a:ext cx="0" cy="5244594"/>
          </a:xfrm>
          <a:prstGeom prst="line">
            <a:avLst/>
          </a:prstGeom>
          <a:no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6172200" y="1118381"/>
            <a:ext cx="0" cy="5162839"/>
          </a:xfrm>
          <a:prstGeom prst="line">
            <a:avLst/>
          </a:prstGeom>
          <a:noFill/>
          <a:ln w="9525" cap="flat" cmpd="sng" algn="ctr">
            <a:solidFill>
              <a:schemeClr val="tx1"/>
            </a:solidFill>
            <a:prstDash val="solid"/>
            <a:round/>
            <a:headEnd type="none" w="med" len="med"/>
            <a:tailEnd type="none" w="med" len="med"/>
          </a:ln>
          <a:effectLst/>
        </p:spPr>
      </p:cxnSp>
      <p:sp>
        <p:nvSpPr>
          <p:cNvPr id="44" name="Title 2"/>
          <p:cNvSpPr txBox="1">
            <a:spLocks/>
          </p:cNvSpPr>
          <p:nvPr/>
        </p:nvSpPr>
        <p:spPr bwMode="gray">
          <a:xfrm>
            <a:off x="76200" y="228601"/>
            <a:ext cx="8839200" cy="76199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600" cap="all">
                <a:solidFill>
                  <a:srgbClr val="62269E"/>
                </a:solidFill>
                <a:latin typeface="Arial" charset="0"/>
                <a:ea typeface="Arial" charset="0"/>
                <a:cs typeface="Arial" charset="0"/>
              </a:defRPr>
            </a:lvl1pPr>
            <a:lvl2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2pPr>
            <a:lvl3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3pPr>
            <a:lvl4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4pPr>
            <a:lvl5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Trebuchet MS" pitchFamily="34" charset="0"/>
                <a:ea typeface="ＭＳ Ｐゴシック" charset="-128"/>
              </a:defRPr>
            </a:lvl6pPr>
            <a:lvl7pPr marL="914400" algn="l" rtl="0" fontAlgn="base">
              <a:spcBef>
                <a:spcPct val="0"/>
              </a:spcBef>
              <a:spcAft>
                <a:spcPct val="0"/>
              </a:spcAft>
              <a:defRPr sz="2800">
                <a:solidFill>
                  <a:schemeClr val="bg1"/>
                </a:solidFill>
                <a:latin typeface="Trebuchet MS" pitchFamily="34" charset="0"/>
                <a:ea typeface="ＭＳ Ｐゴシック" charset="-128"/>
              </a:defRPr>
            </a:lvl7pPr>
            <a:lvl8pPr marL="1371600" algn="l" rtl="0" fontAlgn="base">
              <a:spcBef>
                <a:spcPct val="0"/>
              </a:spcBef>
              <a:spcAft>
                <a:spcPct val="0"/>
              </a:spcAft>
              <a:defRPr sz="2800">
                <a:solidFill>
                  <a:schemeClr val="bg1"/>
                </a:solidFill>
                <a:latin typeface="Trebuchet MS" pitchFamily="34" charset="0"/>
                <a:ea typeface="ＭＳ Ｐゴシック" charset="-128"/>
              </a:defRPr>
            </a:lvl8pPr>
            <a:lvl9pPr marL="1828800" algn="l" rtl="0" fontAlgn="base">
              <a:spcBef>
                <a:spcPct val="0"/>
              </a:spcBef>
              <a:spcAft>
                <a:spcPct val="0"/>
              </a:spcAft>
              <a:defRPr sz="2800">
                <a:solidFill>
                  <a:schemeClr val="bg1"/>
                </a:solidFill>
                <a:latin typeface="Trebuchet MS" pitchFamily="34"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all" spc="0" normalizeH="0" baseline="0" noProof="0" dirty="0">
                <a:ln>
                  <a:noFill/>
                </a:ln>
                <a:solidFill>
                  <a:srgbClr val="62269E"/>
                </a:solidFill>
                <a:effectLst/>
                <a:uLnTx/>
                <a:uFillTx/>
                <a:latin typeface="Arial" charset="0"/>
                <a:cs typeface="Arial" charset="0"/>
              </a:rPr>
              <a:t>Drivers for NFP senior living consolidation</a:t>
            </a:r>
            <a:br>
              <a:rPr kumimoji="0" lang="en-US" sz="2400" b="0" i="0" u="none" strike="noStrike" kern="0" cap="all" spc="0" normalizeH="0" baseline="0" noProof="0" dirty="0">
                <a:ln>
                  <a:noFill/>
                </a:ln>
                <a:solidFill>
                  <a:srgbClr val="62269E"/>
                </a:solidFill>
                <a:effectLst/>
                <a:uLnTx/>
                <a:uFillTx/>
                <a:latin typeface="Arial" charset="0"/>
                <a:cs typeface="Arial" charset="0"/>
              </a:rPr>
            </a:br>
            <a:r>
              <a:rPr kumimoji="0" lang="en-US" sz="1800" b="0" i="0" u="none" strike="noStrike" kern="0" cap="all" spc="0" normalizeH="0" baseline="0" noProof="0" dirty="0">
                <a:ln>
                  <a:noFill/>
                </a:ln>
                <a:solidFill>
                  <a:srgbClr val="62269E"/>
                </a:solidFill>
                <a:effectLst/>
                <a:uLnTx/>
                <a:uFillTx/>
                <a:latin typeface="Arial" charset="0"/>
                <a:cs typeface="Arial" charset="0"/>
              </a:rPr>
              <a:t> </a:t>
            </a:r>
            <a:endParaRPr kumimoji="0" lang="en-US" sz="1400" b="0" i="0" u="none" strike="noStrike" kern="0" cap="all" spc="0" normalizeH="0" baseline="0" noProof="0" dirty="0">
              <a:ln>
                <a:noFill/>
              </a:ln>
              <a:solidFill>
                <a:srgbClr val="62269E"/>
              </a:solidFill>
              <a:effectLst/>
              <a:uLnTx/>
              <a:uFillTx/>
              <a:latin typeface="Arial" charset="0"/>
              <a:cs typeface="Arial" charset="0"/>
            </a:endParaRPr>
          </a:p>
        </p:txBody>
      </p:sp>
      <p:sp>
        <p:nvSpPr>
          <p:cNvPr id="49" name="TextBox 48">
            <a:extLst>
              <a:ext uri="{FF2B5EF4-FFF2-40B4-BE49-F238E27FC236}">
                <a16:creationId xmlns:a16="http://schemas.microsoft.com/office/drawing/2014/main" id="{2B34810E-C8F8-4B90-9B41-A59828151F5B}"/>
              </a:ext>
            </a:extLst>
          </p:cNvPr>
          <p:cNvSpPr txBox="1"/>
          <p:nvPr/>
        </p:nvSpPr>
        <p:spPr>
          <a:xfrm>
            <a:off x="7072806" y="872723"/>
            <a:ext cx="986167"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ＭＳ Ｐゴシック" charset="0"/>
              </a:rPr>
              <a:t>2023</a:t>
            </a:r>
          </a:p>
        </p:txBody>
      </p:sp>
      <p:sp>
        <p:nvSpPr>
          <p:cNvPr id="51" name="Rounded Rectangle 4">
            <a:extLst>
              <a:ext uri="{FF2B5EF4-FFF2-40B4-BE49-F238E27FC236}">
                <a16:creationId xmlns:a16="http://schemas.microsoft.com/office/drawing/2014/main" id="{0D51F9AF-51E8-4B73-AB3D-E6D5BFD69503}"/>
              </a:ext>
            </a:extLst>
          </p:cNvPr>
          <p:cNvSpPr/>
          <p:nvPr/>
        </p:nvSpPr>
        <p:spPr bwMode="auto">
          <a:xfrm>
            <a:off x="6342610" y="1948616"/>
            <a:ext cx="2541599" cy="246221"/>
          </a:xfrm>
          <a:prstGeom prst="roundRect">
            <a:avLst/>
          </a:prstGeom>
          <a:solidFill>
            <a:srgbClr val="FFFFCC"/>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50" b="1" i="0" u="none" strike="noStrike" kern="1200" cap="none" spc="0" normalizeH="0" baseline="0" noProof="0" dirty="0">
                <a:ln>
                  <a:noFill/>
                </a:ln>
                <a:solidFill>
                  <a:srgbClr val="000000"/>
                </a:solidFill>
                <a:effectLst/>
                <a:uLnTx/>
                <a:uFillTx/>
                <a:latin typeface="Arial" panose="020B0604020202020204"/>
                <a:ea typeface="ＭＳ Ｐゴシック" charset="-128"/>
              </a:rPr>
              <a:t>Complexities of SN &amp; Healthcare</a:t>
            </a:r>
          </a:p>
        </p:txBody>
      </p:sp>
      <p:sp>
        <p:nvSpPr>
          <p:cNvPr id="52" name="Rounded Rectangle 26">
            <a:extLst>
              <a:ext uri="{FF2B5EF4-FFF2-40B4-BE49-F238E27FC236}">
                <a16:creationId xmlns:a16="http://schemas.microsoft.com/office/drawing/2014/main" id="{63C0815A-4810-46EB-AFD3-AD9F990173ED}"/>
              </a:ext>
            </a:extLst>
          </p:cNvPr>
          <p:cNvSpPr/>
          <p:nvPr/>
        </p:nvSpPr>
        <p:spPr bwMode="auto">
          <a:xfrm>
            <a:off x="6336825" y="2730997"/>
            <a:ext cx="2547384" cy="246221"/>
          </a:xfrm>
          <a:prstGeom prst="roundRect">
            <a:avLst/>
          </a:prstGeom>
          <a:solidFill>
            <a:srgbClr val="DDD3E9"/>
          </a:solidFill>
          <a:ln w="38100" cap="flat" cmpd="sng" algn="ctr">
            <a:solidFill>
              <a:srgbClr val="805CA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ＭＳ Ｐゴシック" charset="0"/>
              </a:rPr>
              <a:t>Leadership Turnover</a:t>
            </a:r>
          </a:p>
        </p:txBody>
      </p:sp>
      <p:sp>
        <p:nvSpPr>
          <p:cNvPr id="53" name="Rounded Rectangle 27">
            <a:extLst>
              <a:ext uri="{FF2B5EF4-FFF2-40B4-BE49-F238E27FC236}">
                <a16:creationId xmlns:a16="http://schemas.microsoft.com/office/drawing/2014/main" id="{1E92687A-D987-4978-8D6F-46D16B305D16}"/>
              </a:ext>
            </a:extLst>
          </p:cNvPr>
          <p:cNvSpPr/>
          <p:nvPr/>
        </p:nvSpPr>
        <p:spPr bwMode="auto">
          <a:xfrm>
            <a:off x="6322978" y="5382300"/>
            <a:ext cx="2485825" cy="246221"/>
          </a:xfrm>
          <a:prstGeom prst="roundRect">
            <a:avLst/>
          </a:prstGeom>
          <a:solidFill>
            <a:schemeClr val="bg1">
              <a:lumMod val="85000"/>
            </a:schemeClr>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ＭＳ Ｐゴシック" charset="-128"/>
              </a:rPr>
              <a:t>Technology Demands</a:t>
            </a:r>
          </a:p>
        </p:txBody>
      </p:sp>
      <p:sp>
        <p:nvSpPr>
          <p:cNvPr id="54" name="Rounded Rectangle 28">
            <a:extLst>
              <a:ext uri="{FF2B5EF4-FFF2-40B4-BE49-F238E27FC236}">
                <a16:creationId xmlns:a16="http://schemas.microsoft.com/office/drawing/2014/main" id="{C5224F58-EA90-4D52-92E3-83AA1082E291}"/>
              </a:ext>
            </a:extLst>
          </p:cNvPr>
          <p:cNvSpPr/>
          <p:nvPr/>
        </p:nvSpPr>
        <p:spPr bwMode="auto">
          <a:xfrm>
            <a:off x="6298465" y="6086811"/>
            <a:ext cx="2536231" cy="246221"/>
          </a:xfrm>
          <a:prstGeom prst="roundRect">
            <a:avLst/>
          </a:prstGeom>
          <a:solidFill>
            <a:schemeClr val="bg1">
              <a:lumMod val="95000"/>
            </a:schemeClr>
          </a:solid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Diversify Service Lines</a:t>
            </a:r>
          </a:p>
        </p:txBody>
      </p:sp>
      <p:sp>
        <p:nvSpPr>
          <p:cNvPr id="56" name="Rounded Rectangle 32">
            <a:extLst>
              <a:ext uri="{FF2B5EF4-FFF2-40B4-BE49-F238E27FC236}">
                <a16:creationId xmlns:a16="http://schemas.microsoft.com/office/drawing/2014/main" id="{FE665EF7-7D2B-43E9-BDF9-220E5A2ED4A7}"/>
              </a:ext>
            </a:extLst>
          </p:cNvPr>
          <p:cNvSpPr/>
          <p:nvPr/>
        </p:nvSpPr>
        <p:spPr bwMode="auto">
          <a:xfrm>
            <a:off x="6352640" y="1582933"/>
            <a:ext cx="2530323" cy="252089"/>
          </a:xfrm>
          <a:prstGeom prst="roundRect">
            <a:avLst/>
          </a:prstGeom>
          <a:solidFill>
            <a:srgbClr val="DDFDFF"/>
          </a:solidFill>
          <a:ln w="38100"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ＭＳ Ｐゴシック" charset="0"/>
              </a:rPr>
              <a:t>Ability to Attract &amp; Retain Talent</a:t>
            </a:r>
          </a:p>
        </p:txBody>
      </p:sp>
      <p:sp>
        <p:nvSpPr>
          <p:cNvPr id="57" name="Rounded Rectangle 73">
            <a:extLst>
              <a:ext uri="{FF2B5EF4-FFF2-40B4-BE49-F238E27FC236}">
                <a16:creationId xmlns:a16="http://schemas.microsoft.com/office/drawing/2014/main" id="{707B6D5F-46E5-4DF8-9D30-5B231E3D4917}"/>
              </a:ext>
            </a:extLst>
          </p:cNvPr>
          <p:cNvSpPr/>
          <p:nvPr/>
        </p:nvSpPr>
        <p:spPr bwMode="auto">
          <a:xfrm>
            <a:off x="6348371" y="2327743"/>
            <a:ext cx="2524747" cy="246221"/>
          </a:xfrm>
          <a:prstGeom prst="roundRect">
            <a:avLst/>
          </a:prstGeom>
          <a:solidFill>
            <a:srgbClr val="FAE2E3"/>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Financial Pressure</a:t>
            </a:r>
            <a:endPar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58" name="Rounded Rectangle 86">
            <a:extLst>
              <a:ext uri="{FF2B5EF4-FFF2-40B4-BE49-F238E27FC236}">
                <a16:creationId xmlns:a16="http://schemas.microsoft.com/office/drawing/2014/main" id="{FBE5B5BC-A83F-45DF-8426-47D3C3B219AA}"/>
              </a:ext>
            </a:extLst>
          </p:cNvPr>
          <p:cNvSpPr/>
          <p:nvPr/>
        </p:nvSpPr>
        <p:spPr bwMode="auto">
          <a:xfrm>
            <a:off x="6352640" y="3498255"/>
            <a:ext cx="2541984" cy="246221"/>
          </a:xfrm>
          <a:prstGeom prst="roundRect">
            <a:avLst/>
          </a:prstGeom>
          <a:solidFill>
            <a:srgbClr val="DAEEDA"/>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ＭＳ Ｐゴシック" charset="0"/>
              </a:rPr>
              <a:t>Access to Capital</a:t>
            </a:r>
          </a:p>
        </p:txBody>
      </p:sp>
      <p:sp>
        <p:nvSpPr>
          <p:cNvPr id="59" name="Rounded Rectangle 93">
            <a:extLst>
              <a:ext uri="{FF2B5EF4-FFF2-40B4-BE49-F238E27FC236}">
                <a16:creationId xmlns:a16="http://schemas.microsoft.com/office/drawing/2014/main" id="{AE340CB7-84B6-4243-AE25-D6C0A3B58BE4}"/>
              </a:ext>
            </a:extLst>
          </p:cNvPr>
          <p:cNvSpPr/>
          <p:nvPr/>
        </p:nvSpPr>
        <p:spPr bwMode="auto">
          <a:xfrm>
            <a:off x="6342795" y="4615042"/>
            <a:ext cx="2496340" cy="246221"/>
          </a:xfrm>
          <a:prstGeom prst="roundRect">
            <a:avLst/>
          </a:prstGeom>
          <a:solidFill>
            <a:schemeClr val="bg1">
              <a:lumMod val="95000"/>
            </a:schemeClr>
          </a:solidFill>
          <a:ln w="38100" cap="flat" cmpd="sng" algn="ctr">
            <a:solidFill>
              <a:srgbClr val="98A6D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Reinvestment Requirements</a:t>
            </a:r>
          </a:p>
        </p:txBody>
      </p:sp>
      <p:sp>
        <p:nvSpPr>
          <p:cNvPr id="60" name="Rounded Rectangle 94">
            <a:extLst>
              <a:ext uri="{FF2B5EF4-FFF2-40B4-BE49-F238E27FC236}">
                <a16:creationId xmlns:a16="http://schemas.microsoft.com/office/drawing/2014/main" id="{76E46CA4-578A-4853-85A3-A9A860ADB17E}"/>
              </a:ext>
            </a:extLst>
          </p:cNvPr>
          <p:cNvSpPr/>
          <p:nvPr/>
        </p:nvSpPr>
        <p:spPr bwMode="auto">
          <a:xfrm>
            <a:off x="6334765" y="3878327"/>
            <a:ext cx="2552136" cy="246221"/>
          </a:xfrm>
          <a:prstGeom prst="roundRect">
            <a:avLst/>
          </a:prstGeom>
          <a:solidFill>
            <a:schemeClr val="bg1">
              <a:lumMod val="9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Competition</a:t>
            </a:r>
          </a:p>
        </p:txBody>
      </p:sp>
      <p:sp>
        <p:nvSpPr>
          <p:cNvPr id="61" name="Rounded Rectangle 81">
            <a:extLst>
              <a:ext uri="{FF2B5EF4-FFF2-40B4-BE49-F238E27FC236}">
                <a16:creationId xmlns:a16="http://schemas.microsoft.com/office/drawing/2014/main" id="{2AF64297-4A42-479A-9271-6E7F8CA31BD7}"/>
              </a:ext>
            </a:extLst>
          </p:cNvPr>
          <p:cNvSpPr/>
          <p:nvPr/>
        </p:nvSpPr>
        <p:spPr bwMode="auto">
          <a:xfrm>
            <a:off x="6340588" y="4267576"/>
            <a:ext cx="2494108" cy="246221"/>
          </a:xfrm>
          <a:prstGeom prst="roundRect">
            <a:avLst/>
          </a:prstGeom>
          <a:solidFill>
            <a:srgbClr val="BDFFDB"/>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0"/>
              </a:rPr>
              <a:t>Growth Capital</a:t>
            </a:r>
          </a:p>
        </p:txBody>
      </p:sp>
      <p:sp>
        <p:nvSpPr>
          <p:cNvPr id="62" name="Rounded Rectangle 45">
            <a:extLst>
              <a:ext uri="{FF2B5EF4-FFF2-40B4-BE49-F238E27FC236}">
                <a16:creationId xmlns:a16="http://schemas.microsoft.com/office/drawing/2014/main" id="{803FD72C-7817-4379-8270-462915836ED7}"/>
              </a:ext>
            </a:extLst>
          </p:cNvPr>
          <p:cNvSpPr/>
          <p:nvPr/>
        </p:nvSpPr>
        <p:spPr bwMode="auto">
          <a:xfrm>
            <a:off x="6342953" y="5002228"/>
            <a:ext cx="2474633" cy="246221"/>
          </a:xfrm>
          <a:prstGeom prst="roundRect">
            <a:avLst/>
          </a:prstGeom>
          <a:solidFill>
            <a:schemeClr val="bg1">
              <a:lumMod val="95000"/>
            </a:schemeClr>
          </a:solidFill>
          <a:ln w="38100"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ＭＳ Ｐゴシック" charset="0"/>
              </a:rPr>
              <a:t>Board Strength</a:t>
            </a:r>
          </a:p>
        </p:txBody>
      </p:sp>
      <p:sp>
        <p:nvSpPr>
          <p:cNvPr id="3" name="Rounded Rectangle 39">
            <a:extLst>
              <a:ext uri="{FF2B5EF4-FFF2-40B4-BE49-F238E27FC236}">
                <a16:creationId xmlns:a16="http://schemas.microsoft.com/office/drawing/2014/main" id="{AFACD722-9D11-7345-5DFF-9AA731BF89C8}"/>
              </a:ext>
            </a:extLst>
          </p:cNvPr>
          <p:cNvSpPr/>
          <p:nvPr/>
        </p:nvSpPr>
        <p:spPr bwMode="auto">
          <a:xfrm>
            <a:off x="6325478" y="5709985"/>
            <a:ext cx="2500672" cy="246221"/>
          </a:xfrm>
          <a:prstGeom prst="roundRect">
            <a:avLst/>
          </a:prstGeom>
          <a:solidFill>
            <a:srgbClr val="DDF0FF"/>
          </a:solid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ＭＳ Ｐゴシック" charset="0"/>
              </a:rPr>
              <a:t>Health System Consolidation</a:t>
            </a:r>
          </a:p>
        </p:txBody>
      </p:sp>
      <p:sp>
        <p:nvSpPr>
          <p:cNvPr id="4" name="Rounded Rectangle 32">
            <a:extLst>
              <a:ext uri="{FF2B5EF4-FFF2-40B4-BE49-F238E27FC236}">
                <a16:creationId xmlns:a16="http://schemas.microsoft.com/office/drawing/2014/main" id="{008456E2-9BA3-18B6-F90C-A35549EA55A7}"/>
              </a:ext>
            </a:extLst>
          </p:cNvPr>
          <p:cNvSpPr/>
          <p:nvPr/>
        </p:nvSpPr>
        <p:spPr bwMode="auto">
          <a:xfrm>
            <a:off x="6342795" y="3095140"/>
            <a:ext cx="2530323" cy="252089"/>
          </a:xfrm>
          <a:prstGeom prst="roundRect">
            <a:avLst/>
          </a:prstGeom>
          <a:solidFill>
            <a:schemeClr val="accent4">
              <a:lumMod val="40000"/>
              <a:lumOff val="60000"/>
            </a:schemeClr>
          </a:solidFill>
          <a:ln w="38100" cap="flat" cmpd="sng" algn="ctr">
            <a:solidFill>
              <a:schemeClr val="accent4">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0"/>
              </a:rPr>
              <a:t>Bondholder/Lender Pressures</a:t>
            </a:r>
          </a:p>
        </p:txBody>
      </p:sp>
      <p:sp>
        <p:nvSpPr>
          <p:cNvPr id="5" name="Rounded Rectangle 73">
            <a:extLst>
              <a:ext uri="{FF2B5EF4-FFF2-40B4-BE49-F238E27FC236}">
                <a16:creationId xmlns:a16="http://schemas.microsoft.com/office/drawing/2014/main" id="{5000E73B-D1A3-AE5A-AECE-D79086BFBC9B}"/>
              </a:ext>
            </a:extLst>
          </p:cNvPr>
          <p:cNvSpPr/>
          <p:nvPr/>
        </p:nvSpPr>
        <p:spPr bwMode="auto">
          <a:xfrm>
            <a:off x="3504567" y="857116"/>
            <a:ext cx="2627947" cy="1565845"/>
          </a:xfrm>
          <a:prstGeom prst="roundRect">
            <a:avLst/>
          </a:prstGeom>
          <a:solidFill>
            <a:srgbClr val="FAE2E3"/>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0"/>
              </a:rPr>
              <a:t>Financial Pressure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128"/>
              </a:rPr>
              <a:t>Occupancy Challenges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128"/>
              </a:rPr>
              <a:t>Operational Cost Increases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128"/>
              </a:rPr>
              <a:t>Labor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128"/>
              </a:rPr>
              <a:t>Food</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50" b="1" i="0" u="none" strike="noStrike" kern="1200" cap="none" spc="0" normalizeH="0" baseline="0" noProof="0" dirty="0">
                <a:ln>
                  <a:noFill/>
                </a:ln>
                <a:solidFill>
                  <a:srgbClr val="000000"/>
                </a:solidFill>
                <a:effectLst/>
                <a:uLnTx/>
                <a:uFillTx/>
                <a:latin typeface="Arial" panose="020B0604020202020204"/>
                <a:ea typeface="ＭＳ Ｐゴシック" charset="-128"/>
              </a:rPr>
              <a:t>Insurance</a:t>
            </a:r>
          </a:p>
        </p:txBody>
      </p:sp>
      <p:cxnSp>
        <p:nvCxnSpPr>
          <p:cNvPr id="7" name="Connector: Elbow 6">
            <a:extLst>
              <a:ext uri="{FF2B5EF4-FFF2-40B4-BE49-F238E27FC236}">
                <a16:creationId xmlns:a16="http://schemas.microsoft.com/office/drawing/2014/main" id="{F8FC0D11-F4E2-B9C4-9727-83A5A8E0CE29}"/>
              </a:ext>
            </a:extLst>
          </p:cNvPr>
          <p:cNvCxnSpPr>
            <a:cxnSpLocks/>
            <a:stCxn id="5" idx="3"/>
            <a:endCxn id="57" idx="1"/>
          </p:cNvCxnSpPr>
          <p:nvPr/>
        </p:nvCxnSpPr>
        <p:spPr bwMode="auto">
          <a:xfrm>
            <a:off x="6132514" y="1640039"/>
            <a:ext cx="215857" cy="810815"/>
          </a:xfrm>
          <a:prstGeom prst="bentConnector3">
            <a:avLst>
              <a:gd name="adj1" fmla="val 50000"/>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0657F54B-DE40-1EE9-3E01-49A2379E2A45}"/>
              </a:ext>
            </a:extLst>
          </p:cNvPr>
          <p:cNvSpPr txBox="1"/>
          <p:nvPr/>
        </p:nvSpPr>
        <p:spPr>
          <a:xfrm>
            <a:off x="1388" y="6644949"/>
            <a:ext cx="7390009"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charset="0"/>
                <a:ea typeface="ＭＳ Ｐゴシック" charset="0"/>
              </a:rPr>
              <a:t>Source: Ziegler Investment Banking (compiled data from multiple publications/sources), data as of 12/31/23</a:t>
            </a:r>
          </a:p>
        </p:txBody>
      </p:sp>
    </p:spTree>
    <p:extLst>
      <p:ext uri="{BB962C8B-B14F-4D97-AF65-F5344CB8AC3E}">
        <p14:creationId xmlns:p14="http://schemas.microsoft.com/office/powerpoint/2010/main" val="10983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ppt_x"/>
                                          </p:val>
                                        </p:tav>
                                        <p:tav tm="100000">
                                          <p:val>
                                            <p:strVal val="#ppt_x"/>
                                          </p:val>
                                        </p:tav>
                                      </p:tavLst>
                                    </p:anim>
                                    <p:anim calcmode="lin" valueType="num">
                                      <p:cBhvr additive="base">
                                        <p:cTn id="16" dur="500" fill="hold"/>
                                        <p:tgtEl>
                                          <p:spTgt spid="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ppt_x"/>
                                          </p:val>
                                        </p:tav>
                                        <p:tav tm="100000">
                                          <p:val>
                                            <p:strVal val="#ppt_x"/>
                                          </p:val>
                                        </p:tav>
                                      </p:tavLst>
                                    </p:anim>
                                    <p:anim calcmode="lin" valueType="num">
                                      <p:cBhvr additive="base">
                                        <p:cTn id="28" dur="500" fill="hold"/>
                                        <p:tgtEl>
                                          <p:spTgt spid="7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additive="base">
                                        <p:cTn id="45" dur="500" fill="hold"/>
                                        <p:tgtEl>
                                          <p:spTgt spid="88"/>
                                        </p:tgtEl>
                                        <p:attrNameLst>
                                          <p:attrName>ppt_x</p:attrName>
                                        </p:attrNameLst>
                                      </p:cBhvr>
                                      <p:tavLst>
                                        <p:tav tm="0">
                                          <p:val>
                                            <p:strVal val="#ppt_x"/>
                                          </p:val>
                                        </p:tav>
                                        <p:tav tm="100000">
                                          <p:val>
                                            <p:strVal val="#ppt_x"/>
                                          </p:val>
                                        </p:tav>
                                      </p:tavLst>
                                    </p:anim>
                                    <p:anim calcmode="lin" valueType="num">
                                      <p:cBhvr additive="base">
                                        <p:cTn id="46" dur="500" fill="hold"/>
                                        <p:tgtEl>
                                          <p:spTgt spid="8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 calcmode="lin" valueType="num">
                                      <p:cBhvr additive="base">
                                        <p:cTn id="49" dur="500" fill="hold"/>
                                        <p:tgtEl>
                                          <p:spTgt spid="78"/>
                                        </p:tgtEl>
                                        <p:attrNameLst>
                                          <p:attrName>ppt_x</p:attrName>
                                        </p:attrNameLst>
                                      </p:cBhvr>
                                      <p:tavLst>
                                        <p:tav tm="0">
                                          <p:val>
                                            <p:strVal val="#ppt_x"/>
                                          </p:val>
                                        </p:tav>
                                        <p:tav tm="100000">
                                          <p:val>
                                            <p:strVal val="#ppt_x"/>
                                          </p:val>
                                        </p:tav>
                                      </p:tavLst>
                                    </p:anim>
                                    <p:anim calcmode="lin" valueType="num">
                                      <p:cBhvr additive="base">
                                        <p:cTn id="50" dur="500" fill="hold"/>
                                        <p:tgtEl>
                                          <p:spTgt spid="7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additive="base">
                                        <p:cTn id="69" dur="500" fill="hold"/>
                                        <p:tgtEl>
                                          <p:spTgt spid="75"/>
                                        </p:tgtEl>
                                        <p:attrNameLst>
                                          <p:attrName>ppt_x</p:attrName>
                                        </p:attrNameLst>
                                      </p:cBhvr>
                                      <p:tavLst>
                                        <p:tav tm="0">
                                          <p:val>
                                            <p:strVal val="#ppt_x"/>
                                          </p:val>
                                        </p:tav>
                                        <p:tav tm="100000">
                                          <p:val>
                                            <p:strVal val="#ppt_x"/>
                                          </p:val>
                                        </p:tav>
                                      </p:tavLst>
                                    </p:anim>
                                    <p:anim calcmode="lin" valueType="num">
                                      <p:cBhvr additive="base">
                                        <p:cTn id="7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anim calcmode="lin" valueType="num">
                                      <p:cBhvr additive="base">
                                        <p:cTn id="75" dur="500" fill="hold"/>
                                        <p:tgtEl>
                                          <p:spTgt spid="54"/>
                                        </p:tgtEl>
                                        <p:attrNameLst>
                                          <p:attrName>ppt_x</p:attrName>
                                        </p:attrNameLst>
                                      </p:cBhvr>
                                      <p:tavLst>
                                        <p:tav tm="0">
                                          <p:val>
                                            <p:strVal val="#ppt_x"/>
                                          </p:val>
                                        </p:tav>
                                        <p:tav tm="100000">
                                          <p:val>
                                            <p:strVal val="#ppt_x"/>
                                          </p:val>
                                        </p:tav>
                                      </p:tavLst>
                                    </p:anim>
                                    <p:anim calcmode="lin" valueType="num">
                                      <p:cBhvr additive="base">
                                        <p:cTn id="76" dur="500" fill="hold"/>
                                        <p:tgtEl>
                                          <p:spTgt spid="5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additive="base">
                                        <p:cTn id="83" dur="500" fill="hold"/>
                                        <p:tgtEl>
                                          <p:spTgt spid="58"/>
                                        </p:tgtEl>
                                        <p:attrNameLst>
                                          <p:attrName>ppt_x</p:attrName>
                                        </p:attrNameLst>
                                      </p:cBhvr>
                                      <p:tavLst>
                                        <p:tav tm="0">
                                          <p:val>
                                            <p:strVal val="#ppt_x"/>
                                          </p:val>
                                        </p:tav>
                                        <p:tav tm="100000">
                                          <p:val>
                                            <p:strVal val="#ppt_x"/>
                                          </p:val>
                                        </p:tav>
                                      </p:tavLst>
                                    </p:anim>
                                    <p:anim calcmode="lin" valueType="num">
                                      <p:cBhvr additive="base">
                                        <p:cTn id="84" dur="500" fill="hold"/>
                                        <p:tgtEl>
                                          <p:spTgt spid="5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additive="base">
                                        <p:cTn id="87" dur="500" fill="hold"/>
                                        <p:tgtEl>
                                          <p:spTgt spid="59"/>
                                        </p:tgtEl>
                                        <p:attrNameLst>
                                          <p:attrName>ppt_x</p:attrName>
                                        </p:attrNameLst>
                                      </p:cBhvr>
                                      <p:tavLst>
                                        <p:tav tm="0">
                                          <p:val>
                                            <p:strVal val="#ppt_x"/>
                                          </p:val>
                                        </p:tav>
                                        <p:tav tm="100000">
                                          <p:val>
                                            <p:strVal val="#ppt_x"/>
                                          </p:val>
                                        </p:tav>
                                      </p:tavLst>
                                    </p:anim>
                                    <p:anim calcmode="lin" valueType="num">
                                      <p:cBhvr additive="base">
                                        <p:cTn id="88" dur="500" fill="hold"/>
                                        <p:tgtEl>
                                          <p:spTgt spid="5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500" fill="hold"/>
                                        <p:tgtEl>
                                          <p:spTgt spid="56"/>
                                        </p:tgtEl>
                                        <p:attrNameLst>
                                          <p:attrName>ppt_x</p:attrName>
                                        </p:attrNameLst>
                                      </p:cBhvr>
                                      <p:tavLst>
                                        <p:tav tm="0">
                                          <p:val>
                                            <p:strVal val="#ppt_x"/>
                                          </p:val>
                                        </p:tav>
                                        <p:tav tm="100000">
                                          <p:val>
                                            <p:strVal val="#ppt_x"/>
                                          </p:val>
                                        </p:tav>
                                      </p:tavLst>
                                    </p:anim>
                                    <p:anim calcmode="lin" valueType="num">
                                      <p:cBhvr additive="base">
                                        <p:cTn id="92" dur="500" fill="hold"/>
                                        <p:tgtEl>
                                          <p:spTgt spid="5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additive="base">
                                        <p:cTn id="95" dur="500" fill="hold"/>
                                        <p:tgtEl>
                                          <p:spTgt spid="57"/>
                                        </p:tgtEl>
                                        <p:attrNameLst>
                                          <p:attrName>ppt_x</p:attrName>
                                        </p:attrNameLst>
                                      </p:cBhvr>
                                      <p:tavLst>
                                        <p:tav tm="0">
                                          <p:val>
                                            <p:strVal val="#ppt_x"/>
                                          </p:val>
                                        </p:tav>
                                        <p:tav tm="100000">
                                          <p:val>
                                            <p:strVal val="#ppt_x"/>
                                          </p:val>
                                        </p:tav>
                                      </p:tavLst>
                                    </p:anim>
                                    <p:anim calcmode="lin" valueType="num">
                                      <p:cBhvr additive="base">
                                        <p:cTn id="96" dur="500" fill="hold"/>
                                        <p:tgtEl>
                                          <p:spTgt spid="5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 calcmode="lin" valueType="num">
                                      <p:cBhvr additive="base">
                                        <p:cTn id="99" dur="500" fill="hold"/>
                                        <p:tgtEl>
                                          <p:spTgt spid="60"/>
                                        </p:tgtEl>
                                        <p:attrNameLst>
                                          <p:attrName>ppt_x</p:attrName>
                                        </p:attrNameLst>
                                      </p:cBhvr>
                                      <p:tavLst>
                                        <p:tav tm="0">
                                          <p:val>
                                            <p:strVal val="#ppt_x"/>
                                          </p:val>
                                        </p:tav>
                                        <p:tav tm="100000">
                                          <p:val>
                                            <p:strVal val="#ppt_x"/>
                                          </p:val>
                                        </p:tav>
                                      </p:tavLst>
                                    </p:anim>
                                    <p:anim calcmode="lin" valueType="num">
                                      <p:cBhvr additive="base">
                                        <p:cTn id="100" dur="500" fill="hold"/>
                                        <p:tgtEl>
                                          <p:spTgt spid="6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additive="base">
                                        <p:cTn id="103" dur="500" fill="hold"/>
                                        <p:tgtEl>
                                          <p:spTgt spid="53"/>
                                        </p:tgtEl>
                                        <p:attrNameLst>
                                          <p:attrName>ppt_x</p:attrName>
                                        </p:attrNameLst>
                                      </p:cBhvr>
                                      <p:tavLst>
                                        <p:tav tm="0">
                                          <p:val>
                                            <p:strVal val="#ppt_x"/>
                                          </p:val>
                                        </p:tav>
                                        <p:tav tm="100000">
                                          <p:val>
                                            <p:strVal val="#ppt_x"/>
                                          </p:val>
                                        </p:tav>
                                      </p:tavLst>
                                    </p:anim>
                                    <p:anim calcmode="lin" valueType="num">
                                      <p:cBhvr additive="base">
                                        <p:cTn id="104" dur="500" fill="hold"/>
                                        <p:tgtEl>
                                          <p:spTgt spid="5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additive="base">
                                        <p:cTn id="111" dur="500" fill="hold"/>
                                        <p:tgtEl>
                                          <p:spTgt spid="51"/>
                                        </p:tgtEl>
                                        <p:attrNameLst>
                                          <p:attrName>ppt_x</p:attrName>
                                        </p:attrNameLst>
                                      </p:cBhvr>
                                      <p:tavLst>
                                        <p:tav tm="0">
                                          <p:val>
                                            <p:strVal val="#ppt_x"/>
                                          </p:val>
                                        </p:tav>
                                        <p:tav tm="100000">
                                          <p:val>
                                            <p:strVal val="#ppt_x"/>
                                          </p:val>
                                        </p:tav>
                                      </p:tavLst>
                                    </p:anim>
                                    <p:anim calcmode="lin" valueType="num">
                                      <p:cBhvr additive="base">
                                        <p:cTn id="112" dur="500" fill="hold"/>
                                        <p:tgtEl>
                                          <p:spTgt spid="5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 calcmode="lin" valueType="num">
                                      <p:cBhvr additive="base">
                                        <p:cTn id="115" dur="500" fill="hold"/>
                                        <p:tgtEl>
                                          <p:spTgt spid="62"/>
                                        </p:tgtEl>
                                        <p:attrNameLst>
                                          <p:attrName>ppt_x</p:attrName>
                                        </p:attrNameLst>
                                      </p:cBhvr>
                                      <p:tavLst>
                                        <p:tav tm="0">
                                          <p:val>
                                            <p:strVal val="#ppt_x"/>
                                          </p:val>
                                        </p:tav>
                                        <p:tav tm="100000">
                                          <p:val>
                                            <p:strVal val="#ppt_x"/>
                                          </p:val>
                                        </p:tav>
                                      </p:tavLst>
                                    </p:anim>
                                    <p:anim calcmode="lin" valueType="num">
                                      <p:cBhvr additive="base">
                                        <p:cTn id="116" dur="500" fill="hold"/>
                                        <p:tgtEl>
                                          <p:spTgt spid="6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additive="base">
                                        <p:cTn id="119" dur="500" fill="hold"/>
                                        <p:tgtEl>
                                          <p:spTgt spid="3"/>
                                        </p:tgtEl>
                                        <p:attrNameLst>
                                          <p:attrName>ppt_x</p:attrName>
                                        </p:attrNameLst>
                                      </p:cBhvr>
                                      <p:tavLst>
                                        <p:tav tm="0">
                                          <p:val>
                                            <p:strVal val="#ppt_x"/>
                                          </p:val>
                                        </p:tav>
                                        <p:tav tm="100000">
                                          <p:val>
                                            <p:strVal val="#ppt_x"/>
                                          </p:val>
                                        </p:tav>
                                      </p:tavLst>
                                    </p:anim>
                                    <p:anim calcmode="lin" valueType="num">
                                      <p:cBhvr additive="base">
                                        <p:cTn id="120" dur="500" fill="hold"/>
                                        <p:tgtEl>
                                          <p:spTgt spid="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
                                        </p:tgtEl>
                                        <p:attrNameLst>
                                          <p:attrName>style.visibility</p:attrName>
                                        </p:attrNameLst>
                                      </p:cBhvr>
                                      <p:to>
                                        <p:strVal val="visible"/>
                                      </p:to>
                                    </p:set>
                                    <p:anim calcmode="lin" valueType="num">
                                      <p:cBhvr additive="base">
                                        <p:cTn id="123" dur="500" fill="hold"/>
                                        <p:tgtEl>
                                          <p:spTgt spid="4"/>
                                        </p:tgtEl>
                                        <p:attrNameLst>
                                          <p:attrName>ppt_x</p:attrName>
                                        </p:attrNameLst>
                                      </p:cBhvr>
                                      <p:tavLst>
                                        <p:tav tm="0">
                                          <p:val>
                                            <p:strVal val="#ppt_x"/>
                                          </p:val>
                                        </p:tav>
                                        <p:tav tm="100000">
                                          <p:val>
                                            <p:strVal val="#ppt_x"/>
                                          </p:val>
                                        </p:tav>
                                      </p:tavLst>
                                    </p:anim>
                                    <p:anim calcmode="lin" valueType="num">
                                      <p:cBhvr additive="base">
                                        <p:cTn id="1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additive="base">
                                        <p:cTn id="129" dur="500" fill="hold"/>
                                        <p:tgtEl>
                                          <p:spTgt spid="5"/>
                                        </p:tgtEl>
                                        <p:attrNameLst>
                                          <p:attrName>ppt_x</p:attrName>
                                        </p:attrNameLst>
                                      </p:cBhvr>
                                      <p:tavLst>
                                        <p:tav tm="0">
                                          <p:val>
                                            <p:strVal val="#ppt_x"/>
                                          </p:val>
                                        </p:tav>
                                        <p:tav tm="100000">
                                          <p:val>
                                            <p:strVal val="#ppt_x"/>
                                          </p:val>
                                        </p:tav>
                                      </p:tavLst>
                                    </p:anim>
                                    <p:anim calcmode="lin" valueType="num">
                                      <p:cBhvr additive="base">
                                        <p:cTn id="130" dur="500" fill="hold"/>
                                        <p:tgtEl>
                                          <p:spTgt spid="5"/>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7"/>
                                        </p:tgtEl>
                                        <p:attrNameLst>
                                          <p:attrName>style.visibility</p:attrName>
                                        </p:attrNameLst>
                                      </p:cBhvr>
                                      <p:to>
                                        <p:strVal val="visible"/>
                                      </p:to>
                                    </p:set>
                                    <p:anim calcmode="lin" valueType="num">
                                      <p:cBhvr additive="base">
                                        <p:cTn id="133" dur="500" fill="hold"/>
                                        <p:tgtEl>
                                          <p:spTgt spid="7"/>
                                        </p:tgtEl>
                                        <p:attrNameLst>
                                          <p:attrName>ppt_x</p:attrName>
                                        </p:attrNameLst>
                                      </p:cBhvr>
                                      <p:tavLst>
                                        <p:tav tm="0">
                                          <p:val>
                                            <p:strVal val="#ppt_x"/>
                                          </p:val>
                                        </p:tav>
                                        <p:tav tm="100000">
                                          <p:val>
                                            <p:strVal val="#ppt_x"/>
                                          </p:val>
                                        </p:tav>
                                      </p:tavLst>
                                    </p:anim>
                                    <p:anim calcmode="lin" valueType="num">
                                      <p:cBhvr additive="base">
                                        <p:cTn id="1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0" grpId="0" animBg="1"/>
      <p:bldP spid="41" grpId="0" animBg="1"/>
      <p:bldP spid="68" grpId="0" animBg="1"/>
      <p:bldP spid="72" grpId="0" animBg="1"/>
      <p:bldP spid="73" grpId="0" animBg="1"/>
      <p:bldP spid="75" grpId="0" animBg="1"/>
      <p:bldP spid="88" grpId="0" animBg="1"/>
      <p:bldP spid="90" grpId="0" animBg="1"/>
      <p:bldP spid="71" grpId="0" animBg="1"/>
      <p:bldP spid="77" grpId="0" animBg="1"/>
      <p:bldP spid="78" grpId="0" animBg="1"/>
      <p:bldP spid="79" grpId="0" animBg="1"/>
      <p:bldP spid="51" grpId="0" animBg="1"/>
      <p:bldP spid="52" grpId="0" animBg="1"/>
      <p:bldP spid="53" grpId="0" animBg="1"/>
      <p:bldP spid="54" grpId="0" animBg="1"/>
      <p:bldP spid="56" grpId="0" animBg="1"/>
      <p:bldP spid="57" grpId="0" animBg="1"/>
      <p:bldP spid="58" grpId="0" animBg="1"/>
      <p:bldP spid="59" grpId="0" animBg="1"/>
      <p:bldP spid="60" grpId="0" animBg="1"/>
      <p:bldP spid="61" grpId="0" animBg="1"/>
      <p:bldP spid="6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A1432-BA46-27B9-AD43-9D9BBBDDC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ED629-C66C-D61D-1172-9B19171FA0FD}"/>
              </a:ext>
            </a:extLst>
          </p:cNvPr>
          <p:cNvSpPr>
            <a:spLocks noGrp="1"/>
          </p:cNvSpPr>
          <p:nvPr>
            <p:ph type="title"/>
          </p:nvPr>
        </p:nvSpPr>
        <p:spPr/>
        <p:txBody>
          <a:bodyPr/>
          <a:lstStyle/>
          <a:p>
            <a:r>
              <a:rPr lang="en-US" dirty="0"/>
              <a:t>Ziegler Investment Banking Platform</a:t>
            </a:r>
            <a:br>
              <a:rPr lang="en-US" dirty="0"/>
            </a:br>
            <a:endParaRPr lang="en-US" dirty="0"/>
          </a:p>
        </p:txBody>
      </p:sp>
      <p:sp>
        <p:nvSpPr>
          <p:cNvPr id="4" name="Content Placeholder 2">
            <a:extLst>
              <a:ext uri="{FF2B5EF4-FFF2-40B4-BE49-F238E27FC236}">
                <a16:creationId xmlns:a16="http://schemas.microsoft.com/office/drawing/2014/main" id="{52F8EA32-C1B5-EECF-4B93-4FAD09D857F2}"/>
              </a:ext>
            </a:extLst>
          </p:cNvPr>
          <p:cNvSpPr txBox="1">
            <a:spLocks/>
          </p:cNvSpPr>
          <p:nvPr/>
        </p:nvSpPr>
        <p:spPr>
          <a:xfrm>
            <a:off x="101600" y="1123119"/>
            <a:ext cx="8874760" cy="877228"/>
          </a:xfrm>
          <a:prstGeom prst="rect">
            <a:avLst/>
          </a:prstGeom>
          <a:ln>
            <a:gradFill flip="none" rotWithShape="1">
              <a:gsLst>
                <a:gs pos="0">
                  <a:schemeClr val="bg1"/>
                </a:gs>
                <a:gs pos="50000">
                  <a:schemeClr val="tx2"/>
                </a:gs>
                <a:gs pos="100000">
                  <a:schemeClr val="bg1"/>
                </a:gs>
              </a:gsLst>
              <a:lin ang="0" scaled="1"/>
              <a:tileRect/>
            </a:gradFill>
          </a:ln>
        </p:spPr>
        <p:txBody>
          <a:bodyPr wrap="square" tIns="91440" bIns="91440">
            <a:spAutoFit/>
          </a:bodyPr>
          <a:lstStyle>
            <a:lvl1pPr marL="342900" indent="-223838" algn="l" rtl="0" eaLnBrk="0" fontAlgn="base" hangingPunct="0">
              <a:spcBef>
                <a:spcPct val="20000"/>
              </a:spcBef>
              <a:spcAft>
                <a:spcPct val="0"/>
              </a:spcAft>
              <a:buChar char="•"/>
              <a:tabLst/>
              <a:defRPr sz="22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20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6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indent="0">
              <a:lnSpc>
                <a:spcPct val="110000"/>
              </a:lnSpc>
              <a:buFontTx/>
              <a:buNone/>
            </a:pPr>
            <a:r>
              <a:rPr lang="en-US" altLang="en-US" sz="1400" b="1" kern="0">
                <a:solidFill>
                  <a:schemeClr val="accent6"/>
                </a:solidFill>
              </a:rPr>
              <a:t>Ziegler </a:t>
            </a:r>
            <a:r>
              <a:rPr lang="en-US" altLang="en-US" sz="1400" kern="0">
                <a:solidFill>
                  <a:schemeClr val="accent6"/>
                </a:solidFill>
              </a:rPr>
              <a:t>is a privately held, national boutique </a:t>
            </a:r>
            <a:r>
              <a:rPr lang="en-US" altLang="en-US" sz="1400" b="1" kern="0">
                <a:solidFill>
                  <a:schemeClr val="accent6"/>
                </a:solidFill>
              </a:rPr>
              <a:t>investment bank</a:t>
            </a:r>
            <a:r>
              <a:rPr lang="en-US" altLang="en-US" sz="1400" kern="0">
                <a:solidFill>
                  <a:schemeClr val="accent6"/>
                </a:solidFill>
              </a:rPr>
              <a:t>, </a:t>
            </a:r>
            <a:r>
              <a:rPr lang="en-US" altLang="en-US" sz="1400" b="1" kern="0">
                <a:solidFill>
                  <a:schemeClr val="accent6"/>
                </a:solidFill>
              </a:rPr>
              <a:t>capital markets</a:t>
            </a:r>
            <a:r>
              <a:rPr lang="en-US" altLang="en-US" sz="1400" kern="0">
                <a:solidFill>
                  <a:schemeClr val="accent6"/>
                </a:solidFill>
              </a:rPr>
              <a:t> and </a:t>
            </a:r>
            <a:r>
              <a:rPr lang="en-US" altLang="en-US" sz="1400" b="1" kern="0">
                <a:solidFill>
                  <a:schemeClr val="accent6"/>
                </a:solidFill>
              </a:rPr>
              <a:t>proprietary investments </a:t>
            </a:r>
            <a:r>
              <a:rPr lang="en-US" altLang="en-US" sz="1400" kern="0">
                <a:solidFill>
                  <a:schemeClr val="accent6"/>
                </a:solidFill>
              </a:rPr>
              <a:t>firm. Specializing in the </a:t>
            </a:r>
            <a:r>
              <a:rPr lang="en-US" altLang="en-US" sz="1400" b="1" kern="0">
                <a:solidFill>
                  <a:schemeClr val="accent6"/>
                </a:solidFill>
              </a:rPr>
              <a:t>healthcare</a:t>
            </a:r>
            <a:r>
              <a:rPr lang="en-US" altLang="en-US" sz="1400" kern="0">
                <a:solidFill>
                  <a:schemeClr val="accent6"/>
                </a:solidFill>
              </a:rPr>
              <a:t>, </a:t>
            </a:r>
            <a:r>
              <a:rPr lang="en-US" altLang="en-US" sz="1400" b="1" kern="0">
                <a:solidFill>
                  <a:schemeClr val="accent6"/>
                </a:solidFill>
              </a:rPr>
              <a:t>senior living </a:t>
            </a:r>
            <a:r>
              <a:rPr lang="en-US" altLang="en-US" sz="1400" kern="0">
                <a:solidFill>
                  <a:schemeClr val="accent6"/>
                </a:solidFill>
              </a:rPr>
              <a:t>and </a:t>
            </a:r>
            <a:r>
              <a:rPr lang="en-US" altLang="en-US" sz="1400" b="1" kern="0">
                <a:solidFill>
                  <a:schemeClr val="accent6"/>
                </a:solidFill>
              </a:rPr>
              <a:t>education sectors</a:t>
            </a:r>
            <a:r>
              <a:rPr lang="en-US" altLang="en-US" sz="1400" kern="0">
                <a:solidFill>
                  <a:schemeClr val="accent6"/>
                </a:solidFill>
              </a:rPr>
              <a:t>, as well as </a:t>
            </a:r>
            <a:r>
              <a:rPr lang="en-US" altLang="en-US" sz="1400" b="1" kern="0">
                <a:solidFill>
                  <a:schemeClr val="accent6"/>
                </a:solidFill>
              </a:rPr>
              <a:t>general municipal </a:t>
            </a:r>
            <a:r>
              <a:rPr lang="en-US" altLang="en-US" sz="1400" kern="0">
                <a:solidFill>
                  <a:schemeClr val="accent6"/>
                </a:solidFill>
              </a:rPr>
              <a:t>and </a:t>
            </a:r>
            <a:r>
              <a:rPr lang="en-US" altLang="en-US" sz="1400" b="1" kern="0">
                <a:solidFill>
                  <a:schemeClr val="accent6"/>
                </a:solidFill>
              </a:rPr>
              <a:t>structured finance</a:t>
            </a:r>
            <a:r>
              <a:rPr lang="en-US" altLang="en-US" sz="1400" kern="0">
                <a:solidFill>
                  <a:schemeClr val="accent6"/>
                </a:solidFill>
              </a:rPr>
              <a:t>, enables us to generate a positive impact on the communities we serve.</a:t>
            </a:r>
            <a:endParaRPr lang="en-US" altLang="en-US" sz="1400" kern="0" dirty="0">
              <a:solidFill>
                <a:schemeClr val="accent6"/>
              </a:solidFill>
            </a:endParaRPr>
          </a:p>
        </p:txBody>
      </p:sp>
      <p:sp>
        <p:nvSpPr>
          <p:cNvPr id="5" name="Content Placeholder 2">
            <a:extLst>
              <a:ext uri="{FF2B5EF4-FFF2-40B4-BE49-F238E27FC236}">
                <a16:creationId xmlns:a16="http://schemas.microsoft.com/office/drawing/2014/main" id="{E6040C82-C95B-5B5E-86B3-7326A0CDD090}"/>
              </a:ext>
            </a:extLst>
          </p:cNvPr>
          <p:cNvSpPr txBox="1">
            <a:spLocks/>
          </p:cNvSpPr>
          <p:nvPr/>
        </p:nvSpPr>
        <p:spPr>
          <a:xfrm>
            <a:off x="4724400" y="3792632"/>
            <a:ext cx="4254500" cy="821763"/>
          </a:xfrm>
          <a:prstGeom prst="rect">
            <a:avLst/>
          </a:prstGeom>
          <a:ln>
            <a:noFill/>
          </a:ln>
        </p:spPr>
        <p:txBody>
          <a:bodyPr wrap="square" tIns="0" bIns="0" anchor="ctr">
            <a:spAutoFit/>
          </a:bodyPr>
          <a:lstStyle>
            <a:lvl1pPr marL="342900" indent="-223838" algn="l" rtl="0" eaLnBrk="0" fontAlgn="base" hangingPunct="0">
              <a:spcBef>
                <a:spcPct val="20000"/>
              </a:spcBef>
              <a:spcAft>
                <a:spcPct val="0"/>
              </a:spcAft>
              <a:buChar char="•"/>
              <a:tabLst/>
              <a:defRPr sz="13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11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1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500" b="1" i="0" u="none" strike="noStrike" kern="0" cap="none" spc="0" normalizeH="0" baseline="0" noProof="0" dirty="0">
                <a:ln>
                  <a:noFill/>
                </a:ln>
                <a:solidFill>
                  <a:srgbClr val="AEBC3F"/>
                </a:solidFill>
                <a:effectLst/>
                <a:uLnTx/>
                <a:uFillTx/>
                <a:latin typeface="Arial" panose="020B0604020202020204" pitchFamily="34" charset="0"/>
                <a:cs typeface="Arial" panose="020B0604020202020204" pitchFamily="34" charset="0"/>
              </a:rPr>
              <a:t>Capital Markets</a:t>
            </a:r>
          </a:p>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Active participant in municipal sales and trading including public, tax-exempt, taxable, private placement and preferred trading markets</a:t>
            </a:r>
          </a:p>
        </p:txBody>
      </p:sp>
      <p:sp>
        <p:nvSpPr>
          <p:cNvPr id="6" name="Shape 2802">
            <a:extLst>
              <a:ext uri="{FF2B5EF4-FFF2-40B4-BE49-F238E27FC236}">
                <a16:creationId xmlns:a16="http://schemas.microsoft.com/office/drawing/2014/main" id="{C51E3E21-8971-CCC9-680A-AFA37920BB7E}"/>
              </a:ext>
            </a:extLst>
          </p:cNvPr>
          <p:cNvSpPr/>
          <p:nvPr/>
        </p:nvSpPr>
        <p:spPr>
          <a:xfrm>
            <a:off x="2186936" y="2440890"/>
            <a:ext cx="1810216" cy="2892321"/>
          </a:xfrm>
          <a:custGeom>
            <a:avLst/>
            <a:gdLst/>
            <a:ahLst/>
            <a:cxnLst>
              <a:cxn ang="0">
                <a:pos x="wd2" y="hd2"/>
              </a:cxn>
              <a:cxn ang="5400000">
                <a:pos x="wd2" y="hd2"/>
              </a:cxn>
              <a:cxn ang="10800000">
                <a:pos x="wd2" y="hd2"/>
              </a:cxn>
              <a:cxn ang="16200000">
                <a:pos x="wd2" y="hd2"/>
              </a:cxn>
            </a:cxnLst>
            <a:rect l="0" t="0" r="r" b="b"/>
            <a:pathLst>
              <a:path w="21093" h="21600" extrusionOk="0">
                <a:moveTo>
                  <a:pt x="19900" y="2673"/>
                </a:moveTo>
                <a:cubicBezTo>
                  <a:pt x="19391" y="2108"/>
                  <a:pt x="18200" y="786"/>
                  <a:pt x="15452" y="321"/>
                </a:cubicBezTo>
                <a:cubicBezTo>
                  <a:pt x="14377" y="140"/>
                  <a:pt x="12929" y="14"/>
                  <a:pt x="11776" y="0"/>
                </a:cubicBezTo>
                <a:lnTo>
                  <a:pt x="4009" y="8563"/>
                </a:lnTo>
                <a:lnTo>
                  <a:pt x="3983" y="8563"/>
                </a:lnTo>
                <a:lnTo>
                  <a:pt x="0" y="12983"/>
                </a:lnTo>
                <a:lnTo>
                  <a:pt x="7667" y="21600"/>
                </a:lnTo>
                <a:cubicBezTo>
                  <a:pt x="7706" y="21558"/>
                  <a:pt x="7744" y="21516"/>
                  <a:pt x="7780" y="21477"/>
                </a:cubicBezTo>
                <a:lnTo>
                  <a:pt x="19343" y="8640"/>
                </a:lnTo>
                <a:cubicBezTo>
                  <a:pt x="19365" y="8615"/>
                  <a:pt x="19389" y="8589"/>
                  <a:pt x="19411" y="8563"/>
                </a:cubicBezTo>
                <a:cubicBezTo>
                  <a:pt x="19981" y="7911"/>
                  <a:pt x="20554" y="7022"/>
                  <a:pt x="20854" y="6318"/>
                </a:cubicBezTo>
                <a:cubicBezTo>
                  <a:pt x="21600" y="4559"/>
                  <a:pt x="20409" y="3238"/>
                  <a:pt x="19900" y="2673"/>
                </a:cubicBezTo>
                <a:close/>
              </a:path>
            </a:pathLst>
          </a:custGeom>
          <a:solidFill>
            <a:schemeClr val="accent1"/>
          </a:solidFill>
          <a:ln w="12700" cap="flat">
            <a:noFill/>
            <a:miter lim="400000"/>
          </a:ln>
          <a:effectLst/>
        </p:spPr>
        <p:txBody>
          <a:bodyPr wrap="square" lIns="14288" tIns="14288" rIns="14288" bIns="14288" numCol="1" anchor="ctr">
            <a:noAutofit/>
          </a:bodyPr>
          <a:lstStyle/>
          <a:p>
            <a:pPr marL="0" marR="0" lvl="0" indent="0" algn="ctr" defTabSz="309563" rtl="0" eaLnBrk="1" fontAlgn="base" latinLnBrk="0" hangingPunct="1">
              <a:lnSpc>
                <a:spcPct val="100000"/>
              </a:lnSpc>
              <a:spcBef>
                <a:spcPct val="0"/>
              </a:spcBef>
              <a:spcAft>
                <a:spcPct val="0"/>
              </a:spcAft>
              <a:buClrTx/>
              <a:buSzTx/>
              <a:buFontTx/>
              <a:buNone/>
              <a:tabLst/>
              <a:defRPr sz="3200"/>
            </a:pPr>
            <a:endParaRPr kumimoji="0" sz="2100" b="0" i="0" u="none" strike="noStrike" kern="0" cap="none" spc="0" normalizeH="0" baseline="0" noProof="0" dirty="0">
              <a:ln>
                <a:noFill/>
              </a:ln>
              <a:solidFill>
                <a:sysClr val="windowText" lastClr="000000"/>
              </a:solidFill>
              <a:effectLst/>
              <a:uLnTx/>
              <a:uFillTx/>
              <a:latin typeface="Arial" panose="020B0604020202020204"/>
              <a:ea typeface="ＭＳ Ｐゴシック" charset="0"/>
              <a:sym typeface="Helvetica Light"/>
            </a:endParaRPr>
          </a:p>
        </p:txBody>
      </p:sp>
      <p:sp>
        <p:nvSpPr>
          <p:cNvPr id="7" name="Shape 2803">
            <a:extLst>
              <a:ext uri="{FF2B5EF4-FFF2-40B4-BE49-F238E27FC236}">
                <a16:creationId xmlns:a16="http://schemas.microsoft.com/office/drawing/2014/main" id="{76BF26B3-5FE4-48DE-7BFC-0C6FD5D4621E}"/>
              </a:ext>
            </a:extLst>
          </p:cNvPr>
          <p:cNvSpPr/>
          <p:nvPr/>
        </p:nvSpPr>
        <p:spPr>
          <a:xfrm>
            <a:off x="261938" y="2422134"/>
            <a:ext cx="2819829" cy="1151055"/>
          </a:xfrm>
          <a:custGeom>
            <a:avLst/>
            <a:gdLst/>
            <a:ahLst/>
            <a:cxnLst>
              <a:cxn ang="0">
                <a:pos x="wd2" y="hd2"/>
              </a:cxn>
              <a:cxn ang="5400000">
                <a:pos x="wd2" y="hd2"/>
              </a:cxn>
              <a:cxn ang="10800000">
                <a:pos x="wd2" y="hd2"/>
              </a:cxn>
              <a:cxn ang="16200000">
                <a:pos x="wd2" y="hd2"/>
              </a:cxn>
            </a:cxnLst>
            <a:rect l="0" t="0" r="r" b="b"/>
            <a:pathLst>
              <a:path w="21270" h="21600" extrusionOk="0">
                <a:moveTo>
                  <a:pt x="21126" y="0"/>
                </a:moveTo>
                <a:lnTo>
                  <a:pt x="6156" y="116"/>
                </a:lnTo>
                <a:cubicBezTo>
                  <a:pt x="6126" y="118"/>
                  <a:pt x="6095" y="118"/>
                  <a:pt x="6066" y="120"/>
                </a:cubicBezTo>
                <a:cubicBezTo>
                  <a:pt x="5312" y="151"/>
                  <a:pt x="4348" y="476"/>
                  <a:pt x="3637" y="950"/>
                </a:cubicBezTo>
                <a:cubicBezTo>
                  <a:pt x="1859" y="2129"/>
                  <a:pt x="1092" y="5460"/>
                  <a:pt x="764" y="6880"/>
                </a:cubicBezTo>
                <a:cubicBezTo>
                  <a:pt x="436" y="8302"/>
                  <a:pt x="-330" y="11632"/>
                  <a:pt x="159" y="16046"/>
                </a:cubicBezTo>
                <a:cubicBezTo>
                  <a:pt x="350" y="17772"/>
                  <a:pt x="711" y="19944"/>
                  <a:pt x="1074" y="21567"/>
                </a:cubicBezTo>
                <a:lnTo>
                  <a:pt x="11078" y="21564"/>
                </a:lnTo>
                <a:lnTo>
                  <a:pt x="11086" y="21600"/>
                </a:lnTo>
                <a:lnTo>
                  <a:pt x="16242" y="21560"/>
                </a:lnTo>
                <a:lnTo>
                  <a:pt x="21270" y="3"/>
                </a:lnTo>
                <a:cubicBezTo>
                  <a:pt x="21222" y="0"/>
                  <a:pt x="21172" y="0"/>
                  <a:pt x="21126" y="0"/>
                </a:cubicBezTo>
                <a:close/>
              </a:path>
            </a:pathLst>
          </a:custGeom>
          <a:solidFill>
            <a:schemeClr val="tx2"/>
          </a:solidFill>
          <a:ln w="12700" cap="flat">
            <a:noFill/>
            <a:miter lim="400000"/>
          </a:ln>
          <a:effectLst/>
        </p:spPr>
        <p:txBody>
          <a:bodyPr wrap="square" lIns="14288" tIns="14288" rIns="14288" bIns="14288" numCol="1" anchor="ctr">
            <a:noAutofit/>
          </a:bodyPr>
          <a:lstStyle/>
          <a:p>
            <a:pPr marL="0" marR="0" lvl="0" indent="0" algn="ctr" defTabSz="309563" rtl="0" eaLnBrk="1" fontAlgn="base" latinLnBrk="0" hangingPunct="1">
              <a:lnSpc>
                <a:spcPct val="100000"/>
              </a:lnSpc>
              <a:spcBef>
                <a:spcPct val="0"/>
              </a:spcBef>
              <a:spcAft>
                <a:spcPct val="0"/>
              </a:spcAft>
              <a:buClrTx/>
              <a:buSzTx/>
              <a:buFontTx/>
              <a:buNone/>
              <a:tabLst/>
              <a:defRPr sz="3200"/>
            </a:pPr>
            <a:endParaRPr kumimoji="0" sz="2100" b="0" i="0" u="none" strike="noStrike" kern="0" cap="none" spc="0" normalizeH="0" baseline="0" noProof="0" dirty="0">
              <a:ln>
                <a:noFill/>
              </a:ln>
              <a:solidFill>
                <a:sysClr val="windowText" lastClr="000000"/>
              </a:solidFill>
              <a:effectLst/>
              <a:uLnTx/>
              <a:uFillTx/>
              <a:latin typeface="Arial" panose="020B0604020202020204"/>
              <a:ea typeface="ＭＳ Ｐゴシック" charset="0"/>
              <a:sym typeface="Helvetica Light"/>
            </a:endParaRPr>
          </a:p>
        </p:txBody>
      </p:sp>
      <p:sp>
        <p:nvSpPr>
          <p:cNvPr id="8" name="Shape 2804">
            <a:extLst>
              <a:ext uri="{FF2B5EF4-FFF2-40B4-BE49-F238E27FC236}">
                <a16:creationId xmlns:a16="http://schemas.microsoft.com/office/drawing/2014/main" id="{51CB8628-3322-157A-F149-86FECB929660}"/>
              </a:ext>
            </a:extLst>
          </p:cNvPr>
          <p:cNvSpPr/>
          <p:nvPr/>
        </p:nvSpPr>
        <p:spPr>
          <a:xfrm>
            <a:off x="442536" y="3661509"/>
            <a:ext cx="2324658" cy="2170099"/>
          </a:xfrm>
          <a:custGeom>
            <a:avLst/>
            <a:gdLst/>
            <a:ahLst/>
            <a:cxnLst>
              <a:cxn ang="0">
                <a:pos x="wd2" y="hd2"/>
              </a:cxn>
              <a:cxn ang="5400000">
                <a:pos x="wd2" y="hd2"/>
              </a:cxn>
              <a:cxn ang="10800000">
                <a:pos x="wd2" y="hd2"/>
              </a:cxn>
              <a:cxn ang="16200000">
                <a:pos x="wd2" y="hd2"/>
              </a:cxn>
            </a:cxnLst>
            <a:rect l="0" t="0" r="r" b="b"/>
            <a:pathLst>
              <a:path w="21600" h="21600" extrusionOk="0">
                <a:moveTo>
                  <a:pt x="15486" y="5892"/>
                </a:moveTo>
                <a:lnTo>
                  <a:pt x="15483" y="5899"/>
                </a:lnTo>
                <a:lnTo>
                  <a:pt x="12303" y="0"/>
                </a:lnTo>
                <a:lnTo>
                  <a:pt x="0" y="0"/>
                </a:lnTo>
                <a:cubicBezTo>
                  <a:pt x="18" y="35"/>
                  <a:pt x="36" y="70"/>
                  <a:pt x="55" y="103"/>
                </a:cubicBezTo>
                <a:lnTo>
                  <a:pt x="9274" y="17212"/>
                </a:lnTo>
                <a:cubicBezTo>
                  <a:pt x="9747" y="18087"/>
                  <a:pt x="10510" y="19158"/>
                  <a:pt x="11173" y="19874"/>
                </a:cubicBezTo>
                <a:cubicBezTo>
                  <a:pt x="12770" y="21600"/>
                  <a:pt x="14671" y="21600"/>
                  <a:pt x="15483" y="21600"/>
                </a:cubicBezTo>
                <a:cubicBezTo>
                  <a:pt x="16294" y="21600"/>
                  <a:pt x="18193" y="21600"/>
                  <a:pt x="19791" y="19876"/>
                </a:cubicBezTo>
                <a:cubicBezTo>
                  <a:pt x="20414" y="19203"/>
                  <a:pt x="21125" y="18218"/>
                  <a:pt x="21600" y="17376"/>
                </a:cubicBezTo>
                <a:lnTo>
                  <a:pt x="15486" y="5892"/>
                </a:lnTo>
                <a:close/>
              </a:path>
            </a:pathLst>
          </a:custGeom>
          <a:solidFill>
            <a:schemeClr val="accent2"/>
          </a:solidFill>
          <a:ln w="12700" cap="flat">
            <a:noFill/>
            <a:miter lim="400000"/>
          </a:ln>
          <a:effectLst/>
        </p:spPr>
        <p:txBody>
          <a:bodyPr wrap="square" lIns="14288" tIns="14288" rIns="14288" bIns="14288" numCol="1" anchor="ctr">
            <a:noAutofit/>
          </a:bodyPr>
          <a:lstStyle/>
          <a:p>
            <a:pPr marL="0" marR="0" lvl="0" indent="0" algn="ctr" defTabSz="309563" rtl="0" eaLnBrk="1" fontAlgn="base" latinLnBrk="0" hangingPunct="1">
              <a:lnSpc>
                <a:spcPct val="100000"/>
              </a:lnSpc>
              <a:spcBef>
                <a:spcPct val="0"/>
              </a:spcBef>
              <a:spcAft>
                <a:spcPct val="0"/>
              </a:spcAft>
              <a:buClrTx/>
              <a:buSzTx/>
              <a:buFontTx/>
              <a:buNone/>
              <a:tabLst/>
              <a:defRPr sz="3200"/>
            </a:pPr>
            <a:endParaRPr kumimoji="0" sz="2100" b="0" i="0" u="none" strike="noStrike" kern="0" cap="none" spc="0" normalizeH="0" baseline="0" noProof="0" dirty="0">
              <a:ln>
                <a:noFill/>
              </a:ln>
              <a:solidFill>
                <a:sysClr val="windowText" lastClr="000000"/>
              </a:solidFill>
              <a:effectLst/>
              <a:uLnTx/>
              <a:uFillTx/>
              <a:latin typeface="Arial" panose="020B0604020202020204"/>
              <a:ea typeface="ＭＳ Ｐゴシック" charset="0"/>
              <a:sym typeface="Helvetica Light"/>
            </a:endParaRPr>
          </a:p>
        </p:txBody>
      </p:sp>
      <p:sp>
        <p:nvSpPr>
          <p:cNvPr id="9" name="Oval 8">
            <a:extLst>
              <a:ext uri="{FF2B5EF4-FFF2-40B4-BE49-F238E27FC236}">
                <a16:creationId xmlns:a16="http://schemas.microsoft.com/office/drawing/2014/main" id="{B00C24E7-249D-B8AA-9B74-6297CDD9A44A}"/>
              </a:ext>
            </a:extLst>
          </p:cNvPr>
          <p:cNvSpPr/>
          <p:nvPr/>
        </p:nvSpPr>
        <p:spPr>
          <a:xfrm>
            <a:off x="1643011" y="3294805"/>
            <a:ext cx="975180" cy="9751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BA8CEC27-A3BA-423F-5ED6-FD6A787E5992}"/>
              </a:ext>
            </a:extLst>
          </p:cNvPr>
          <p:cNvGrpSpPr/>
          <p:nvPr/>
        </p:nvGrpSpPr>
        <p:grpSpPr>
          <a:xfrm>
            <a:off x="1731591" y="3633156"/>
            <a:ext cx="804018" cy="312978"/>
            <a:chOff x="-1828126" y="1805919"/>
            <a:chExt cx="13342839" cy="5193950"/>
          </a:xfrm>
          <a:solidFill>
            <a:schemeClr val="tx2"/>
          </a:solidFill>
        </p:grpSpPr>
        <p:sp>
          <p:nvSpPr>
            <p:cNvPr id="11" name="Freeform 42">
              <a:extLst>
                <a:ext uri="{FF2B5EF4-FFF2-40B4-BE49-F238E27FC236}">
                  <a16:creationId xmlns:a16="http://schemas.microsoft.com/office/drawing/2014/main" id="{1740F216-AE7C-B804-36FF-01C320096B45}"/>
                </a:ext>
              </a:extLst>
            </p:cNvPr>
            <p:cNvSpPr/>
            <p:nvPr/>
          </p:nvSpPr>
          <p:spPr bwMode="auto">
            <a:xfrm>
              <a:off x="4181233" y="3592423"/>
              <a:ext cx="7333480" cy="3407446"/>
            </a:xfrm>
            <a:custGeom>
              <a:avLst/>
              <a:gdLst>
                <a:gd name="connsiteX0" fmla="*/ 0 w 4210050"/>
                <a:gd name="connsiteY0" fmla="*/ 1724025 h 1828800"/>
                <a:gd name="connsiteX1" fmla="*/ 1362075 w 4210050"/>
                <a:gd name="connsiteY1" fmla="*/ 1609725 h 1828800"/>
                <a:gd name="connsiteX2" fmla="*/ 3848100 w 4210050"/>
                <a:gd name="connsiteY2" fmla="*/ 0 h 1828800"/>
                <a:gd name="connsiteX3" fmla="*/ 4210050 w 4210050"/>
                <a:gd name="connsiteY3" fmla="*/ 200025 h 1828800"/>
                <a:gd name="connsiteX4" fmla="*/ 1638300 w 4210050"/>
                <a:gd name="connsiteY4" fmla="*/ 1828800 h 1828800"/>
                <a:gd name="connsiteX5" fmla="*/ 0 w 4210050"/>
                <a:gd name="connsiteY5" fmla="*/ 1724025 h 1828800"/>
                <a:gd name="connsiteX0" fmla="*/ 0 w 4210050"/>
                <a:gd name="connsiteY0" fmla="*/ 1730375 h 1835150"/>
                <a:gd name="connsiteX1" fmla="*/ 1362075 w 4210050"/>
                <a:gd name="connsiteY1" fmla="*/ 1616075 h 1835150"/>
                <a:gd name="connsiteX2" fmla="*/ 3835400 w 4210050"/>
                <a:gd name="connsiteY2" fmla="*/ 0 h 1835150"/>
                <a:gd name="connsiteX3" fmla="*/ 4210050 w 4210050"/>
                <a:gd name="connsiteY3" fmla="*/ 206375 h 1835150"/>
                <a:gd name="connsiteX4" fmla="*/ 1638300 w 4210050"/>
                <a:gd name="connsiteY4" fmla="*/ 1835150 h 1835150"/>
                <a:gd name="connsiteX5" fmla="*/ 0 w 4210050"/>
                <a:gd name="connsiteY5" fmla="*/ 1730375 h 1835150"/>
                <a:gd name="connsiteX0" fmla="*/ 0 w 4222750"/>
                <a:gd name="connsiteY0" fmla="*/ 1730375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30375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969427"/>
                <a:gd name="connsiteX1" fmla="*/ 1517650 w 4222750"/>
                <a:gd name="connsiteY1" fmla="*/ 1536700 h 1969427"/>
                <a:gd name="connsiteX2" fmla="*/ 3835400 w 4222750"/>
                <a:gd name="connsiteY2" fmla="*/ 0 h 1969427"/>
                <a:gd name="connsiteX3" fmla="*/ 4222750 w 4222750"/>
                <a:gd name="connsiteY3" fmla="*/ 219075 h 1969427"/>
                <a:gd name="connsiteX4" fmla="*/ 1638300 w 4222750"/>
                <a:gd name="connsiteY4" fmla="*/ 1835150 h 1969427"/>
                <a:gd name="connsiteX5" fmla="*/ 0 w 4222750"/>
                <a:gd name="connsiteY5" fmla="*/ 1746250 h 1969427"/>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750" h="1962069">
                  <a:moveTo>
                    <a:pt x="0" y="1746250"/>
                  </a:moveTo>
                  <a:cubicBezTo>
                    <a:pt x="520700" y="1804458"/>
                    <a:pt x="895350" y="1767417"/>
                    <a:pt x="1517650" y="1536700"/>
                  </a:cubicBezTo>
                  <a:cubicBezTo>
                    <a:pt x="2139950" y="1305983"/>
                    <a:pt x="3147483" y="592667"/>
                    <a:pt x="3835400" y="0"/>
                  </a:cubicBezTo>
                  <a:lnTo>
                    <a:pt x="4222750" y="219075"/>
                  </a:lnTo>
                  <a:cubicBezTo>
                    <a:pt x="3271308" y="982133"/>
                    <a:pt x="2367492" y="1557867"/>
                    <a:pt x="1644650" y="1822450"/>
                  </a:cubicBezTo>
                  <a:cubicBezTo>
                    <a:pt x="1000125" y="2024592"/>
                    <a:pt x="403225" y="2014008"/>
                    <a:pt x="0" y="174625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12" name="Freeform 43">
              <a:extLst>
                <a:ext uri="{FF2B5EF4-FFF2-40B4-BE49-F238E27FC236}">
                  <a16:creationId xmlns:a16="http://schemas.microsoft.com/office/drawing/2014/main" id="{33E08F0E-0BB9-B55D-C28B-D9E3769FA2A4}"/>
                </a:ext>
              </a:extLst>
            </p:cNvPr>
            <p:cNvSpPr/>
            <p:nvPr/>
          </p:nvSpPr>
          <p:spPr bwMode="auto">
            <a:xfrm>
              <a:off x="3006773" y="2963698"/>
              <a:ext cx="7333480" cy="3407446"/>
            </a:xfrm>
            <a:custGeom>
              <a:avLst/>
              <a:gdLst>
                <a:gd name="connsiteX0" fmla="*/ 0 w 4210050"/>
                <a:gd name="connsiteY0" fmla="*/ 1724025 h 1828800"/>
                <a:gd name="connsiteX1" fmla="*/ 1362075 w 4210050"/>
                <a:gd name="connsiteY1" fmla="*/ 1609725 h 1828800"/>
                <a:gd name="connsiteX2" fmla="*/ 3848100 w 4210050"/>
                <a:gd name="connsiteY2" fmla="*/ 0 h 1828800"/>
                <a:gd name="connsiteX3" fmla="*/ 4210050 w 4210050"/>
                <a:gd name="connsiteY3" fmla="*/ 200025 h 1828800"/>
                <a:gd name="connsiteX4" fmla="*/ 1638300 w 4210050"/>
                <a:gd name="connsiteY4" fmla="*/ 1828800 h 1828800"/>
                <a:gd name="connsiteX5" fmla="*/ 0 w 4210050"/>
                <a:gd name="connsiteY5" fmla="*/ 1724025 h 1828800"/>
                <a:gd name="connsiteX0" fmla="*/ 0 w 4210050"/>
                <a:gd name="connsiteY0" fmla="*/ 1730375 h 1835150"/>
                <a:gd name="connsiteX1" fmla="*/ 1362075 w 4210050"/>
                <a:gd name="connsiteY1" fmla="*/ 1616075 h 1835150"/>
                <a:gd name="connsiteX2" fmla="*/ 3835400 w 4210050"/>
                <a:gd name="connsiteY2" fmla="*/ 0 h 1835150"/>
                <a:gd name="connsiteX3" fmla="*/ 4210050 w 4210050"/>
                <a:gd name="connsiteY3" fmla="*/ 206375 h 1835150"/>
                <a:gd name="connsiteX4" fmla="*/ 1638300 w 4210050"/>
                <a:gd name="connsiteY4" fmla="*/ 1835150 h 1835150"/>
                <a:gd name="connsiteX5" fmla="*/ 0 w 4210050"/>
                <a:gd name="connsiteY5" fmla="*/ 1730375 h 1835150"/>
                <a:gd name="connsiteX0" fmla="*/ 0 w 4222750"/>
                <a:gd name="connsiteY0" fmla="*/ 1730375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30375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969427"/>
                <a:gd name="connsiteX1" fmla="*/ 1517650 w 4222750"/>
                <a:gd name="connsiteY1" fmla="*/ 1536700 h 1969427"/>
                <a:gd name="connsiteX2" fmla="*/ 3835400 w 4222750"/>
                <a:gd name="connsiteY2" fmla="*/ 0 h 1969427"/>
                <a:gd name="connsiteX3" fmla="*/ 4222750 w 4222750"/>
                <a:gd name="connsiteY3" fmla="*/ 219075 h 1969427"/>
                <a:gd name="connsiteX4" fmla="*/ 1638300 w 4222750"/>
                <a:gd name="connsiteY4" fmla="*/ 1835150 h 1969427"/>
                <a:gd name="connsiteX5" fmla="*/ 0 w 4222750"/>
                <a:gd name="connsiteY5" fmla="*/ 1746250 h 1969427"/>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750" h="1962069">
                  <a:moveTo>
                    <a:pt x="0" y="1746250"/>
                  </a:moveTo>
                  <a:cubicBezTo>
                    <a:pt x="520700" y="1804458"/>
                    <a:pt x="895350" y="1767417"/>
                    <a:pt x="1517650" y="1536700"/>
                  </a:cubicBezTo>
                  <a:cubicBezTo>
                    <a:pt x="2139950" y="1305983"/>
                    <a:pt x="3147483" y="592667"/>
                    <a:pt x="3835400" y="0"/>
                  </a:cubicBezTo>
                  <a:lnTo>
                    <a:pt x="4222750" y="219075"/>
                  </a:lnTo>
                  <a:cubicBezTo>
                    <a:pt x="3271308" y="982133"/>
                    <a:pt x="2367492" y="1557867"/>
                    <a:pt x="1644650" y="1822450"/>
                  </a:cubicBezTo>
                  <a:cubicBezTo>
                    <a:pt x="1000125" y="2024592"/>
                    <a:pt x="403225" y="2014008"/>
                    <a:pt x="0" y="174625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13" name="Freeform 44">
              <a:extLst>
                <a:ext uri="{FF2B5EF4-FFF2-40B4-BE49-F238E27FC236}">
                  <a16:creationId xmlns:a16="http://schemas.microsoft.com/office/drawing/2014/main" id="{631C7555-162C-A50A-792E-20C44256B8F7}"/>
                </a:ext>
              </a:extLst>
            </p:cNvPr>
            <p:cNvSpPr/>
            <p:nvPr/>
          </p:nvSpPr>
          <p:spPr bwMode="auto">
            <a:xfrm>
              <a:off x="1822465" y="2318430"/>
              <a:ext cx="7333480" cy="3407446"/>
            </a:xfrm>
            <a:custGeom>
              <a:avLst/>
              <a:gdLst>
                <a:gd name="connsiteX0" fmla="*/ 0 w 4210050"/>
                <a:gd name="connsiteY0" fmla="*/ 1724025 h 1828800"/>
                <a:gd name="connsiteX1" fmla="*/ 1362075 w 4210050"/>
                <a:gd name="connsiteY1" fmla="*/ 1609725 h 1828800"/>
                <a:gd name="connsiteX2" fmla="*/ 3848100 w 4210050"/>
                <a:gd name="connsiteY2" fmla="*/ 0 h 1828800"/>
                <a:gd name="connsiteX3" fmla="*/ 4210050 w 4210050"/>
                <a:gd name="connsiteY3" fmla="*/ 200025 h 1828800"/>
                <a:gd name="connsiteX4" fmla="*/ 1638300 w 4210050"/>
                <a:gd name="connsiteY4" fmla="*/ 1828800 h 1828800"/>
                <a:gd name="connsiteX5" fmla="*/ 0 w 4210050"/>
                <a:gd name="connsiteY5" fmla="*/ 1724025 h 1828800"/>
                <a:gd name="connsiteX0" fmla="*/ 0 w 4210050"/>
                <a:gd name="connsiteY0" fmla="*/ 1730375 h 1835150"/>
                <a:gd name="connsiteX1" fmla="*/ 1362075 w 4210050"/>
                <a:gd name="connsiteY1" fmla="*/ 1616075 h 1835150"/>
                <a:gd name="connsiteX2" fmla="*/ 3835400 w 4210050"/>
                <a:gd name="connsiteY2" fmla="*/ 0 h 1835150"/>
                <a:gd name="connsiteX3" fmla="*/ 4210050 w 4210050"/>
                <a:gd name="connsiteY3" fmla="*/ 206375 h 1835150"/>
                <a:gd name="connsiteX4" fmla="*/ 1638300 w 4210050"/>
                <a:gd name="connsiteY4" fmla="*/ 1835150 h 1835150"/>
                <a:gd name="connsiteX5" fmla="*/ 0 w 4210050"/>
                <a:gd name="connsiteY5" fmla="*/ 1730375 h 1835150"/>
                <a:gd name="connsiteX0" fmla="*/ 0 w 4222750"/>
                <a:gd name="connsiteY0" fmla="*/ 1730375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30375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969427"/>
                <a:gd name="connsiteX1" fmla="*/ 1517650 w 4222750"/>
                <a:gd name="connsiteY1" fmla="*/ 1536700 h 1969427"/>
                <a:gd name="connsiteX2" fmla="*/ 3835400 w 4222750"/>
                <a:gd name="connsiteY2" fmla="*/ 0 h 1969427"/>
                <a:gd name="connsiteX3" fmla="*/ 4222750 w 4222750"/>
                <a:gd name="connsiteY3" fmla="*/ 219075 h 1969427"/>
                <a:gd name="connsiteX4" fmla="*/ 1638300 w 4222750"/>
                <a:gd name="connsiteY4" fmla="*/ 1835150 h 1969427"/>
                <a:gd name="connsiteX5" fmla="*/ 0 w 4222750"/>
                <a:gd name="connsiteY5" fmla="*/ 1746250 h 1969427"/>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750" h="1962069">
                  <a:moveTo>
                    <a:pt x="0" y="1746250"/>
                  </a:moveTo>
                  <a:cubicBezTo>
                    <a:pt x="520700" y="1804458"/>
                    <a:pt x="895350" y="1767417"/>
                    <a:pt x="1517650" y="1536700"/>
                  </a:cubicBezTo>
                  <a:cubicBezTo>
                    <a:pt x="2139950" y="1305983"/>
                    <a:pt x="3147483" y="592667"/>
                    <a:pt x="3835400" y="0"/>
                  </a:cubicBezTo>
                  <a:lnTo>
                    <a:pt x="4222750" y="219075"/>
                  </a:lnTo>
                  <a:cubicBezTo>
                    <a:pt x="3271308" y="982133"/>
                    <a:pt x="2367492" y="1557867"/>
                    <a:pt x="1644650" y="1822450"/>
                  </a:cubicBezTo>
                  <a:cubicBezTo>
                    <a:pt x="1000125" y="2024592"/>
                    <a:pt x="403225" y="2014008"/>
                    <a:pt x="0" y="174625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14" name="Freeform 45">
              <a:extLst>
                <a:ext uri="{FF2B5EF4-FFF2-40B4-BE49-F238E27FC236}">
                  <a16:creationId xmlns:a16="http://schemas.microsoft.com/office/drawing/2014/main" id="{25F88B3B-2745-7539-8ACB-F2588F50783A}"/>
                </a:ext>
              </a:extLst>
            </p:cNvPr>
            <p:cNvSpPr/>
            <p:nvPr/>
          </p:nvSpPr>
          <p:spPr bwMode="auto">
            <a:xfrm rot="10800000">
              <a:off x="475107" y="3079346"/>
              <a:ext cx="7333480" cy="3407446"/>
            </a:xfrm>
            <a:custGeom>
              <a:avLst/>
              <a:gdLst>
                <a:gd name="connsiteX0" fmla="*/ 0 w 4210050"/>
                <a:gd name="connsiteY0" fmla="*/ 1724025 h 1828800"/>
                <a:gd name="connsiteX1" fmla="*/ 1362075 w 4210050"/>
                <a:gd name="connsiteY1" fmla="*/ 1609725 h 1828800"/>
                <a:gd name="connsiteX2" fmla="*/ 3848100 w 4210050"/>
                <a:gd name="connsiteY2" fmla="*/ 0 h 1828800"/>
                <a:gd name="connsiteX3" fmla="*/ 4210050 w 4210050"/>
                <a:gd name="connsiteY3" fmla="*/ 200025 h 1828800"/>
                <a:gd name="connsiteX4" fmla="*/ 1638300 w 4210050"/>
                <a:gd name="connsiteY4" fmla="*/ 1828800 h 1828800"/>
                <a:gd name="connsiteX5" fmla="*/ 0 w 4210050"/>
                <a:gd name="connsiteY5" fmla="*/ 1724025 h 1828800"/>
                <a:gd name="connsiteX0" fmla="*/ 0 w 4210050"/>
                <a:gd name="connsiteY0" fmla="*/ 1730375 h 1835150"/>
                <a:gd name="connsiteX1" fmla="*/ 1362075 w 4210050"/>
                <a:gd name="connsiteY1" fmla="*/ 1616075 h 1835150"/>
                <a:gd name="connsiteX2" fmla="*/ 3835400 w 4210050"/>
                <a:gd name="connsiteY2" fmla="*/ 0 h 1835150"/>
                <a:gd name="connsiteX3" fmla="*/ 4210050 w 4210050"/>
                <a:gd name="connsiteY3" fmla="*/ 206375 h 1835150"/>
                <a:gd name="connsiteX4" fmla="*/ 1638300 w 4210050"/>
                <a:gd name="connsiteY4" fmla="*/ 1835150 h 1835150"/>
                <a:gd name="connsiteX5" fmla="*/ 0 w 4210050"/>
                <a:gd name="connsiteY5" fmla="*/ 1730375 h 1835150"/>
                <a:gd name="connsiteX0" fmla="*/ 0 w 4222750"/>
                <a:gd name="connsiteY0" fmla="*/ 1730375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30375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969427"/>
                <a:gd name="connsiteX1" fmla="*/ 1517650 w 4222750"/>
                <a:gd name="connsiteY1" fmla="*/ 1536700 h 1969427"/>
                <a:gd name="connsiteX2" fmla="*/ 3835400 w 4222750"/>
                <a:gd name="connsiteY2" fmla="*/ 0 h 1969427"/>
                <a:gd name="connsiteX3" fmla="*/ 4222750 w 4222750"/>
                <a:gd name="connsiteY3" fmla="*/ 219075 h 1969427"/>
                <a:gd name="connsiteX4" fmla="*/ 1638300 w 4222750"/>
                <a:gd name="connsiteY4" fmla="*/ 1835150 h 1969427"/>
                <a:gd name="connsiteX5" fmla="*/ 0 w 4222750"/>
                <a:gd name="connsiteY5" fmla="*/ 1746250 h 1969427"/>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750" h="1962069">
                  <a:moveTo>
                    <a:pt x="0" y="1746250"/>
                  </a:moveTo>
                  <a:cubicBezTo>
                    <a:pt x="520700" y="1804458"/>
                    <a:pt x="895350" y="1767417"/>
                    <a:pt x="1517650" y="1536700"/>
                  </a:cubicBezTo>
                  <a:cubicBezTo>
                    <a:pt x="2139950" y="1305983"/>
                    <a:pt x="3147483" y="592667"/>
                    <a:pt x="3835400" y="0"/>
                  </a:cubicBezTo>
                  <a:lnTo>
                    <a:pt x="4222750" y="219075"/>
                  </a:lnTo>
                  <a:cubicBezTo>
                    <a:pt x="3271308" y="982133"/>
                    <a:pt x="2367492" y="1557867"/>
                    <a:pt x="1644650" y="1822450"/>
                  </a:cubicBezTo>
                  <a:cubicBezTo>
                    <a:pt x="1000125" y="2024592"/>
                    <a:pt x="403225" y="2014008"/>
                    <a:pt x="0" y="174625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15" name="Freeform 46">
              <a:extLst>
                <a:ext uri="{FF2B5EF4-FFF2-40B4-BE49-F238E27FC236}">
                  <a16:creationId xmlns:a16="http://schemas.microsoft.com/office/drawing/2014/main" id="{BA92B66B-0F6A-9B01-AFD9-B05E237E63CB}"/>
                </a:ext>
              </a:extLst>
            </p:cNvPr>
            <p:cNvSpPr/>
            <p:nvPr/>
          </p:nvSpPr>
          <p:spPr bwMode="auto">
            <a:xfrm rot="10800000">
              <a:off x="-670995" y="2448146"/>
              <a:ext cx="7333480" cy="3407446"/>
            </a:xfrm>
            <a:custGeom>
              <a:avLst/>
              <a:gdLst>
                <a:gd name="connsiteX0" fmla="*/ 0 w 4210050"/>
                <a:gd name="connsiteY0" fmla="*/ 1724025 h 1828800"/>
                <a:gd name="connsiteX1" fmla="*/ 1362075 w 4210050"/>
                <a:gd name="connsiteY1" fmla="*/ 1609725 h 1828800"/>
                <a:gd name="connsiteX2" fmla="*/ 3848100 w 4210050"/>
                <a:gd name="connsiteY2" fmla="*/ 0 h 1828800"/>
                <a:gd name="connsiteX3" fmla="*/ 4210050 w 4210050"/>
                <a:gd name="connsiteY3" fmla="*/ 200025 h 1828800"/>
                <a:gd name="connsiteX4" fmla="*/ 1638300 w 4210050"/>
                <a:gd name="connsiteY4" fmla="*/ 1828800 h 1828800"/>
                <a:gd name="connsiteX5" fmla="*/ 0 w 4210050"/>
                <a:gd name="connsiteY5" fmla="*/ 1724025 h 1828800"/>
                <a:gd name="connsiteX0" fmla="*/ 0 w 4210050"/>
                <a:gd name="connsiteY0" fmla="*/ 1730375 h 1835150"/>
                <a:gd name="connsiteX1" fmla="*/ 1362075 w 4210050"/>
                <a:gd name="connsiteY1" fmla="*/ 1616075 h 1835150"/>
                <a:gd name="connsiteX2" fmla="*/ 3835400 w 4210050"/>
                <a:gd name="connsiteY2" fmla="*/ 0 h 1835150"/>
                <a:gd name="connsiteX3" fmla="*/ 4210050 w 4210050"/>
                <a:gd name="connsiteY3" fmla="*/ 206375 h 1835150"/>
                <a:gd name="connsiteX4" fmla="*/ 1638300 w 4210050"/>
                <a:gd name="connsiteY4" fmla="*/ 1835150 h 1835150"/>
                <a:gd name="connsiteX5" fmla="*/ 0 w 4210050"/>
                <a:gd name="connsiteY5" fmla="*/ 1730375 h 1835150"/>
                <a:gd name="connsiteX0" fmla="*/ 0 w 4222750"/>
                <a:gd name="connsiteY0" fmla="*/ 1730375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30375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969427"/>
                <a:gd name="connsiteX1" fmla="*/ 1517650 w 4222750"/>
                <a:gd name="connsiteY1" fmla="*/ 1536700 h 1969427"/>
                <a:gd name="connsiteX2" fmla="*/ 3835400 w 4222750"/>
                <a:gd name="connsiteY2" fmla="*/ 0 h 1969427"/>
                <a:gd name="connsiteX3" fmla="*/ 4222750 w 4222750"/>
                <a:gd name="connsiteY3" fmla="*/ 219075 h 1969427"/>
                <a:gd name="connsiteX4" fmla="*/ 1638300 w 4222750"/>
                <a:gd name="connsiteY4" fmla="*/ 1835150 h 1969427"/>
                <a:gd name="connsiteX5" fmla="*/ 0 w 4222750"/>
                <a:gd name="connsiteY5" fmla="*/ 1746250 h 1969427"/>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750" h="1962069">
                  <a:moveTo>
                    <a:pt x="0" y="1746250"/>
                  </a:moveTo>
                  <a:cubicBezTo>
                    <a:pt x="520700" y="1804458"/>
                    <a:pt x="895350" y="1767417"/>
                    <a:pt x="1517650" y="1536700"/>
                  </a:cubicBezTo>
                  <a:cubicBezTo>
                    <a:pt x="2139950" y="1305983"/>
                    <a:pt x="3147483" y="592667"/>
                    <a:pt x="3835400" y="0"/>
                  </a:cubicBezTo>
                  <a:lnTo>
                    <a:pt x="4222750" y="219075"/>
                  </a:lnTo>
                  <a:cubicBezTo>
                    <a:pt x="3271308" y="982133"/>
                    <a:pt x="2367492" y="1557867"/>
                    <a:pt x="1644650" y="1822450"/>
                  </a:cubicBezTo>
                  <a:cubicBezTo>
                    <a:pt x="1000125" y="2024592"/>
                    <a:pt x="403225" y="2014008"/>
                    <a:pt x="0" y="174625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sp>
          <p:nvSpPr>
            <p:cNvPr id="16" name="Freeform 47">
              <a:extLst>
                <a:ext uri="{FF2B5EF4-FFF2-40B4-BE49-F238E27FC236}">
                  <a16:creationId xmlns:a16="http://schemas.microsoft.com/office/drawing/2014/main" id="{32FD475D-0C09-1241-B18E-87518A9E5ED0}"/>
                </a:ext>
              </a:extLst>
            </p:cNvPr>
            <p:cNvSpPr/>
            <p:nvPr/>
          </p:nvSpPr>
          <p:spPr bwMode="auto">
            <a:xfrm rot="10800000">
              <a:off x="-1828126" y="1805919"/>
              <a:ext cx="7333480" cy="3407446"/>
            </a:xfrm>
            <a:custGeom>
              <a:avLst/>
              <a:gdLst>
                <a:gd name="connsiteX0" fmla="*/ 0 w 4210050"/>
                <a:gd name="connsiteY0" fmla="*/ 1724025 h 1828800"/>
                <a:gd name="connsiteX1" fmla="*/ 1362075 w 4210050"/>
                <a:gd name="connsiteY1" fmla="*/ 1609725 h 1828800"/>
                <a:gd name="connsiteX2" fmla="*/ 3848100 w 4210050"/>
                <a:gd name="connsiteY2" fmla="*/ 0 h 1828800"/>
                <a:gd name="connsiteX3" fmla="*/ 4210050 w 4210050"/>
                <a:gd name="connsiteY3" fmla="*/ 200025 h 1828800"/>
                <a:gd name="connsiteX4" fmla="*/ 1638300 w 4210050"/>
                <a:gd name="connsiteY4" fmla="*/ 1828800 h 1828800"/>
                <a:gd name="connsiteX5" fmla="*/ 0 w 4210050"/>
                <a:gd name="connsiteY5" fmla="*/ 1724025 h 1828800"/>
                <a:gd name="connsiteX0" fmla="*/ 0 w 4210050"/>
                <a:gd name="connsiteY0" fmla="*/ 1730375 h 1835150"/>
                <a:gd name="connsiteX1" fmla="*/ 1362075 w 4210050"/>
                <a:gd name="connsiteY1" fmla="*/ 1616075 h 1835150"/>
                <a:gd name="connsiteX2" fmla="*/ 3835400 w 4210050"/>
                <a:gd name="connsiteY2" fmla="*/ 0 h 1835150"/>
                <a:gd name="connsiteX3" fmla="*/ 4210050 w 4210050"/>
                <a:gd name="connsiteY3" fmla="*/ 206375 h 1835150"/>
                <a:gd name="connsiteX4" fmla="*/ 1638300 w 4210050"/>
                <a:gd name="connsiteY4" fmla="*/ 1835150 h 1835150"/>
                <a:gd name="connsiteX5" fmla="*/ 0 w 4210050"/>
                <a:gd name="connsiteY5" fmla="*/ 1730375 h 1835150"/>
                <a:gd name="connsiteX0" fmla="*/ 0 w 4222750"/>
                <a:gd name="connsiteY0" fmla="*/ 1730375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30375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35150"/>
                <a:gd name="connsiteX1" fmla="*/ 1362075 w 4222750"/>
                <a:gd name="connsiteY1" fmla="*/ 1616075 h 1835150"/>
                <a:gd name="connsiteX2" fmla="*/ 3835400 w 4222750"/>
                <a:gd name="connsiteY2" fmla="*/ 0 h 1835150"/>
                <a:gd name="connsiteX3" fmla="*/ 4222750 w 4222750"/>
                <a:gd name="connsiteY3" fmla="*/ 219075 h 1835150"/>
                <a:gd name="connsiteX4" fmla="*/ 1638300 w 4222750"/>
                <a:gd name="connsiteY4" fmla="*/ 1835150 h 1835150"/>
                <a:gd name="connsiteX5" fmla="*/ 0 w 4222750"/>
                <a:gd name="connsiteY5" fmla="*/ 1746250 h 1835150"/>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362075 w 4222750"/>
                <a:gd name="connsiteY1" fmla="*/ 1616075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884684"/>
                <a:gd name="connsiteX1" fmla="*/ 1517650 w 4222750"/>
                <a:gd name="connsiteY1" fmla="*/ 1536700 h 1884684"/>
                <a:gd name="connsiteX2" fmla="*/ 3835400 w 4222750"/>
                <a:gd name="connsiteY2" fmla="*/ 0 h 1884684"/>
                <a:gd name="connsiteX3" fmla="*/ 4222750 w 4222750"/>
                <a:gd name="connsiteY3" fmla="*/ 219075 h 1884684"/>
                <a:gd name="connsiteX4" fmla="*/ 1638300 w 4222750"/>
                <a:gd name="connsiteY4" fmla="*/ 1835150 h 1884684"/>
                <a:gd name="connsiteX5" fmla="*/ 0 w 4222750"/>
                <a:gd name="connsiteY5" fmla="*/ 1746250 h 1884684"/>
                <a:gd name="connsiteX0" fmla="*/ 0 w 4222750"/>
                <a:gd name="connsiteY0" fmla="*/ 1746250 h 1969427"/>
                <a:gd name="connsiteX1" fmla="*/ 1517650 w 4222750"/>
                <a:gd name="connsiteY1" fmla="*/ 1536700 h 1969427"/>
                <a:gd name="connsiteX2" fmla="*/ 3835400 w 4222750"/>
                <a:gd name="connsiteY2" fmla="*/ 0 h 1969427"/>
                <a:gd name="connsiteX3" fmla="*/ 4222750 w 4222750"/>
                <a:gd name="connsiteY3" fmla="*/ 219075 h 1969427"/>
                <a:gd name="connsiteX4" fmla="*/ 1638300 w 4222750"/>
                <a:gd name="connsiteY4" fmla="*/ 1835150 h 1969427"/>
                <a:gd name="connsiteX5" fmla="*/ 0 w 4222750"/>
                <a:gd name="connsiteY5" fmla="*/ 1746250 h 1969427"/>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 name="connsiteX0" fmla="*/ 0 w 4222750"/>
                <a:gd name="connsiteY0" fmla="*/ 1746250 h 1962069"/>
                <a:gd name="connsiteX1" fmla="*/ 1517650 w 4222750"/>
                <a:gd name="connsiteY1" fmla="*/ 1536700 h 1962069"/>
                <a:gd name="connsiteX2" fmla="*/ 3835400 w 4222750"/>
                <a:gd name="connsiteY2" fmla="*/ 0 h 1962069"/>
                <a:gd name="connsiteX3" fmla="*/ 4222750 w 4222750"/>
                <a:gd name="connsiteY3" fmla="*/ 219075 h 1962069"/>
                <a:gd name="connsiteX4" fmla="*/ 1644650 w 4222750"/>
                <a:gd name="connsiteY4" fmla="*/ 1822450 h 1962069"/>
                <a:gd name="connsiteX5" fmla="*/ 0 w 4222750"/>
                <a:gd name="connsiteY5" fmla="*/ 1746250 h 19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750" h="1962069">
                  <a:moveTo>
                    <a:pt x="0" y="1746250"/>
                  </a:moveTo>
                  <a:cubicBezTo>
                    <a:pt x="520700" y="1804458"/>
                    <a:pt x="895350" y="1767417"/>
                    <a:pt x="1517650" y="1536700"/>
                  </a:cubicBezTo>
                  <a:cubicBezTo>
                    <a:pt x="2139950" y="1305983"/>
                    <a:pt x="3147483" y="592667"/>
                    <a:pt x="3835400" y="0"/>
                  </a:cubicBezTo>
                  <a:lnTo>
                    <a:pt x="4222750" y="219075"/>
                  </a:lnTo>
                  <a:cubicBezTo>
                    <a:pt x="3271308" y="982133"/>
                    <a:pt x="2367492" y="1557867"/>
                    <a:pt x="1644650" y="1822450"/>
                  </a:cubicBezTo>
                  <a:cubicBezTo>
                    <a:pt x="1000125" y="2024592"/>
                    <a:pt x="403225" y="2014008"/>
                    <a:pt x="0" y="174625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128"/>
              </a:endParaRPr>
            </a:p>
          </p:txBody>
        </p:sp>
      </p:grpSp>
      <p:pic>
        <p:nvPicPr>
          <p:cNvPr id="17" name="Picture 16">
            <a:extLst>
              <a:ext uri="{FF2B5EF4-FFF2-40B4-BE49-F238E27FC236}">
                <a16:creationId xmlns:a16="http://schemas.microsoft.com/office/drawing/2014/main" id="{DF5EB730-52C2-BDFC-119C-C65FB39303AB}"/>
              </a:ext>
            </a:extLst>
          </p:cNvPr>
          <p:cNvPicPr>
            <a:picLocks noChangeAspect="1"/>
          </p:cNvPicPr>
          <p:nvPr/>
        </p:nvPicPr>
        <p:blipFill rotWithShape="1">
          <a:blip r:embed="rId2"/>
          <a:srcRect l="1193" r="1193"/>
          <a:stretch/>
        </p:blipFill>
        <p:spPr>
          <a:xfrm>
            <a:off x="533400" y="2726934"/>
            <a:ext cx="542452" cy="511670"/>
          </a:xfrm>
          <a:prstGeom prst="rect">
            <a:avLst/>
          </a:prstGeom>
        </p:spPr>
      </p:pic>
      <p:sp>
        <p:nvSpPr>
          <p:cNvPr id="18" name="Content Placeholder 2">
            <a:extLst>
              <a:ext uri="{FF2B5EF4-FFF2-40B4-BE49-F238E27FC236}">
                <a16:creationId xmlns:a16="http://schemas.microsoft.com/office/drawing/2014/main" id="{13C627A7-8D8D-0C8B-8F00-260FB5BAEC4E}"/>
              </a:ext>
            </a:extLst>
          </p:cNvPr>
          <p:cNvSpPr txBox="1">
            <a:spLocks/>
          </p:cNvSpPr>
          <p:nvPr/>
        </p:nvSpPr>
        <p:spPr>
          <a:xfrm>
            <a:off x="1066801" y="2773269"/>
            <a:ext cx="1390124" cy="523220"/>
          </a:xfrm>
          <a:prstGeom prst="rect">
            <a:avLst/>
          </a:prstGeom>
        </p:spPr>
        <p:txBody>
          <a:bodyPr wrap="square">
            <a:spAutoFit/>
          </a:bodyPr>
          <a:lstStyle>
            <a:lvl1pPr marL="342900" indent="-223838" algn="l" rtl="0" eaLnBrk="0" fontAlgn="base" hangingPunct="0">
              <a:spcBef>
                <a:spcPct val="20000"/>
              </a:spcBef>
              <a:spcAft>
                <a:spcPct val="0"/>
              </a:spcAft>
              <a:buChar char="•"/>
              <a:tabLst/>
              <a:defRPr sz="13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11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1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400" b="1"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rPr>
              <a:t>Investment Banking</a:t>
            </a:r>
          </a:p>
        </p:txBody>
      </p:sp>
      <p:pic>
        <p:nvPicPr>
          <p:cNvPr id="19" name="Picture 18">
            <a:extLst>
              <a:ext uri="{FF2B5EF4-FFF2-40B4-BE49-F238E27FC236}">
                <a16:creationId xmlns:a16="http://schemas.microsoft.com/office/drawing/2014/main" id="{DFBD3E59-129D-B84E-8F79-FF3153A7971C}"/>
              </a:ext>
            </a:extLst>
          </p:cNvPr>
          <p:cNvPicPr>
            <a:picLocks noChangeAspect="1"/>
          </p:cNvPicPr>
          <p:nvPr/>
        </p:nvPicPr>
        <p:blipFill rotWithShape="1">
          <a:blip r:embed="rId3"/>
          <a:srcRect l="19051" t="14766" r="19051" b="14766"/>
          <a:stretch/>
        </p:blipFill>
        <p:spPr>
          <a:xfrm>
            <a:off x="3200400" y="2749306"/>
            <a:ext cx="560182" cy="587228"/>
          </a:xfrm>
          <a:prstGeom prst="rect">
            <a:avLst/>
          </a:prstGeom>
        </p:spPr>
      </p:pic>
      <p:sp>
        <p:nvSpPr>
          <p:cNvPr id="20" name="Rectangle 19">
            <a:extLst>
              <a:ext uri="{FF2B5EF4-FFF2-40B4-BE49-F238E27FC236}">
                <a16:creationId xmlns:a16="http://schemas.microsoft.com/office/drawing/2014/main" id="{8CFE15BD-E5D4-72CB-372B-C752FEC679AE}"/>
              </a:ext>
            </a:extLst>
          </p:cNvPr>
          <p:cNvSpPr/>
          <p:nvPr/>
        </p:nvSpPr>
        <p:spPr>
          <a:xfrm>
            <a:off x="2374900" y="3641334"/>
            <a:ext cx="1385258" cy="523220"/>
          </a:xfrm>
          <a:prstGeom prst="rect">
            <a:avLst/>
          </a:prstGeom>
        </p:spPr>
        <p:txBody>
          <a:bodyPr wrap="square">
            <a:spAutoFit/>
          </a:bodyPr>
          <a:lstStyle/>
          <a:p>
            <a:pPr marL="119062"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rPr>
              <a:t>Capital </a:t>
            </a:r>
            <a:br>
              <a:rPr kumimoji="0" lang="en-US"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rPr>
            </a:br>
            <a:r>
              <a:rPr kumimoji="0" lang="en-US"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rPr>
              <a:t>Markets</a:t>
            </a:r>
            <a:endParaRPr kumimoji="0" lang="en-US" sz="1400" b="1" i="0" u="none" strike="noStrike" kern="0" cap="none" spc="0" normalizeH="0" baseline="0" noProof="0" dirty="0">
              <a:ln>
                <a:noFill/>
              </a:ln>
              <a:solidFill>
                <a:srgbClr val="FFFFFF"/>
              </a:solidFill>
              <a:effectLst/>
              <a:uLnTx/>
              <a:uFillTx/>
              <a:latin typeface="Arial" panose="020B0604020202020204"/>
              <a:ea typeface="ＭＳ Ｐゴシック" charset="0"/>
            </a:endParaRPr>
          </a:p>
        </p:txBody>
      </p:sp>
      <p:grpSp>
        <p:nvGrpSpPr>
          <p:cNvPr id="21" name="Group 20">
            <a:extLst>
              <a:ext uri="{FF2B5EF4-FFF2-40B4-BE49-F238E27FC236}">
                <a16:creationId xmlns:a16="http://schemas.microsoft.com/office/drawing/2014/main" id="{ECA3F25C-D79E-60A8-BF45-9845CDA5A4B0}"/>
              </a:ext>
            </a:extLst>
          </p:cNvPr>
          <p:cNvGrpSpPr>
            <a:grpSpLocks noChangeAspect="1"/>
          </p:cNvGrpSpPr>
          <p:nvPr/>
        </p:nvGrpSpPr>
        <p:grpSpPr>
          <a:xfrm>
            <a:off x="1803400" y="5012934"/>
            <a:ext cx="537380" cy="626464"/>
            <a:chOff x="2940054" y="979491"/>
            <a:chExt cx="4806948" cy="5603878"/>
          </a:xfrm>
          <a:solidFill>
            <a:schemeClr val="bg1"/>
          </a:solidFill>
        </p:grpSpPr>
        <p:sp>
          <p:nvSpPr>
            <p:cNvPr id="22" name="Freeform 6">
              <a:extLst>
                <a:ext uri="{FF2B5EF4-FFF2-40B4-BE49-F238E27FC236}">
                  <a16:creationId xmlns:a16="http://schemas.microsoft.com/office/drawing/2014/main" id="{45A280A4-9604-DA64-7773-0BA95AB795CA}"/>
                </a:ext>
              </a:extLst>
            </p:cNvPr>
            <p:cNvSpPr>
              <a:spLocks noEditPoints="1"/>
            </p:cNvSpPr>
            <p:nvPr/>
          </p:nvSpPr>
          <p:spPr bwMode="auto">
            <a:xfrm>
              <a:off x="2940054" y="979491"/>
              <a:ext cx="4806948" cy="5603878"/>
            </a:xfrm>
            <a:custGeom>
              <a:avLst/>
              <a:gdLst>
                <a:gd name="T0" fmla="*/ 3535 w 4398"/>
                <a:gd name="T1" fmla="*/ 85 h 5126"/>
                <a:gd name="T2" fmla="*/ 3726 w 4398"/>
                <a:gd name="T3" fmla="*/ 182 h 5126"/>
                <a:gd name="T4" fmla="*/ 3504 w 4398"/>
                <a:gd name="T5" fmla="*/ 952 h 5126"/>
                <a:gd name="T6" fmla="*/ 3753 w 4398"/>
                <a:gd name="T7" fmla="*/ 1557 h 5126"/>
                <a:gd name="T8" fmla="*/ 3608 w 4398"/>
                <a:gd name="T9" fmla="*/ 1964 h 5126"/>
                <a:gd name="T10" fmla="*/ 3418 w 4398"/>
                <a:gd name="T11" fmla="*/ 2468 h 5126"/>
                <a:gd name="T12" fmla="*/ 4386 w 4398"/>
                <a:gd name="T13" fmla="*/ 3987 h 5126"/>
                <a:gd name="T14" fmla="*/ 4242 w 4398"/>
                <a:gd name="T15" fmla="*/ 4610 h 5126"/>
                <a:gd name="T16" fmla="*/ 2353 w 4398"/>
                <a:gd name="T17" fmla="*/ 5088 h 5126"/>
                <a:gd name="T18" fmla="*/ 1414 w 4398"/>
                <a:gd name="T19" fmla="*/ 3587 h 5126"/>
                <a:gd name="T20" fmla="*/ 1490 w 4398"/>
                <a:gd name="T21" fmla="*/ 3065 h 5126"/>
                <a:gd name="T22" fmla="*/ 1432 w 4398"/>
                <a:gd name="T23" fmla="*/ 3312 h 5126"/>
                <a:gd name="T24" fmla="*/ 1176 w 4398"/>
                <a:gd name="T25" fmla="*/ 3502 h 5126"/>
                <a:gd name="T26" fmla="*/ 586 w 4398"/>
                <a:gd name="T27" fmla="*/ 3692 h 5126"/>
                <a:gd name="T28" fmla="*/ 497 w 4398"/>
                <a:gd name="T29" fmla="*/ 2695 h 5126"/>
                <a:gd name="T30" fmla="*/ 90 w 4398"/>
                <a:gd name="T31" fmla="*/ 1441 h 5126"/>
                <a:gd name="T32" fmla="*/ 1363 w 4398"/>
                <a:gd name="T33" fmla="*/ 1285 h 5126"/>
                <a:gd name="T34" fmla="*/ 2055 w 4398"/>
                <a:gd name="T35" fmla="*/ 678 h 5126"/>
                <a:gd name="T36" fmla="*/ 1977 w 4398"/>
                <a:gd name="T37" fmla="*/ 242 h 5126"/>
                <a:gd name="T38" fmla="*/ 2385 w 4398"/>
                <a:gd name="T39" fmla="*/ 209 h 5126"/>
                <a:gd name="T40" fmla="*/ 2714 w 4398"/>
                <a:gd name="T41" fmla="*/ 55 h 5126"/>
                <a:gd name="T42" fmla="*/ 3171 w 4398"/>
                <a:gd name="T43" fmla="*/ 27 h 5126"/>
                <a:gd name="T44" fmla="*/ 1893 w 4398"/>
                <a:gd name="T45" fmla="*/ 2863 h 5126"/>
                <a:gd name="T46" fmla="*/ 2303 w 4398"/>
                <a:gd name="T47" fmla="*/ 2332 h 5126"/>
                <a:gd name="T48" fmla="*/ 2281 w 4398"/>
                <a:gd name="T49" fmla="*/ 1694 h 5126"/>
                <a:gd name="T50" fmla="*/ 2617 w 4398"/>
                <a:gd name="T51" fmla="*/ 1146 h 5126"/>
                <a:gd name="T52" fmla="*/ 3060 w 4398"/>
                <a:gd name="T53" fmla="*/ 1398 h 5126"/>
                <a:gd name="T54" fmla="*/ 2841 w 4398"/>
                <a:gd name="T55" fmla="*/ 855 h 5126"/>
                <a:gd name="T56" fmla="*/ 1857 w 4398"/>
                <a:gd name="T57" fmla="*/ 882 h 5126"/>
                <a:gd name="T58" fmla="*/ 1390 w 4398"/>
                <a:gd name="T59" fmla="*/ 1749 h 5126"/>
                <a:gd name="T60" fmla="*/ 1442 w 4398"/>
                <a:gd name="T61" fmla="*/ 2852 h 5126"/>
                <a:gd name="T62" fmla="*/ 2814 w 4398"/>
                <a:gd name="T63" fmla="*/ 3438 h 5126"/>
                <a:gd name="T64" fmla="*/ 2781 w 4398"/>
                <a:gd name="T65" fmla="*/ 4036 h 5126"/>
                <a:gd name="T66" fmla="*/ 2511 w 4398"/>
                <a:gd name="T67" fmla="*/ 4427 h 5126"/>
                <a:gd name="T68" fmla="*/ 2882 w 4398"/>
                <a:gd name="T69" fmla="*/ 4465 h 5126"/>
                <a:gd name="T70" fmla="*/ 3045 w 4398"/>
                <a:gd name="T71" fmla="*/ 3877 h 5126"/>
                <a:gd name="T72" fmla="*/ 3159 w 4398"/>
                <a:gd name="T73" fmla="*/ 3501 h 5126"/>
                <a:gd name="T74" fmla="*/ 3414 w 4398"/>
                <a:gd name="T75" fmla="*/ 1502 h 5126"/>
                <a:gd name="T76" fmla="*/ 2717 w 4398"/>
                <a:gd name="T77" fmla="*/ 1552 h 5126"/>
                <a:gd name="T78" fmla="*/ 2800 w 4398"/>
                <a:gd name="T79" fmla="*/ 1844 h 5126"/>
                <a:gd name="T80" fmla="*/ 3645 w 4398"/>
                <a:gd name="T81" fmla="*/ 1659 h 5126"/>
                <a:gd name="T82" fmla="*/ 2946 w 4398"/>
                <a:gd name="T83" fmla="*/ 2226 h 5126"/>
                <a:gd name="T84" fmla="*/ 3302 w 4398"/>
                <a:gd name="T85" fmla="*/ 1969 h 5126"/>
                <a:gd name="T86" fmla="*/ 2459 w 4398"/>
                <a:gd name="T87" fmla="*/ 2142 h 5126"/>
                <a:gd name="T88" fmla="*/ 1310 w 4398"/>
                <a:gd name="T89" fmla="*/ 3077 h 5126"/>
                <a:gd name="T90" fmla="*/ 1244 w 4398"/>
                <a:gd name="T91" fmla="*/ 1580 h 5126"/>
                <a:gd name="T92" fmla="*/ 1143 w 4398"/>
                <a:gd name="T93" fmla="*/ 2232 h 5126"/>
                <a:gd name="T94" fmla="*/ 1309 w 4398"/>
                <a:gd name="T95" fmla="*/ 3087 h 5126"/>
                <a:gd name="T96" fmla="*/ 2599 w 4398"/>
                <a:gd name="T97" fmla="*/ 2405 h 5126"/>
                <a:gd name="T98" fmla="*/ 2771 w 4398"/>
                <a:gd name="T99" fmla="*/ 2620 h 5126"/>
                <a:gd name="T100" fmla="*/ 2982 w 4398"/>
                <a:gd name="T101" fmla="*/ 2381 h 5126"/>
                <a:gd name="T102" fmla="*/ 3344 w 4398"/>
                <a:gd name="T103" fmla="*/ 1331 h 5126"/>
                <a:gd name="T104" fmla="*/ 3617 w 4398"/>
                <a:gd name="T105" fmla="*/ 1160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8" h="5126">
                  <a:moveTo>
                    <a:pt x="3266" y="0"/>
                  </a:moveTo>
                  <a:cubicBezTo>
                    <a:pt x="3294" y="0"/>
                    <a:pt x="3322" y="0"/>
                    <a:pt x="3350" y="0"/>
                  </a:cubicBezTo>
                  <a:cubicBezTo>
                    <a:pt x="3352" y="1"/>
                    <a:pt x="3354" y="2"/>
                    <a:pt x="3355" y="2"/>
                  </a:cubicBezTo>
                  <a:cubicBezTo>
                    <a:pt x="3424" y="12"/>
                    <a:pt x="3484" y="38"/>
                    <a:pt x="3535" y="85"/>
                  </a:cubicBezTo>
                  <a:cubicBezTo>
                    <a:pt x="3540" y="90"/>
                    <a:pt x="3548" y="91"/>
                    <a:pt x="3555" y="92"/>
                  </a:cubicBezTo>
                  <a:cubicBezTo>
                    <a:pt x="3589" y="94"/>
                    <a:pt x="3623" y="93"/>
                    <a:pt x="3657" y="96"/>
                  </a:cubicBezTo>
                  <a:cubicBezTo>
                    <a:pt x="3696" y="100"/>
                    <a:pt x="3735" y="108"/>
                    <a:pt x="3771" y="129"/>
                  </a:cubicBezTo>
                  <a:cubicBezTo>
                    <a:pt x="3755" y="148"/>
                    <a:pt x="3741" y="165"/>
                    <a:pt x="3726" y="182"/>
                  </a:cubicBezTo>
                  <a:cubicBezTo>
                    <a:pt x="3632" y="286"/>
                    <a:pt x="3544" y="394"/>
                    <a:pt x="3468" y="512"/>
                  </a:cubicBezTo>
                  <a:cubicBezTo>
                    <a:pt x="3408" y="606"/>
                    <a:pt x="3356" y="703"/>
                    <a:pt x="3321" y="809"/>
                  </a:cubicBezTo>
                  <a:cubicBezTo>
                    <a:pt x="3299" y="872"/>
                    <a:pt x="3324" y="915"/>
                    <a:pt x="3389" y="928"/>
                  </a:cubicBezTo>
                  <a:cubicBezTo>
                    <a:pt x="3427" y="936"/>
                    <a:pt x="3466" y="944"/>
                    <a:pt x="3504" y="952"/>
                  </a:cubicBezTo>
                  <a:cubicBezTo>
                    <a:pt x="3603" y="974"/>
                    <a:pt x="3690" y="1014"/>
                    <a:pt x="3754" y="1097"/>
                  </a:cubicBezTo>
                  <a:cubicBezTo>
                    <a:pt x="3791" y="1146"/>
                    <a:pt x="3803" y="1198"/>
                    <a:pt x="3782" y="1256"/>
                  </a:cubicBezTo>
                  <a:cubicBezTo>
                    <a:pt x="3768" y="1296"/>
                    <a:pt x="3752" y="1335"/>
                    <a:pt x="3736" y="1375"/>
                  </a:cubicBezTo>
                  <a:cubicBezTo>
                    <a:pt x="3709" y="1438"/>
                    <a:pt x="3707" y="1499"/>
                    <a:pt x="3753" y="1557"/>
                  </a:cubicBezTo>
                  <a:cubicBezTo>
                    <a:pt x="3765" y="1572"/>
                    <a:pt x="3772" y="1593"/>
                    <a:pt x="3778" y="1613"/>
                  </a:cubicBezTo>
                  <a:cubicBezTo>
                    <a:pt x="3792" y="1658"/>
                    <a:pt x="3786" y="1704"/>
                    <a:pt x="3774" y="1748"/>
                  </a:cubicBezTo>
                  <a:cubicBezTo>
                    <a:pt x="3755" y="1819"/>
                    <a:pt x="3729" y="1885"/>
                    <a:pt x="3659" y="1922"/>
                  </a:cubicBezTo>
                  <a:cubicBezTo>
                    <a:pt x="3640" y="1932"/>
                    <a:pt x="3624" y="1949"/>
                    <a:pt x="3608" y="1964"/>
                  </a:cubicBezTo>
                  <a:cubicBezTo>
                    <a:pt x="3596" y="1975"/>
                    <a:pt x="3592" y="1988"/>
                    <a:pt x="3599" y="2006"/>
                  </a:cubicBezTo>
                  <a:cubicBezTo>
                    <a:pt x="3622" y="2061"/>
                    <a:pt x="3616" y="2114"/>
                    <a:pt x="3579" y="2160"/>
                  </a:cubicBezTo>
                  <a:cubicBezTo>
                    <a:pt x="3550" y="2196"/>
                    <a:pt x="3518" y="2229"/>
                    <a:pt x="3488" y="2264"/>
                  </a:cubicBezTo>
                  <a:cubicBezTo>
                    <a:pt x="3437" y="2322"/>
                    <a:pt x="3413" y="2390"/>
                    <a:pt x="3418" y="2468"/>
                  </a:cubicBezTo>
                  <a:cubicBezTo>
                    <a:pt x="3419" y="2486"/>
                    <a:pt x="3425" y="2499"/>
                    <a:pt x="3441" y="2511"/>
                  </a:cubicBezTo>
                  <a:cubicBezTo>
                    <a:pt x="3617" y="2648"/>
                    <a:pt x="3778" y="2801"/>
                    <a:pt x="3921" y="2973"/>
                  </a:cubicBezTo>
                  <a:cubicBezTo>
                    <a:pt x="4061" y="3143"/>
                    <a:pt x="4179" y="3326"/>
                    <a:pt x="4264" y="3529"/>
                  </a:cubicBezTo>
                  <a:cubicBezTo>
                    <a:pt x="4325" y="3676"/>
                    <a:pt x="4368" y="3829"/>
                    <a:pt x="4386" y="3987"/>
                  </a:cubicBezTo>
                  <a:cubicBezTo>
                    <a:pt x="4390" y="4022"/>
                    <a:pt x="4394" y="4057"/>
                    <a:pt x="4398" y="4092"/>
                  </a:cubicBezTo>
                  <a:cubicBezTo>
                    <a:pt x="4398" y="4149"/>
                    <a:pt x="4398" y="4207"/>
                    <a:pt x="4398" y="4264"/>
                  </a:cubicBezTo>
                  <a:cubicBezTo>
                    <a:pt x="4397" y="4268"/>
                    <a:pt x="4395" y="4273"/>
                    <a:pt x="4394" y="4277"/>
                  </a:cubicBezTo>
                  <a:cubicBezTo>
                    <a:pt x="4374" y="4402"/>
                    <a:pt x="4323" y="4513"/>
                    <a:pt x="4242" y="4610"/>
                  </a:cubicBezTo>
                  <a:cubicBezTo>
                    <a:pt x="4142" y="4732"/>
                    <a:pt x="4014" y="4818"/>
                    <a:pt x="3874" y="4886"/>
                  </a:cubicBezTo>
                  <a:cubicBezTo>
                    <a:pt x="3719" y="4961"/>
                    <a:pt x="3556" y="5013"/>
                    <a:pt x="3388" y="5045"/>
                  </a:cubicBezTo>
                  <a:cubicBezTo>
                    <a:pt x="3216" y="5079"/>
                    <a:pt x="3044" y="5104"/>
                    <a:pt x="2870" y="5115"/>
                  </a:cubicBezTo>
                  <a:cubicBezTo>
                    <a:pt x="2697" y="5126"/>
                    <a:pt x="2524" y="5122"/>
                    <a:pt x="2353" y="5088"/>
                  </a:cubicBezTo>
                  <a:cubicBezTo>
                    <a:pt x="2194" y="5056"/>
                    <a:pt x="2047" y="4998"/>
                    <a:pt x="1913" y="4904"/>
                  </a:cubicBezTo>
                  <a:cubicBezTo>
                    <a:pt x="1770" y="4803"/>
                    <a:pt x="1644" y="4685"/>
                    <a:pt x="1544" y="4540"/>
                  </a:cubicBezTo>
                  <a:cubicBezTo>
                    <a:pt x="1431" y="4374"/>
                    <a:pt x="1363" y="4193"/>
                    <a:pt x="1351" y="3992"/>
                  </a:cubicBezTo>
                  <a:cubicBezTo>
                    <a:pt x="1343" y="3853"/>
                    <a:pt x="1366" y="3718"/>
                    <a:pt x="1414" y="3587"/>
                  </a:cubicBezTo>
                  <a:cubicBezTo>
                    <a:pt x="1476" y="3417"/>
                    <a:pt x="1559" y="3258"/>
                    <a:pt x="1674" y="3116"/>
                  </a:cubicBezTo>
                  <a:cubicBezTo>
                    <a:pt x="1687" y="3100"/>
                    <a:pt x="1701" y="3083"/>
                    <a:pt x="1716" y="3065"/>
                  </a:cubicBezTo>
                  <a:cubicBezTo>
                    <a:pt x="1684" y="3051"/>
                    <a:pt x="1654" y="3047"/>
                    <a:pt x="1622" y="3050"/>
                  </a:cubicBezTo>
                  <a:cubicBezTo>
                    <a:pt x="1578" y="3054"/>
                    <a:pt x="1534" y="3059"/>
                    <a:pt x="1490" y="3065"/>
                  </a:cubicBezTo>
                  <a:cubicBezTo>
                    <a:pt x="1482" y="3066"/>
                    <a:pt x="1473" y="3073"/>
                    <a:pt x="1469" y="3079"/>
                  </a:cubicBezTo>
                  <a:cubicBezTo>
                    <a:pt x="1449" y="3111"/>
                    <a:pt x="1442" y="3147"/>
                    <a:pt x="1442" y="3184"/>
                  </a:cubicBezTo>
                  <a:cubicBezTo>
                    <a:pt x="1442" y="3220"/>
                    <a:pt x="1444" y="3256"/>
                    <a:pt x="1446" y="3292"/>
                  </a:cubicBezTo>
                  <a:cubicBezTo>
                    <a:pt x="1447" y="3303"/>
                    <a:pt x="1443" y="3310"/>
                    <a:pt x="1432" y="3312"/>
                  </a:cubicBezTo>
                  <a:cubicBezTo>
                    <a:pt x="1397" y="3319"/>
                    <a:pt x="1363" y="3327"/>
                    <a:pt x="1327" y="3331"/>
                  </a:cubicBezTo>
                  <a:cubicBezTo>
                    <a:pt x="1280" y="3337"/>
                    <a:pt x="1233" y="3337"/>
                    <a:pt x="1189" y="3359"/>
                  </a:cubicBezTo>
                  <a:cubicBezTo>
                    <a:pt x="1177" y="3365"/>
                    <a:pt x="1170" y="3372"/>
                    <a:pt x="1171" y="3387"/>
                  </a:cubicBezTo>
                  <a:cubicBezTo>
                    <a:pt x="1173" y="3425"/>
                    <a:pt x="1173" y="3464"/>
                    <a:pt x="1176" y="3502"/>
                  </a:cubicBezTo>
                  <a:cubicBezTo>
                    <a:pt x="1179" y="3549"/>
                    <a:pt x="1184" y="3596"/>
                    <a:pt x="1175" y="3643"/>
                  </a:cubicBezTo>
                  <a:cubicBezTo>
                    <a:pt x="1172" y="3656"/>
                    <a:pt x="1168" y="3659"/>
                    <a:pt x="1156" y="3660"/>
                  </a:cubicBezTo>
                  <a:cubicBezTo>
                    <a:pt x="1099" y="3664"/>
                    <a:pt x="1043" y="3667"/>
                    <a:pt x="987" y="3673"/>
                  </a:cubicBezTo>
                  <a:cubicBezTo>
                    <a:pt x="853" y="3686"/>
                    <a:pt x="720" y="3696"/>
                    <a:pt x="586" y="3692"/>
                  </a:cubicBezTo>
                  <a:cubicBezTo>
                    <a:pt x="581" y="3692"/>
                    <a:pt x="576" y="3691"/>
                    <a:pt x="569" y="3690"/>
                  </a:cubicBezTo>
                  <a:cubicBezTo>
                    <a:pt x="569" y="3678"/>
                    <a:pt x="569" y="3668"/>
                    <a:pt x="569" y="3657"/>
                  </a:cubicBezTo>
                  <a:cubicBezTo>
                    <a:pt x="569" y="3454"/>
                    <a:pt x="568" y="3252"/>
                    <a:pt x="546" y="3050"/>
                  </a:cubicBezTo>
                  <a:cubicBezTo>
                    <a:pt x="533" y="2931"/>
                    <a:pt x="518" y="2812"/>
                    <a:pt x="497" y="2695"/>
                  </a:cubicBezTo>
                  <a:cubicBezTo>
                    <a:pt x="468" y="2532"/>
                    <a:pt x="425" y="2372"/>
                    <a:pt x="354" y="2222"/>
                  </a:cubicBezTo>
                  <a:cubicBezTo>
                    <a:pt x="244" y="1986"/>
                    <a:pt x="127" y="1753"/>
                    <a:pt x="13" y="1519"/>
                  </a:cubicBezTo>
                  <a:cubicBezTo>
                    <a:pt x="0" y="1493"/>
                    <a:pt x="5" y="1472"/>
                    <a:pt x="31" y="1460"/>
                  </a:cubicBezTo>
                  <a:cubicBezTo>
                    <a:pt x="49" y="1451"/>
                    <a:pt x="70" y="1443"/>
                    <a:pt x="90" y="1441"/>
                  </a:cubicBezTo>
                  <a:cubicBezTo>
                    <a:pt x="173" y="1435"/>
                    <a:pt x="257" y="1431"/>
                    <a:pt x="341" y="1429"/>
                  </a:cubicBezTo>
                  <a:cubicBezTo>
                    <a:pt x="588" y="1420"/>
                    <a:pt x="835" y="1412"/>
                    <a:pt x="1082" y="1404"/>
                  </a:cubicBezTo>
                  <a:cubicBezTo>
                    <a:pt x="1117" y="1402"/>
                    <a:pt x="1153" y="1402"/>
                    <a:pt x="1187" y="1394"/>
                  </a:cubicBezTo>
                  <a:cubicBezTo>
                    <a:pt x="1256" y="1376"/>
                    <a:pt x="1327" y="1358"/>
                    <a:pt x="1363" y="1285"/>
                  </a:cubicBezTo>
                  <a:cubicBezTo>
                    <a:pt x="1365" y="1281"/>
                    <a:pt x="1369" y="1278"/>
                    <a:pt x="1372" y="1274"/>
                  </a:cubicBezTo>
                  <a:cubicBezTo>
                    <a:pt x="1502" y="1101"/>
                    <a:pt x="1632" y="927"/>
                    <a:pt x="1761" y="753"/>
                  </a:cubicBezTo>
                  <a:cubicBezTo>
                    <a:pt x="1789" y="715"/>
                    <a:pt x="1826" y="694"/>
                    <a:pt x="1870" y="684"/>
                  </a:cubicBezTo>
                  <a:cubicBezTo>
                    <a:pt x="1931" y="670"/>
                    <a:pt x="1993" y="677"/>
                    <a:pt x="2055" y="678"/>
                  </a:cubicBezTo>
                  <a:cubicBezTo>
                    <a:pt x="2095" y="678"/>
                    <a:pt x="2136" y="678"/>
                    <a:pt x="2176" y="674"/>
                  </a:cubicBezTo>
                  <a:cubicBezTo>
                    <a:pt x="2210" y="670"/>
                    <a:pt x="2230" y="640"/>
                    <a:pt x="2220" y="607"/>
                  </a:cubicBezTo>
                  <a:cubicBezTo>
                    <a:pt x="2213" y="584"/>
                    <a:pt x="2204" y="559"/>
                    <a:pt x="2190" y="539"/>
                  </a:cubicBezTo>
                  <a:cubicBezTo>
                    <a:pt x="2120" y="439"/>
                    <a:pt x="2048" y="341"/>
                    <a:pt x="1977" y="242"/>
                  </a:cubicBezTo>
                  <a:cubicBezTo>
                    <a:pt x="1944" y="196"/>
                    <a:pt x="1956" y="153"/>
                    <a:pt x="2009" y="132"/>
                  </a:cubicBezTo>
                  <a:cubicBezTo>
                    <a:pt x="2043" y="119"/>
                    <a:pt x="2079" y="111"/>
                    <a:pt x="2113" y="98"/>
                  </a:cubicBezTo>
                  <a:cubicBezTo>
                    <a:pt x="2168" y="78"/>
                    <a:pt x="2219" y="85"/>
                    <a:pt x="2266" y="119"/>
                  </a:cubicBezTo>
                  <a:cubicBezTo>
                    <a:pt x="2307" y="148"/>
                    <a:pt x="2345" y="180"/>
                    <a:pt x="2385" y="209"/>
                  </a:cubicBezTo>
                  <a:cubicBezTo>
                    <a:pt x="2437" y="246"/>
                    <a:pt x="2483" y="242"/>
                    <a:pt x="2525" y="194"/>
                  </a:cubicBezTo>
                  <a:cubicBezTo>
                    <a:pt x="2552" y="163"/>
                    <a:pt x="2572" y="126"/>
                    <a:pt x="2595" y="92"/>
                  </a:cubicBezTo>
                  <a:cubicBezTo>
                    <a:pt x="2599" y="86"/>
                    <a:pt x="2603" y="78"/>
                    <a:pt x="2609" y="74"/>
                  </a:cubicBezTo>
                  <a:cubicBezTo>
                    <a:pt x="2642" y="54"/>
                    <a:pt x="2676" y="47"/>
                    <a:pt x="2714" y="55"/>
                  </a:cubicBezTo>
                  <a:cubicBezTo>
                    <a:pt x="2761" y="65"/>
                    <a:pt x="2799" y="94"/>
                    <a:pt x="2841" y="117"/>
                  </a:cubicBezTo>
                  <a:cubicBezTo>
                    <a:pt x="2870" y="132"/>
                    <a:pt x="2901" y="149"/>
                    <a:pt x="2933" y="157"/>
                  </a:cubicBezTo>
                  <a:cubicBezTo>
                    <a:pt x="2959" y="164"/>
                    <a:pt x="2990" y="172"/>
                    <a:pt x="3012" y="144"/>
                  </a:cubicBezTo>
                  <a:cubicBezTo>
                    <a:pt x="3054" y="90"/>
                    <a:pt x="3107" y="50"/>
                    <a:pt x="3171" y="27"/>
                  </a:cubicBezTo>
                  <a:cubicBezTo>
                    <a:pt x="3202" y="16"/>
                    <a:pt x="3234" y="9"/>
                    <a:pt x="3266" y="0"/>
                  </a:cubicBezTo>
                  <a:close/>
                  <a:moveTo>
                    <a:pt x="1442" y="2852"/>
                  </a:moveTo>
                  <a:cubicBezTo>
                    <a:pt x="1448" y="2853"/>
                    <a:pt x="1452" y="2854"/>
                    <a:pt x="1457" y="2854"/>
                  </a:cubicBezTo>
                  <a:cubicBezTo>
                    <a:pt x="1602" y="2857"/>
                    <a:pt x="1747" y="2861"/>
                    <a:pt x="1893" y="2863"/>
                  </a:cubicBezTo>
                  <a:cubicBezTo>
                    <a:pt x="1900" y="2864"/>
                    <a:pt x="1910" y="2858"/>
                    <a:pt x="1916" y="2852"/>
                  </a:cubicBezTo>
                  <a:cubicBezTo>
                    <a:pt x="1965" y="2798"/>
                    <a:pt x="2014" y="2745"/>
                    <a:pt x="2061" y="2690"/>
                  </a:cubicBezTo>
                  <a:cubicBezTo>
                    <a:pt x="2150" y="2588"/>
                    <a:pt x="2233" y="2482"/>
                    <a:pt x="2298" y="2362"/>
                  </a:cubicBezTo>
                  <a:cubicBezTo>
                    <a:pt x="2302" y="2353"/>
                    <a:pt x="2304" y="2342"/>
                    <a:pt x="2303" y="2332"/>
                  </a:cubicBezTo>
                  <a:cubicBezTo>
                    <a:pt x="2301" y="2296"/>
                    <a:pt x="2296" y="2261"/>
                    <a:pt x="2294" y="2225"/>
                  </a:cubicBezTo>
                  <a:cubicBezTo>
                    <a:pt x="2290" y="2114"/>
                    <a:pt x="2293" y="2004"/>
                    <a:pt x="2317" y="1895"/>
                  </a:cubicBezTo>
                  <a:cubicBezTo>
                    <a:pt x="2319" y="1888"/>
                    <a:pt x="2317" y="1879"/>
                    <a:pt x="2314" y="1872"/>
                  </a:cubicBezTo>
                  <a:cubicBezTo>
                    <a:pt x="2285" y="1816"/>
                    <a:pt x="2276" y="1756"/>
                    <a:pt x="2281" y="1694"/>
                  </a:cubicBezTo>
                  <a:cubicBezTo>
                    <a:pt x="2287" y="1623"/>
                    <a:pt x="2298" y="1553"/>
                    <a:pt x="2307" y="1483"/>
                  </a:cubicBezTo>
                  <a:cubicBezTo>
                    <a:pt x="2309" y="1468"/>
                    <a:pt x="2312" y="1452"/>
                    <a:pt x="2320" y="1441"/>
                  </a:cubicBezTo>
                  <a:cubicBezTo>
                    <a:pt x="2358" y="1389"/>
                    <a:pt x="2399" y="1338"/>
                    <a:pt x="2439" y="1286"/>
                  </a:cubicBezTo>
                  <a:cubicBezTo>
                    <a:pt x="2487" y="1225"/>
                    <a:pt x="2541" y="1172"/>
                    <a:pt x="2617" y="1146"/>
                  </a:cubicBezTo>
                  <a:cubicBezTo>
                    <a:pt x="2624" y="1144"/>
                    <a:pt x="2636" y="1145"/>
                    <a:pt x="2641" y="1149"/>
                  </a:cubicBezTo>
                  <a:cubicBezTo>
                    <a:pt x="2679" y="1179"/>
                    <a:pt x="2716" y="1209"/>
                    <a:pt x="2752" y="1240"/>
                  </a:cubicBezTo>
                  <a:cubicBezTo>
                    <a:pt x="2793" y="1275"/>
                    <a:pt x="2832" y="1314"/>
                    <a:pt x="2875" y="1346"/>
                  </a:cubicBezTo>
                  <a:cubicBezTo>
                    <a:pt x="2929" y="1387"/>
                    <a:pt x="2991" y="1406"/>
                    <a:pt x="3060" y="1398"/>
                  </a:cubicBezTo>
                  <a:cubicBezTo>
                    <a:pt x="3088" y="1394"/>
                    <a:pt x="3104" y="1374"/>
                    <a:pt x="3119" y="1354"/>
                  </a:cubicBezTo>
                  <a:cubicBezTo>
                    <a:pt x="3122" y="1350"/>
                    <a:pt x="3121" y="1341"/>
                    <a:pt x="3119" y="1335"/>
                  </a:cubicBezTo>
                  <a:cubicBezTo>
                    <a:pt x="3100" y="1294"/>
                    <a:pt x="3084" y="1250"/>
                    <a:pt x="3061" y="1211"/>
                  </a:cubicBezTo>
                  <a:cubicBezTo>
                    <a:pt x="2989" y="1091"/>
                    <a:pt x="2915" y="973"/>
                    <a:pt x="2841" y="855"/>
                  </a:cubicBezTo>
                  <a:cubicBezTo>
                    <a:pt x="2838" y="850"/>
                    <a:pt x="2830" y="845"/>
                    <a:pt x="2823" y="845"/>
                  </a:cubicBezTo>
                  <a:cubicBezTo>
                    <a:pt x="2762" y="841"/>
                    <a:pt x="2700" y="837"/>
                    <a:pt x="2638" y="837"/>
                  </a:cubicBezTo>
                  <a:cubicBezTo>
                    <a:pt x="2411" y="836"/>
                    <a:pt x="2185" y="838"/>
                    <a:pt x="1958" y="836"/>
                  </a:cubicBezTo>
                  <a:cubicBezTo>
                    <a:pt x="1915" y="835"/>
                    <a:pt x="1880" y="842"/>
                    <a:pt x="1857" y="882"/>
                  </a:cubicBezTo>
                  <a:cubicBezTo>
                    <a:pt x="1854" y="888"/>
                    <a:pt x="1848" y="893"/>
                    <a:pt x="1843" y="899"/>
                  </a:cubicBezTo>
                  <a:cubicBezTo>
                    <a:pt x="1685" y="1086"/>
                    <a:pt x="1543" y="1285"/>
                    <a:pt x="1404" y="1487"/>
                  </a:cubicBezTo>
                  <a:cubicBezTo>
                    <a:pt x="1399" y="1495"/>
                    <a:pt x="1395" y="1506"/>
                    <a:pt x="1395" y="1515"/>
                  </a:cubicBezTo>
                  <a:cubicBezTo>
                    <a:pt x="1393" y="1593"/>
                    <a:pt x="1390" y="1671"/>
                    <a:pt x="1390" y="1749"/>
                  </a:cubicBezTo>
                  <a:cubicBezTo>
                    <a:pt x="1390" y="1861"/>
                    <a:pt x="1391" y="1973"/>
                    <a:pt x="1394" y="2084"/>
                  </a:cubicBezTo>
                  <a:cubicBezTo>
                    <a:pt x="1397" y="2186"/>
                    <a:pt x="1402" y="2287"/>
                    <a:pt x="1407" y="2388"/>
                  </a:cubicBezTo>
                  <a:cubicBezTo>
                    <a:pt x="1412" y="2483"/>
                    <a:pt x="1419" y="2578"/>
                    <a:pt x="1426" y="2673"/>
                  </a:cubicBezTo>
                  <a:cubicBezTo>
                    <a:pt x="1431" y="2733"/>
                    <a:pt x="1437" y="2792"/>
                    <a:pt x="1442" y="2852"/>
                  </a:cubicBezTo>
                  <a:close/>
                  <a:moveTo>
                    <a:pt x="2898" y="3442"/>
                  </a:moveTo>
                  <a:cubicBezTo>
                    <a:pt x="2898" y="3403"/>
                    <a:pt x="2898" y="3364"/>
                    <a:pt x="2898" y="3325"/>
                  </a:cubicBezTo>
                  <a:cubicBezTo>
                    <a:pt x="2869" y="3325"/>
                    <a:pt x="2842" y="3325"/>
                    <a:pt x="2814" y="3325"/>
                  </a:cubicBezTo>
                  <a:cubicBezTo>
                    <a:pt x="2814" y="3365"/>
                    <a:pt x="2814" y="3404"/>
                    <a:pt x="2814" y="3438"/>
                  </a:cubicBezTo>
                  <a:cubicBezTo>
                    <a:pt x="2762" y="3449"/>
                    <a:pt x="2711" y="3457"/>
                    <a:pt x="2663" y="3473"/>
                  </a:cubicBezTo>
                  <a:cubicBezTo>
                    <a:pt x="2553" y="3510"/>
                    <a:pt x="2488" y="3587"/>
                    <a:pt x="2476" y="3703"/>
                  </a:cubicBezTo>
                  <a:cubicBezTo>
                    <a:pt x="2464" y="3810"/>
                    <a:pt x="2503" y="3896"/>
                    <a:pt x="2590" y="3959"/>
                  </a:cubicBezTo>
                  <a:cubicBezTo>
                    <a:pt x="2648" y="4000"/>
                    <a:pt x="2712" y="4023"/>
                    <a:pt x="2781" y="4036"/>
                  </a:cubicBezTo>
                  <a:cubicBezTo>
                    <a:pt x="2787" y="4037"/>
                    <a:pt x="2795" y="4045"/>
                    <a:pt x="2795" y="4049"/>
                  </a:cubicBezTo>
                  <a:cubicBezTo>
                    <a:pt x="2796" y="4124"/>
                    <a:pt x="2796" y="4200"/>
                    <a:pt x="2796" y="4276"/>
                  </a:cubicBezTo>
                  <a:cubicBezTo>
                    <a:pt x="2703" y="4278"/>
                    <a:pt x="2616" y="4259"/>
                    <a:pt x="2529" y="4227"/>
                  </a:cubicBezTo>
                  <a:cubicBezTo>
                    <a:pt x="2523" y="4295"/>
                    <a:pt x="2517" y="4360"/>
                    <a:pt x="2511" y="4427"/>
                  </a:cubicBezTo>
                  <a:cubicBezTo>
                    <a:pt x="2603" y="4457"/>
                    <a:pt x="2699" y="4459"/>
                    <a:pt x="2796" y="4465"/>
                  </a:cubicBezTo>
                  <a:cubicBezTo>
                    <a:pt x="2796" y="4505"/>
                    <a:pt x="2796" y="4544"/>
                    <a:pt x="2796" y="4583"/>
                  </a:cubicBezTo>
                  <a:cubicBezTo>
                    <a:pt x="2826" y="4583"/>
                    <a:pt x="2853" y="4583"/>
                    <a:pt x="2882" y="4583"/>
                  </a:cubicBezTo>
                  <a:cubicBezTo>
                    <a:pt x="2882" y="4543"/>
                    <a:pt x="2882" y="4504"/>
                    <a:pt x="2882" y="4465"/>
                  </a:cubicBezTo>
                  <a:cubicBezTo>
                    <a:pt x="2905" y="4463"/>
                    <a:pt x="2925" y="4462"/>
                    <a:pt x="2946" y="4458"/>
                  </a:cubicBezTo>
                  <a:cubicBezTo>
                    <a:pt x="2966" y="4455"/>
                    <a:pt x="2987" y="4450"/>
                    <a:pt x="3008" y="4444"/>
                  </a:cubicBezTo>
                  <a:cubicBezTo>
                    <a:pt x="3219" y="4380"/>
                    <a:pt x="3273" y="4192"/>
                    <a:pt x="3206" y="4020"/>
                  </a:cubicBezTo>
                  <a:cubicBezTo>
                    <a:pt x="3177" y="3946"/>
                    <a:pt x="3116" y="3904"/>
                    <a:pt x="3045" y="3877"/>
                  </a:cubicBezTo>
                  <a:cubicBezTo>
                    <a:pt x="2998" y="3860"/>
                    <a:pt x="2949" y="3847"/>
                    <a:pt x="2900" y="3832"/>
                  </a:cubicBezTo>
                  <a:cubicBezTo>
                    <a:pt x="2900" y="3763"/>
                    <a:pt x="2900" y="3693"/>
                    <a:pt x="2900" y="3621"/>
                  </a:cubicBezTo>
                  <a:cubicBezTo>
                    <a:pt x="2985" y="3623"/>
                    <a:pt x="3066" y="3643"/>
                    <a:pt x="3144" y="3677"/>
                  </a:cubicBezTo>
                  <a:cubicBezTo>
                    <a:pt x="3149" y="3617"/>
                    <a:pt x="3153" y="3559"/>
                    <a:pt x="3159" y="3501"/>
                  </a:cubicBezTo>
                  <a:cubicBezTo>
                    <a:pt x="3161" y="3489"/>
                    <a:pt x="3158" y="3484"/>
                    <a:pt x="3147" y="3481"/>
                  </a:cubicBezTo>
                  <a:cubicBezTo>
                    <a:pt x="3096" y="3470"/>
                    <a:pt x="3045" y="3457"/>
                    <a:pt x="2994" y="3449"/>
                  </a:cubicBezTo>
                  <a:cubicBezTo>
                    <a:pt x="2963" y="3443"/>
                    <a:pt x="2932" y="3444"/>
                    <a:pt x="2898" y="3442"/>
                  </a:cubicBezTo>
                  <a:close/>
                  <a:moveTo>
                    <a:pt x="3414" y="1502"/>
                  </a:moveTo>
                  <a:cubicBezTo>
                    <a:pt x="3414" y="1505"/>
                    <a:pt x="3413" y="1507"/>
                    <a:pt x="3413" y="1509"/>
                  </a:cubicBezTo>
                  <a:cubicBezTo>
                    <a:pt x="3394" y="1509"/>
                    <a:pt x="3374" y="1508"/>
                    <a:pt x="3355" y="1509"/>
                  </a:cubicBezTo>
                  <a:cubicBezTo>
                    <a:pt x="3253" y="1516"/>
                    <a:pt x="3152" y="1525"/>
                    <a:pt x="3050" y="1531"/>
                  </a:cubicBezTo>
                  <a:cubicBezTo>
                    <a:pt x="2939" y="1539"/>
                    <a:pt x="2828" y="1544"/>
                    <a:pt x="2717" y="1552"/>
                  </a:cubicBezTo>
                  <a:cubicBezTo>
                    <a:pt x="2639" y="1558"/>
                    <a:pt x="2564" y="1577"/>
                    <a:pt x="2493" y="1610"/>
                  </a:cubicBezTo>
                  <a:cubicBezTo>
                    <a:pt x="2439" y="1635"/>
                    <a:pt x="2410" y="1700"/>
                    <a:pt x="2425" y="1757"/>
                  </a:cubicBezTo>
                  <a:cubicBezTo>
                    <a:pt x="2445" y="1829"/>
                    <a:pt x="2504" y="1866"/>
                    <a:pt x="2583" y="1859"/>
                  </a:cubicBezTo>
                  <a:cubicBezTo>
                    <a:pt x="2655" y="1853"/>
                    <a:pt x="2727" y="1849"/>
                    <a:pt x="2800" y="1844"/>
                  </a:cubicBezTo>
                  <a:cubicBezTo>
                    <a:pt x="2894" y="1838"/>
                    <a:pt x="2989" y="1833"/>
                    <a:pt x="3083" y="1827"/>
                  </a:cubicBezTo>
                  <a:cubicBezTo>
                    <a:pt x="3203" y="1819"/>
                    <a:pt x="3324" y="1812"/>
                    <a:pt x="3444" y="1804"/>
                  </a:cubicBezTo>
                  <a:cubicBezTo>
                    <a:pt x="3479" y="1801"/>
                    <a:pt x="3515" y="1801"/>
                    <a:pt x="3549" y="1793"/>
                  </a:cubicBezTo>
                  <a:cubicBezTo>
                    <a:pt x="3606" y="1779"/>
                    <a:pt x="3647" y="1722"/>
                    <a:pt x="3645" y="1659"/>
                  </a:cubicBezTo>
                  <a:cubicBezTo>
                    <a:pt x="3642" y="1594"/>
                    <a:pt x="3603" y="1541"/>
                    <a:pt x="3541" y="1525"/>
                  </a:cubicBezTo>
                  <a:cubicBezTo>
                    <a:pt x="3499" y="1514"/>
                    <a:pt x="3456" y="1510"/>
                    <a:pt x="3414" y="1502"/>
                  </a:cubicBezTo>
                  <a:close/>
                  <a:moveTo>
                    <a:pt x="2946" y="2225"/>
                  </a:moveTo>
                  <a:cubicBezTo>
                    <a:pt x="2946" y="2225"/>
                    <a:pt x="2946" y="2225"/>
                    <a:pt x="2946" y="2226"/>
                  </a:cubicBezTo>
                  <a:cubicBezTo>
                    <a:pt x="3068" y="2221"/>
                    <a:pt x="3191" y="2217"/>
                    <a:pt x="3313" y="2212"/>
                  </a:cubicBezTo>
                  <a:cubicBezTo>
                    <a:pt x="3373" y="2209"/>
                    <a:pt x="3418" y="2184"/>
                    <a:pt x="3442" y="2127"/>
                  </a:cubicBezTo>
                  <a:cubicBezTo>
                    <a:pt x="3467" y="2071"/>
                    <a:pt x="3454" y="2024"/>
                    <a:pt x="3405" y="1994"/>
                  </a:cubicBezTo>
                  <a:cubicBezTo>
                    <a:pt x="3374" y="1975"/>
                    <a:pt x="3338" y="1967"/>
                    <a:pt x="3302" y="1969"/>
                  </a:cubicBezTo>
                  <a:cubicBezTo>
                    <a:pt x="3182" y="1976"/>
                    <a:pt x="3063" y="1986"/>
                    <a:pt x="2943" y="1991"/>
                  </a:cubicBezTo>
                  <a:cubicBezTo>
                    <a:pt x="2815" y="1998"/>
                    <a:pt x="2687" y="2001"/>
                    <a:pt x="2560" y="2006"/>
                  </a:cubicBezTo>
                  <a:cubicBezTo>
                    <a:pt x="2550" y="2006"/>
                    <a:pt x="2541" y="2008"/>
                    <a:pt x="2532" y="2010"/>
                  </a:cubicBezTo>
                  <a:cubicBezTo>
                    <a:pt x="2474" y="2029"/>
                    <a:pt x="2450" y="2089"/>
                    <a:pt x="2459" y="2142"/>
                  </a:cubicBezTo>
                  <a:cubicBezTo>
                    <a:pt x="2470" y="2203"/>
                    <a:pt x="2511" y="2238"/>
                    <a:pt x="2578" y="2237"/>
                  </a:cubicBezTo>
                  <a:cubicBezTo>
                    <a:pt x="2701" y="2237"/>
                    <a:pt x="2823" y="2230"/>
                    <a:pt x="2946" y="2225"/>
                  </a:cubicBezTo>
                  <a:close/>
                  <a:moveTo>
                    <a:pt x="1309" y="3087"/>
                  </a:moveTo>
                  <a:cubicBezTo>
                    <a:pt x="1309" y="3083"/>
                    <a:pt x="1310" y="3080"/>
                    <a:pt x="1310" y="3077"/>
                  </a:cubicBezTo>
                  <a:cubicBezTo>
                    <a:pt x="1313" y="2860"/>
                    <a:pt x="1307" y="2643"/>
                    <a:pt x="1297" y="2427"/>
                  </a:cubicBezTo>
                  <a:cubicBezTo>
                    <a:pt x="1289" y="2261"/>
                    <a:pt x="1281" y="2096"/>
                    <a:pt x="1273" y="1930"/>
                  </a:cubicBezTo>
                  <a:cubicBezTo>
                    <a:pt x="1270" y="1856"/>
                    <a:pt x="1267" y="1782"/>
                    <a:pt x="1262" y="1709"/>
                  </a:cubicBezTo>
                  <a:cubicBezTo>
                    <a:pt x="1258" y="1667"/>
                    <a:pt x="1251" y="1626"/>
                    <a:pt x="1244" y="1580"/>
                  </a:cubicBezTo>
                  <a:cubicBezTo>
                    <a:pt x="1213" y="1580"/>
                    <a:pt x="1183" y="1578"/>
                    <a:pt x="1154" y="1580"/>
                  </a:cubicBezTo>
                  <a:cubicBezTo>
                    <a:pt x="1134" y="1582"/>
                    <a:pt x="1125" y="1595"/>
                    <a:pt x="1125" y="1616"/>
                  </a:cubicBezTo>
                  <a:cubicBezTo>
                    <a:pt x="1129" y="1711"/>
                    <a:pt x="1131" y="1807"/>
                    <a:pt x="1134" y="1902"/>
                  </a:cubicBezTo>
                  <a:cubicBezTo>
                    <a:pt x="1137" y="2012"/>
                    <a:pt x="1139" y="2122"/>
                    <a:pt x="1143" y="2232"/>
                  </a:cubicBezTo>
                  <a:cubicBezTo>
                    <a:pt x="1149" y="2395"/>
                    <a:pt x="1155" y="2558"/>
                    <a:pt x="1162" y="2721"/>
                  </a:cubicBezTo>
                  <a:cubicBezTo>
                    <a:pt x="1167" y="2838"/>
                    <a:pt x="1175" y="2955"/>
                    <a:pt x="1181" y="3072"/>
                  </a:cubicBezTo>
                  <a:cubicBezTo>
                    <a:pt x="1182" y="3088"/>
                    <a:pt x="1190" y="3093"/>
                    <a:pt x="1202" y="3095"/>
                  </a:cubicBezTo>
                  <a:cubicBezTo>
                    <a:pt x="1238" y="3101"/>
                    <a:pt x="1273" y="3097"/>
                    <a:pt x="1309" y="3087"/>
                  </a:cubicBezTo>
                  <a:close/>
                  <a:moveTo>
                    <a:pt x="2982" y="2381"/>
                  </a:moveTo>
                  <a:cubicBezTo>
                    <a:pt x="2982" y="2382"/>
                    <a:pt x="2982" y="2383"/>
                    <a:pt x="2982" y="2384"/>
                  </a:cubicBezTo>
                  <a:cubicBezTo>
                    <a:pt x="2970" y="2385"/>
                    <a:pt x="2958" y="2385"/>
                    <a:pt x="2946" y="2386"/>
                  </a:cubicBezTo>
                  <a:cubicBezTo>
                    <a:pt x="2830" y="2392"/>
                    <a:pt x="2714" y="2397"/>
                    <a:pt x="2599" y="2405"/>
                  </a:cubicBezTo>
                  <a:cubicBezTo>
                    <a:pt x="2569" y="2407"/>
                    <a:pt x="2538" y="2417"/>
                    <a:pt x="2512" y="2431"/>
                  </a:cubicBezTo>
                  <a:cubicBezTo>
                    <a:pt x="2467" y="2455"/>
                    <a:pt x="2446" y="2495"/>
                    <a:pt x="2450" y="2547"/>
                  </a:cubicBezTo>
                  <a:cubicBezTo>
                    <a:pt x="2455" y="2599"/>
                    <a:pt x="2508" y="2635"/>
                    <a:pt x="2572" y="2631"/>
                  </a:cubicBezTo>
                  <a:cubicBezTo>
                    <a:pt x="2638" y="2627"/>
                    <a:pt x="2705" y="2624"/>
                    <a:pt x="2771" y="2620"/>
                  </a:cubicBezTo>
                  <a:cubicBezTo>
                    <a:pt x="2895" y="2615"/>
                    <a:pt x="3019" y="2610"/>
                    <a:pt x="3143" y="2603"/>
                  </a:cubicBezTo>
                  <a:cubicBezTo>
                    <a:pt x="3221" y="2599"/>
                    <a:pt x="3247" y="2578"/>
                    <a:pt x="3257" y="2513"/>
                  </a:cubicBezTo>
                  <a:cubicBezTo>
                    <a:pt x="3265" y="2456"/>
                    <a:pt x="3232" y="2407"/>
                    <a:pt x="3174" y="2400"/>
                  </a:cubicBezTo>
                  <a:cubicBezTo>
                    <a:pt x="3111" y="2392"/>
                    <a:pt x="3046" y="2387"/>
                    <a:pt x="2982" y="2381"/>
                  </a:cubicBezTo>
                  <a:close/>
                  <a:moveTo>
                    <a:pt x="3205" y="1110"/>
                  </a:moveTo>
                  <a:cubicBezTo>
                    <a:pt x="3206" y="1118"/>
                    <a:pt x="3206" y="1123"/>
                    <a:pt x="3207" y="1127"/>
                  </a:cubicBezTo>
                  <a:cubicBezTo>
                    <a:pt x="3225" y="1198"/>
                    <a:pt x="3259" y="1261"/>
                    <a:pt x="3310" y="1313"/>
                  </a:cubicBezTo>
                  <a:cubicBezTo>
                    <a:pt x="3319" y="1322"/>
                    <a:pt x="3332" y="1329"/>
                    <a:pt x="3344" y="1331"/>
                  </a:cubicBezTo>
                  <a:cubicBezTo>
                    <a:pt x="3380" y="1337"/>
                    <a:pt x="3417" y="1342"/>
                    <a:pt x="3454" y="1346"/>
                  </a:cubicBezTo>
                  <a:cubicBezTo>
                    <a:pt x="3513" y="1352"/>
                    <a:pt x="3571" y="1347"/>
                    <a:pt x="3625" y="1319"/>
                  </a:cubicBezTo>
                  <a:cubicBezTo>
                    <a:pt x="3632" y="1316"/>
                    <a:pt x="3640" y="1307"/>
                    <a:pt x="3641" y="1299"/>
                  </a:cubicBezTo>
                  <a:cubicBezTo>
                    <a:pt x="3646" y="1251"/>
                    <a:pt x="3641" y="1204"/>
                    <a:pt x="3617" y="1160"/>
                  </a:cubicBezTo>
                  <a:cubicBezTo>
                    <a:pt x="3612" y="1152"/>
                    <a:pt x="3604" y="1142"/>
                    <a:pt x="3595" y="1139"/>
                  </a:cubicBezTo>
                  <a:cubicBezTo>
                    <a:pt x="3557" y="1126"/>
                    <a:pt x="3520" y="1107"/>
                    <a:pt x="3481" y="1106"/>
                  </a:cubicBezTo>
                  <a:cubicBezTo>
                    <a:pt x="3390" y="1102"/>
                    <a:pt x="3298" y="1108"/>
                    <a:pt x="3205" y="1110"/>
                  </a:cubicBezTo>
                  <a:close/>
                </a:path>
              </a:pathLst>
            </a:custGeom>
            <a:grpFill/>
          </p:spPr>
          <p:txBody>
            <a:bodyPr wrap="square" lIns="50941" tIns="10188" rIns="407530" bIns="50941" anchor="ctr" anchorCtr="0">
              <a:noAutofit/>
            </a:bodyPr>
            <a:lstStyle/>
            <a:p>
              <a:pPr marL="0" marR="0" lvl="0" indent="0" algn="ctr" defTabSz="1016771"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charset="0"/>
                <a:ea typeface="ＭＳ Ｐゴシック" charset="0"/>
              </a:endParaRPr>
            </a:p>
          </p:txBody>
        </p:sp>
        <p:sp>
          <p:nvSpPr>
            <p:cNvPr id="23" name="Freeform 16">
              <a:extLst>
                <a:ext uri="{FF2B5EF4-FFF2-40B4-BE49-F238E27FC236}">
                  <a16:creationId xmlns:a16="http://schemas.microsoft.com/office/drawing/2014/main" id="{EF795820-8C74-5E76-48E9-5DA178400AC4}"/>
                </a:ext>
              </a:extLst>
            </p:cNvPr>
            <p:cNvSpPr>
              <a:spLocks/>
            </p:cNvSpPr>
            <p:nvPr/>
          </p:nvSpPr>
          <p:spPr bwMode="auto">
            <a:xfrm>
              <a:off x="6089651" y="5411788"/>
              <a:ext cx="134938" cy="241300"/>
            </a:xfrm>
            <a:custGeom>
              <a:avLst/>
              <a:gdLst>
                <a:gd name="T0" fmla="*/ 0 w 123"/>
                <a:gd name="T1" fmla="*/ 221 h 221"/>
                <a:gd name="T2" fmla="*/ 0 w 123"/>
                <a:gd name="T3" fmla="*/ 0 h 221"/>
                <a:gd name="T4" fmla="*/ 122 w 123"/>
                <a:gd name="T5" fmla="*/ 103 h 221"/>
                <a:gd name="T6" fmla="*/ 0 w 123"/>
                <a:gd name="T7" fmla="*/ 221 h 221"/>
              </a:gdLst>
              <a:ahLst/>
              <a:cxnLst>
                <a:cxn ang="0">
                  <a:pos x="T0" y="T1"/>
                </a:cxn>
                <a:cxn ang="0">
                  <a:pos x="T2" y="T3"/>
                </a:cxn>
                <a:cxn ang="0">
                  <a:pos x="T4" y="T5"/>
                </a:cxn>
                <a:cxn ang="0">
                  <a:pos x="T6" y="T7"/>
                </a:cxn>
              </a:cxnLst>
              <a:rect l="0" t="0" r="r" b="b"/>
              <a:pathLst>
                <a:path w="123" h="221">
                  <a:moveTo>
                    <a:pt x="0" y="221"/>
                  </a:moveTo>
                  <a:cubicBezTo>
                    <a:pt x="0" y="147"/>
                    <a:pt x="0" y="74"/>
                    <a:pt x="0" y="0"/>
                  </a:cubicBezTo>
                  <a:cubicBezTo>
                    <a:pt x="78" y="6"/>
                    <a:pt x="123" y="52"/>
                    <a:pt x="122" y="103"/>
                  </a:cubicBezTo>
                  <a:cubicBezTo>
                    <a:pt x="121" y="171"/>
                    <a:pt x="80" y="219"/>
                    <a:pt x="0" y="221"/>
                  </a:cubicBezTo>
                  <a:close/>
                </a:path>
              </a:pathLst>
            </a:custGeom>
            <a:grpFill/>
          </p:spPr>
          <p:txBody>
            <a:bodyPr wrap="square" lIns="50941" tIns="10188" rIns="407530" bIns="50941" anchor="ctr" anchorCtr="0">
              <a:noAutofit/>
            </a:bodyPr>
            <a:lstStyle/>
            <a:p>
              <a:pPr marL="0" marR="0" lvl="0" indent="0" algn="ctr" defTabSz="1016771"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charset="0"/>
                <a:ea typeface="ＭＳ Ｐゴシック" charset="0"/>
              </a:endParaRPr>
            </a:p>
          </p:txBody>
        </p:sp>
        <p:sp>
          <p:nvSpPr>
            <p:cNvPr id="24" name="Freeform 17">
              <a:extLst>
                <a:ext uri="{FF2B5EF4-FFF2-40B4-BE49-F238E27FC236}">
                  <a16:creationId xmlns:a16="http://schemas.microsoft.com/office/drawing/2014/main" id="{CA07816E-1DA2-A313-6146-0269BD726C6D}"/>
                </a:ext>
              </a:extLst>
            </p:cNvPr>
            <p:cNvSpPr>
              <a:spLocks/>
            </p:cNvSpPr>
            <p:nvPr/>
          </p:nvSpPr>
          <p:spPr bwMode="auto">
            <a:xfrm>
              <a:off x="5888038" y="4938713"/>
              <a:ext cx="125413" cy="215900"/>
            </a:xfrm>
            <a:custGeom>
              <a:avLst/>
              <a:gdLst>
                <a:gd name="T0" fmla="*/ 115 w 115"/>
                <a:gd name="T1" fmla="*/ 0 h 198"/>
                <a:gd name="T2" fmla="*/ 115 w 115"/>
                <a:gd name="T3" fmla="*/ 192 h 198"/>
                <a:gd name="T4" fmla="*/ 5 w 115"/>
                <a:gd name="T5" fmla="*/ 103 h 198"/>
                <a:gd name="T6" fmla="*/ 115 w 115"/>
                <a:gd name="T7" fmla="*/ 0 h 198"/>
              </a:gdLst>
              <a:ahLst/>
              <a:cxnLst>
                <a:cxn ang="0">
                  <a:pos x="T0" y="T1"/>
                </a:cxn>
                <a:cxn ang="0">
                  <a:pos x="T2" y="T3"/>
                </a:cxn>
                <a:cxn ang="0">
                  <a:pos x="T4" y="T5"/>
                </a:cxn>
                <a:cxn ang="0">
                  <a:pos x="T6" y="T7"/>
                </a:cxn>
              </a:cxnLst>
              <a:rect l="0" t="0" r="r" b="b"/>
              <a:pathLst>
                <a:path w="115" h="198">
                  <a:moveTo>
                    <a:pt x="115" y="0"/>
                  </a:moveTo>
                  <a:cubicBezTo>
                    <a:pt x="115" y="65"/>
                    <a:pt x="115" y="128"/>
                    <a:pt x="115" y="192"/>
                  </a:cubicBezTo>
                  <a:cubicBezTo>
                    <a:pt x="64" y="198"/>
                    <a:pt x="12" y="157"/>
                    <a:pt x="5" y="103"/>
                  </a:cubicBezTo>
                  <a:cubicBezTo>
                    <a:pt x="0" y="55"/>
                    <a:pt x="38" y="5"/>
                    <a:pt x="115" y="0"/>
                  </a:cubicBezTo>
                  <a:close/>
                </a:path>
              </a:pathLst>
            </a:custGeom>
            <a:grpFill/>
          </p:spPr>
          <p:txBody>
            <a:bodyPr wrap="square" lIns="50941" tIns="10188" rIns="407530" bIns="50941" anchor="ctr" anchorCtr="0">
              <a:noAutofit/>
            </a:bodyPr>
            <a:lstStyle/>
            <a:p>
              <a:pPr marL="0" marR="0" lvl="0" indent="0" algn="ctr" defTabSz="1016771" rtl="0" eaLnBrk="1" fontAlgn="base" latinLnBrk="0" hangingPunct="1">
                <a:lnSpc>
                  <a:spcPct val="100000"/>
                </a:lnSpc>
                <a:spcBef>
                  <a:spcPct val="2000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charset="0"/>
                <a:ea typeface="ＭＳ Ｐゴシック" charset="0"/>
              </a:endParaRPr>
            </a:p>
          </p:txBody>
        </p:sp>
      </p:grpSp>
      <p:sp>
        <p:nvSpPr>
          <p:cNvPr id="25" name="Rectangle 24">
            <a:extLst>
              <a:ext uri="{FF2B5EF4-FFF2-40B4-BE49-F238E27FC236}">
                <a16:creationId xmlns:a16="http://schemas.microsoft.com/office/drawing/2014/main" id="{A2367B93-F23E-8D56-9F35-0B190A721E8E}"/>
              </a:ext>
            </a:extLst>
          </p:cNvPr>
          <p:cNvSpPr/>
          <p:nvPr/>
        </p:nvSpPr>
        <p:spPr>
          <a:xfrm>
            <a:off x="927535" y="4190784"/>
            <a:ext cx="1458092" cy="892552"/>
          </a:xfrm>
          <a:prstGeom prst="rect">
            <a:avLst/>
          </a:prstGeom>
        </p:spPr>
        <p:txBody>
          <a:bodyPr wrap="square">
            <a:spAutoFit/>
          </a:bodyPr>
          <a:lstStyle/>
          <a:p>
            <a:pPr marL="119062"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Arial" panose="020B0604020202020204"/>
                <a:ea typeface="ＭＳ Ｐゴシック" charset="0"/>
              </a:rPr>
              <a:t>Proprietary Investments </a:t>
            </a:r>
            <a:br>
              <a:rPr kumimoji="0" lang="en-US" sz="1300" b="1" i="0" u="none" strike="noStrike" kern="0" cap="none" spc="0" normalizeH="0" baseline="0" noProof="0" dirty="0">
                <a:ln>
                  <a:noFill/>
                </a:ln>
                <a:solidFill>
                  <a:srgbClr val="FFFFFF"/>
                </a:solidFill>
                <a:effectLst/>
                <a:uLnTx/>
                <a:uFillTx/>
                <a:latin typeface="Arial" panose="020B0604020202020204"/>
                <a:ea typeface="ＭＳ Ｐゴシック" charset="0"/>
              </a:rPr>
            </a:br>
            <a:r>
              <a:rPr kumimoji="0" lang="en-US" sz="1300" b="1" i="0" u="none" strike="noStrike" kern="0" cap="none" spc="0" normalizeH="0" baseline="0" noProof="0" dirty="0">
                <a:ln>
                  <a:noFill/>
                </a:ln>
                <a:solidFill>
                  <a:srgbClr val="FFFFFF"/>
                </a:solidFill>
                <a:effectLst/>
                <a:uLnTx/>
                <a:uFillTx/>
                <a:latin typeface="Arial" panose="020B0604020202020204"/>
                <a:ea typeface="ＭＳ Ｐゴシック" charset="0"/>
              </a:rPr>
              <a:t>&amp; Fund Management</a:t>
            </a:r>
          </a:p>
        </p:txBody>
      </p:sp>
      <p:sp>
        <p:nvSpPr>
          <p:cNvPr id="26" name="Rectangle 25">
            <a:extLst>
              <a:ext uri="{FF2B5EF4-FFF2-40B4-BE49-F238E27FC236}">
                <a16:creationId xmlns:a16="http://schemas.microsoft.com/office/drawing/2014/main" id="{F852FD63-CBC4-73FB-0744-8CD7C98DCE2D}"/>
              </a:ext>
            </a:extLst>
          </p:cNvPr>
          <p:cNvSpPr/>
          <p:nvPr/>
        </p:nvSpPr>
        <p:spPr bwMode="auto">
          <a:xfrm>
            <a:off x="4724400" y="2597944"/>
            <a:ext cx="76200" cy="82296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27" name="Rectangle 26">
            <a:extLst>
              <a:ext uri="{FF2B5EF4-FFF2-40B4-BE49-F238E27FC236}">
                <a16:creationId xmlns:a16="http://schemas.microsoft.com/office/drawing/2014/main" id="{0F80C7B8-F790-73F1-967B-43569FDEABD2}"/>
              </a:ext>
            </a:extLst>
          </p:cNvPr>
          <p:cNvSpPr/>
          <p:nvPr/>
        </p:nvSpPr>
        <p:spPr bwMode="auto">
          <a:xfrm>
            <a:off x="4724400" y="3815715"/>
            <a:ext cx="76200" cy="8229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28" name="Rectangle 27">
            <a:extLst>
              <a:ext uri="{FF2B5EF4-FFF2-40B4-BE49-F238E27FC236}">
                <a16:creationId xmlns:a16="http://schemas.microsoft.com/office/drawing/2014/main" id="{DEEC670B-815A-BD52-29C5-BDF49B551F6C}"/>
              </a:ext>
            </a:extLst>
          </p:cNvPr>
          <p:cNvSpPr/>
          <p:nvPr/>
        </p:nvSpPr>
        <p:spPr bwMode="auto">
          <a:xfrm>
            <a:off x="4724400" y="5010150"/>
            <a:ext cx="76200" cy="8229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29" name="Content Placeholder 2">
            <a:extLst>
              <a:ext uri="{FF2B5EF4-FFF2-40B4-BE49-F238E27FC236}">
                <a16:creationId xmlns:a16="http://schemas.microsoft.com/office/drawing/2014/main" id="{A1FB6E99-1008-177E-B868-EE03ADF24E22}"/>
              </a:ext>
            </a:extLst>
          </p:cNvPr>
          <p:cNvSpPr txBox="1">
            <a:spLocks/>
          </p:cNvSpPr>
          <p:nvPr/>
        </p:nvSpPr>
        <p:spPr>
          <a:xfrm>
            <a:off x="4724400" y="2598543"/>
            <a:ext cx="4254500" cy="821763"/>
          </a:xfrm>
          <a:prstGeom prst="rect">
            <a:avLst/>
          </a:prstGeom>
          <a:ln>
            <a:noFill/>
          </a:ln>
        </p:spPr>
        <p:txBody>
          <a:bodyPr wrap="square" tIns="0" bIns="0" anchor="ctr">
            <a:spAutoFit/>
          </a:bodyPr>
          <a:lstStyle>
            <a:lvl1pPr marL="342900" indent="-223838" algn="l" rtl="0" eaLnBrk="0" fontAlgn="base" hangingPunct="0">
              <a:spcBef>
                <a:spcPct val="20000"/>
              </a:spcBef>
              <a:spcAft>
                <a:spcPct val="0"/>
              </a:spcAft>
              <a:buChar char="•"/>
              <a:tabLst/>
              <a:defRPr sz="13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11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1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500" b="1" i="0" u="none" strike="noStrike" kern="0" cap="none" spc="0" normalizeH="0" baseline="0" noProof="0" dirty="0">
                <a:ln>
                  <a:noFill/>
                </a:ln>
                <a:solidFill>
                  <a:srgbClr val="62269E"/>
                </a:solidFill>
                <a:effectLst/>
                <a:uLnTx/>
                <a:uFillTx/>
                <a:latin typeface="Arial" panose="020B0604020202020204" pitchFamily="34" charset="0"/>
                <a:cs typeface="Arial" panose="020B0604020202020204" pitchFamily="34" charset="0"/>
              </a:rPr>
              <a:t>Investment Banking</a:t>
            </a:r>
          </a:p>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Strategic advisory, financing and capital planning solutions in healthcare, senior living and educational sectors as well as general municipal and structured finance</a:t>
            </a:r>
            <a:endParaRPr kumimoji="0" lang="en-US" sz="13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Content Placeholder 2">
            <a:extLst>
              <a:ext uri="{FF2B5EF4-FFF2-40B4-BE49-F238E27FC236}">
                <a16:creationId xmlns:a16="http://schemas.microsoft.com/office/drawing/2014/main" id="{EBE4F314-7ADF-9268-1728-07265A56CD92}"/>
              </a:ext>
            </a:extLst>
          </p:cNvPr>
          <p:cNvSpPr txBox="1">
            <a:spLocks/>
          </p:cNvSpPr>
          <p:nvPr/>
        </p:nvSpPr>
        <p:spPr>
          <a:xfrm>
            <a:off x="4724400" y="5010150"/>
            <a:ext cx="4419600" cy="777240"/>
          </a:xfrm>
          <a:prstGeom prst="rect">
            <a:avLst/>
          </a:prstGeom>
          <a:ln>
            <a:noFill/>
          </a:ln>
        </p:spPr>
        <p:txBody>
          <a:bodyPr wrap="square" tIns="0" bIns="0" anchor="ctr">
            <a:noAutofit/>
          </a:bodyPr>
          <a:lstStyle>
            <a:lvl1pPr marL="342900" indent="-223838" algn="l" rtl="0" eaLnBrk="0" fontAlgn="base" hangingPunct="0">
              <a:spcBef>
                <a:spcPct val="20000"/>
              </a:spcBef>
              <a:spcAft>
                <a:spcPct val="0"/>
              </a:spcAft>
              <a:buChar char="•"/>
              <a:tabLst/>
              <a:defRPr sz="13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11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1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sz="1500" b="1" i="0" u="none" strike="noStrike" kern="0" cap="none" spc="0" normalizeH="0" baseline="0" noProof="0" dirty="0">
                <a:ln>
                  <a:noFill/>
                </a:ln>
                <a:solidFill>
                  <a:srgbClr val="00AEBE"/>
                </a:solidFill>
                <a:effectLst/>
                <a:uLnTx/>
                <a:uFillTx/>
                <a:latin typeface="Arial" panose="020B0604020202020204" pitchFamily="34" charset="0"/>
                <a:cs typeface="Arial" panose="020B0604020202020204" pitchFamily="34" charset="0"/>
              </a:rPr>
              <a:t>Proprietary Investments &amp; Fund Management </a:t>
            </a:r>
          </a:p>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Providing opportunities for investors in senior living, healthcare services &amp; technology solutions</a:t>
            </a:r>
            <a:endParaRPr kumimoji="0" lang="en-US" sz="13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2">
            <a:extLst>
              <a:ext uri="{FF2B5EF4-FFF2-40B4-BE49-F238E27FC236}">
                <a16:creationId xmlns:a16="http://schemas.microsoft.com/office/drawing/2014/main" id="{5943A2E4-36BE-B3FE-6780-F481613F3637}"/>
              </a:ext>
            </a:extLst>
          </p:cNvPr>
          <p:cNvSpPr txBox="1">
            <a:spLocks noChangeArrowheads="1"/>
          </p:cNvSpPr>
          <p:nvPr/>
        </p:nvSpPr>
        <p:spPr bwMode="gray">
          <a:xfrm>
            <a:off x="61011" y="6612406"/>
            <a:ext cx="3581400" cy="2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lvl="0" indent="0" algn="l" defTabSz="865188" rtl="0" eaLnBrk="0" fontAlgn="base" latinLnBrk="0" hangingPunct="0">
              <a:lnSpc>
                <a:spcPct val="100000"/>
              </a:lnSpc>
              <a:spcBef>
                <a:spcPct val="0"/>
              </a:spcBef>
              <a:spcAft>
                <a:spcPct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Source:  Ziegler Investment Banking</a:t>
            </a:r>
          </a:p>
        </p:txBody>
      </p:sp>
    </p:spTree>
    <p:extLst>
      <p:ext uri="{BB962C8B-B14F-4D97-AF65-F5344CB8AC3E}">
        <p14:creationId xmlns:p14="http://schemas.microsoft.com/office/powerpoint/2010/main" val="377403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86" y="212980"/>
            <a:ext cx="8839200" cy="842851"/>
          </a:xfrm>
        </p:spPr>
        <p:txBody>
          <a:bodyPr/>
          <a:lstStyle/>
          <a:p>
            <a:r>
              <a:rPr lang="en-US" dirty="0"/>
              <a:t>NFP Sector consolidation: Cumulative</a:t>
            </a:r>
            <a:br>
              <a:rPr lang="en-US" dirty="0"/>
            </a:br>
            <a:r>
              <a:rPr lang="en-US" sz="1600" dirty="0"/>
              <a:t>(2010-2023)</a:t>
            </a:r>
          </a:p>
        </p:txBody>
      </p:sp>
      <p:sp>
        <p:nvSpPr>
          <p:cNvPr id="3" name="Content Placeholder 2"/>
          <p:cNvSpPr>
            <a:spLocks noGrp="1"/>
          </p:cNvSpPr>
          <p:nvPr>
            <p:ph idx="1"/>
          </p:nvPr>
        </p:nvSpPr>
        <p:spPr>
          <a:xfrm>
            <a:off x="111551" y="1058250"/>
            <a:ext cx="9108649" cy="1719153"/>
          </a:xfrm>
        </p:spPr>
        <p:txBody>
          <a:bodyPr numCol="2"/>
          <a:lstStyle/>
          <a:p>
            <a:r>
              <a:rPr lang="en-US" sz="1800" dirty="0"/>
              <a:t>Similar to other health and service-related sectors, the not-for-profit senior living sector is consolidating</a:t>
            </a:r>
          </a:p>
          <a:p>
            <a:endParaRPr lang="en-US" sz="1800" dirty="0"/>
          </a:p>
          <a:p>
            <a:endParaRPr lang="en-US" sz="1800" dirty="0"/>
          </a:p>
          <a:p>
            <a:r>
              <a:rPr lang="en-US" sz="1800" dirty="0"/>
              <a:t>Sponsorship Transitions</a:t>
            </a:r>
          </a:p>
          <a:p>
            <a:pPr lvl="1"/>
            <a:r>
              <a:rPr lang="en-US" sz="1600" dirty="0"/>
              <a:t>Affiliations, Mergers, Acquisitions</a:t>
            </a:r>
          </a:p>
          <a:p>
            <a:pPr lvl="1"/>
            <a:r>
              <a:rPr lang="en-US" sz="1600" dirty="0"/>
              <a:t>Dispositions</a:t>
            </a:r>
          </a:p>
        </p:txBody>
      </p:sp>
      <p:sp>
        <p:nvSpPr>
          <p:cNvPr id="5" name="TextBox 4"/>
          <p:cNvSpPr txBox="1"/>
          <p:nvPr/>
        </p:nvSpPr>
        <p:spPr>
          <a:xfrm>
            <a:off x="99647" y="6477000"/>
            <a:ext cx="7444153" cy="369328"/>
          </a:xfrm>
          <a:prstGeom prst="rect">
            <a:avLst/>
          </a:prstGeom>
          <a:noFill/>
        </p:spPr>
        <p:txBody>
          <a:bodyPr wrap="square" lIns="91435" tIns="45718" rIns="91435" bIns="4571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rPr>
              <a:t>Note: Includes market-rate communities; excludes government subsidized; The ELGSS community count (160+) and the Dwyer Workforce counts (50) are excluded; Source: Ziegler Investment Banking</a:t>
            </a:r>
            <a:r>
              <a:rPr kumimoji="0" lang="en-US" sz="900" b="0" i="0" u="none" strike="noStrike" kern="1200" cap="none" spc="0" normalizeH="0" baseline="0" noProof="0" dirty="0">
                <a:ln>
                  <a:noFill/>
                </a:ln>
                <a:solidFill>
                  <a:srgbClr val="000000"/>
                </a:solidFill>
                <a:effectLst/>
                <a:uLnTx/>
                <a:uFillTx/>
                <a:latin typeface="Trebuchet MS" charset="0"/>
                <a:ea typeface="ＭＳ Ｐゴシック" charset="0"/>
              </a:rPr>
              <a:t> (compiled data from multiple publications/sources), data as of</a:t>
            </a: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rPr>
              <a:t> 12/31/2023</a:t>
            </a:r>
          </a:p>
        </p:txBody>
      </p:sp>
      <p:graphicFrame>
        <p:nvGraphicFramePr>
          <p:cNvPr id="4" name="Chart 3">
            <a:extLst>
              <a:ext uri="{FF2B5EF4-FFF2-40B4-BE49-F238E27FC236}">
                <a16:creationId xmlns:a16="http://schemas.microsoft.com/office/drawing/2014/main" id="{4FC4D8AC-EE98-353B-FF60-0695B885ECF8}"/>
              </a:ext>
            </a:extLst>
          </p:cNvPr>
          <p:cNvGraphicFramePr/>
          <p:nvPr/>
        </p:nvGraphicFramePr>
        <p:xfrm>
          <a:off x="185819" y="2209800"/>
          <a:ext cx="8542734" cy="4021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042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898FC-F0D3-A619-D274-EB467696DD59}"/>
              </a:ext>
            </a:extLst>
          </p:cNvPr>
          <p:cNvSpPr>
            <a:spLocks noGrp="1"/>
          </p:cNvSpPr>
          <p:nvPr>
            <p:ph type="title"/>
          </p:nvPr>
        </p:nvSpPr>
        <p:spPr>
          <a:xfrm>
            <a:off x="152400" y="685800"/>
            <a:ext cx="8839200" cy="838200"/>
          </a:xfrm>
        </p:spPr>
        <p:txBody>
          <a:bodyPr/>
          <a:lstStyle/>
          <a:p>
            <a:r>
              <a:rPr lang="en-US" sz="2400" dirty="0"/>
              <a:t>LZ 200 System Growth: </a:t>
            </a:r>
            <a:br>
              <a:rPr lang="en-US" sz="2400" dirty="0"/>
            </a:br>
            <a:r>
              <a:rPr lang="en-US" sz="2400" dirty="0"/>
              <a:t>Affiliations, Acquisition</a:t>
            </a:r>
            <a:br>
              <a:rPr lang="en-US" sz="2400" dirty="0"/>
            </a:br>
            <a:r>
              <a:rPr lang="en-US" sz="2400" dirty="0"/>
              <a:t>Activity</a:t>
            </a:r>
            <a:endParaRPr lang="en-US" dirty="0"/>
          </a:p>
        </p:txBody>
      </p:sp>
      <p:graphicFrame>
        <p:nvGraphicFramePr>
          <p:cNvPr id="4" name="Object 3">
            <a:extLst>
              <a:ext uri="{FF2B5EF4-FFF2-40B4-BE49-F238E27FC236}">
                <a16:creationId xmlns:a16="http://schemas.microsoft.com/office/drawing/2014/main" id="{A6A5BB01-3A78-28F4-17CF-331F86DE9D7F}"/>
              </a:ext>
            </a:extLst>
          </p:cNvPr>
          <p:cNvGraphicFramePr>
            <a:graphicFrameLocks noChangeAspect="1"/>
          </p:cNvGraphicFramePr>
          <p:nvPr/>
        </p:nvGraphicFramePr>
        <p:xfrm>
          <a:off x="4572000" y="457200"/>
          <a:ext cx="4501753" cy="5791200"/>
        </p:xfrm>
        <a:graphic>
          <a:graphicData uri="http://schemas.openxmlformats.org/presentationml/2006/ole">
            <mc:AlternateContent xmlns:mc="http://schemas.openxmlformats.org/markup-compatibility/2006">
              <mc:Choice xmlns:v="urn:schemas-microsoft-com:vml" Requires="v">
                <p:oleObj name="Worksheet" r:id="rId2" imgW="6423545" imgH="8267677" progId="Excel.Sheet.12">
                  <p:link updateAutomatic="1"/>
                </p:oleObj>
              </mc:Choice>
              <mc:Fallback>
                <p:oleObj name="Worksheet" r:id="rId2" imgW="6423545" imgH="8267677" progId="Excel.Sheet.12">
                  <p:link updateAutomatic="1"/>
                  <p:pic>
                    <p:nvPicPr>
                      <p:cNvPr id="4" name="Object 3">
                        <a:extLst>
                          <a:ext uri="{FF2B5EF4-FFF2-40B4-BE49-F238E27FC236}">
                            <a16:creationId xmlns:a16="http://schemas.microsoft.com/office/drawing/2014/main" id="{A6A5BB01-3A78-28F4-17CF-331F86DE9D7F}"/>
                          </a:ext>
                        </a:extLst>
                      </p:cNvPr>
                      <p:cNvPicPr/>
                      <p:nvPr/>
                    </p:nvPicPr>
                    <p:blipFill>
                      <a:blip r:embed="rId3"/>
                      <a:stretch>
                        <a:fillRect/>
                      </a:stretch>
                    </p:blipFill>
                    <p:spPr>
                      <a:xfrm>
                        <a:off x="4572000" y="457200"/>
                        <a:ext cx="4501753" cy="5791200"/>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1D98F2F3-C5B5-C1E4-76F1-512EA173D701}"/>
              </a:ext>
            </a:extLst>
          </p:cNvPr>
          <p:cNvSpPr txBox="1">
            <a:spLocks/>
          </p:cNvSpPr>
          <p:nvPr/>
        </p:nvSpPr>
        <p:spPr bwMode="auto">
          <a:xfrm>
            <a:off x="381001" y="1752600"/>
            <a:ext cx="327659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Trebuchet MS" pitchFamily="34" charset="0"/>
                <a:ea typeface="ＭＳ Ｐゴシック"/>
                <a:cs typeface="ＭＳ Ｐゴシック"/>
              </a:defRPr>
            </a:lvl1pPr>
            <a:lvl2pPr marL="742950" indent="-285750" eaLnBrk="0" hangingPunct="0">
              <a:defRPr sz="2400">
                <a:solidFill>
                  <a:schemeClr val="tx1"/>
                </a:solidFill>
                <a:latin typeface="Trebuchet MS" pitchFamily="34" charset="0"/>
                <a:ea typeface="ＭＳ Ｐゴシック"/>
                <a:cs typeface="ＭＳ Ｐゴシック"/>
              </a:defRPr>
            </a:lvl2pPr>
            <a:lvl3pPr marL="1143000" indent="-228600" eaLnBrk="0" hangingPunct="0">
              <a:defRPr sz="2400">
                <a:solidFill>
                  <a:schemeClr val="tx1"/>
                </a:solidFill>
                <a:latin typeface="Trebuchet MS" pitchFamily="34" charset="0"/>
                <a:ea typeface="ＭＳ Ｐゴシック"/>
                <a:cs typeface="ＭＳ Ｐゴシック"/>
              </a:defRPr>
            </a:lvl3pPr>
            <a:lvl4pPr marL="1600200" indent="-228600" eaLnBrk="0" hangingPunct="0">
              <a:defRPr sz="2400">
                <a:solidFill>
                  <a:schemeClr val="tx1"/>
                </a:solidFill>
                <a:latin typeface="Trebuchet MS" pitchFamily="34" charset="0"/>
                <a:ea typeface="ＭＳ Ｐゴシック"/>
                <a:cs typeface="ＭＳ Ｐゴシック"/>
              </a:defRPr>
            </a:lvl4pPr>
            <a:lvl5pPr marL="2057400" indent="-228600" eaLnBrk="0" hangingPunct="0">
              <a:defRPr sz="2400">
                <a:solidFill>
                  <a:schemeClr val="tx1"/>
                </a:solidFill>
                <a:latin typeface="Trebuchet MS"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285750" marR="0" lvl="0" indent="-285750" defTabSz="914400" eaLnBrk="1" fontAlgn="auto" latinLnBrk="0" hangingPunct="1">
              <a:lnSpc>
                <a:spcPct val="100000"/>
              </a:lnSpc>
              <a:spcBef>
                <a:spcPct val="20000"/>
              </a:spcBef>
              <a:spcAft>
                <a:spcPts val="0"/>
              </a:spcAft>
              <a:buClrTx/>
              <a:buSzTx/>
              <a:buFontTx/>
              <a:buChar char="•"/>
              <a:tabLst/>
              <a:defRPr/>
            </a:pPr>
            <a:r>
              <a:rPr kumimoji="0" lang="en-US" altLang="en-US" sz="2600" b="0" i="0" u="none" strike="noStrike" kern="0" cap="none" spc="0" normalizeH="0" baseline="0" noProof="0" dirty="0">
                <a:ln>
                  <a:noFill/>
                </a:ln>
                <a:effectLst/>
                <a:uLnTx/>
                <a:uFillTx/>
                <a:latin typeface="Trebuchet MS" pitchFamily="34" charset="0"/>
                <a:ea typeface="ＭＳ Ｐゴシック"/>
              </a:rPr>
              <a:t>Provider Systems with 3 or more Affiliations</a:t>
            </a:r>
          </a:p>
          <a:p>
            <a:pPr marL="285750" marR="0" lvl="0" indent="-285750" defTabSz="914400" eaLnBrk="1" fontAlgn="auto" latinLnBrk="0" hangingPunct="1">
              <a:lnSpc>
                <a:spcPct val="100000"/>
              </a:lnSpc>
              <a:spcBef>
                <a:spcPct val="20000"/>
              </a:spcBef>
              <a:spcAft>
                <a:spcPts val="0"/>
              </a:spcAft>
              <a:buClrTx/>
              <a:buSzTx/>
              <a:buFontTx/>
              <a:buChar char="•"/>
              <a:tabLst/>
              <a:defRPr/>
            </a:pPr>
            <a:endParaRPr kumimoji="0" lang="en-US" altLang="en-US" sz="2600" b="0" i="0" u="none" strike="noStrike" kern="0" cap="none" spc="0" normalizeH="0" baseline="0" noProof="0" dirty="0">
              <a:ln>
                <a:noFill/>
              </a:ln>
              <a:effectLst/>
              <a:uLnTx/>
              <a:uFillTx/>
              <a:latin typeface="Trebuchet MS" pitchFamily="34" charset="0"/>
              <a:ea typeface="ＭＳ Ｐゴシック"/>
            </a:endParaRPr>
          </a:p>
          <a:p>
            <a:pPr marL="285750" marR="0" lvl="0" indent="-285750" defTabSz="914400" eaLnBrk="1" fontAlgn="auto" latinLnBrk="0" hangingPunct="1">
              <a:lnSpc>
                <a:spcPct val="100000"/>
              </a:lnSpc>
              <a:spcBef>
                <a:spcPct val="20000"/>
              </a:spcBef>
              <a:spcAft>
                <a:spcPts val="0"/>
              </a:spcAft>
              <a:buClrTx/>
              <a:buSzTx/>
              <a:buFontTx/>
              <a:buChar char="•"/>
              <a:tabLst/>
              <a:defRPr/>
            </a:pPr>
            <a:r>
              <a:rPr kumimoji="0" lang="en-US" altLang="en-US" sz="2600" b="0" i="0" u="none" strike="noStrike" kern="0" cap="none" spc="0" normalizeH="0" baseline="0" noProof="0" dirty="0">
                <a:ln>
                  <a:noFill/>
                </a:ln>
                <a:effectLst/>
                <a:uLnTx/>
                <a:uFillTx/>
                <a:latin typeface="Trebuchet MS" pitchFamily="34" charset="0"/>
                <a:ea typeface="ＭＳ Ｐゴシック"/>
              </a:rPr>
              <a:t>Growth through affiliation, merger or acquisition</a:t>
            </a:r>
          </a:p>
        </p:txBody>
      </p:sp>
      <p:sp>
        <p:nvSpPr>
          <p:cNvPr id="6" name="Text Box 5">
            <a:extLst>
              <a:ext uri="{FF2B5EF4-FFF2-40B4-BE49-F238E27FC236}">
                <a16:creationId xmlns:a16="http://schemas.microsoft.com/office/drawing/2014/main" id="{64AFD204-7A7E-BD64-3E94-B09A90EC1DB8}"/>
              </a:ext>
            </a:extLst>
          </p:cNvPr>
          <p:cNvSpPr txBox="1">
            <a:spLocks noChangeArrowheads="1"/>
          </p:cNvSpPr>
          <p:nvPr/>
        </p:nvSpPr>
        <p:spPr bwMode="auto">
          <a:xfrm>
            <a:off x="304800" y="6553200"/>
            <a:ext cx="387798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b">
            <a:spAutoFit/>
          </a:bodyPr>
          <a:lstStyle>
            <a:lvl1pPr eaLnBrk="0" hangingPunct="0">
              <a:defRPr sz="2400">
                <a:solidFill>
                  <a:schemeClr val="tx1"/>
                </a:solidFill>
                <a:latin typeface="Trebuchet MS" pitchFamily="34" charset="0"/>
                <a:ea typeface="ＭＳ Ｐゴシック" charset="-128"/>
              </a:defRPr>
            </a:lvl1pPr>
            <a:lvl2pPr marL="742950" indent="-285750" eaLnBrk="0" hangingPunct="0">
              <a:defRPr sz="2400">
                <a:solidFill>
                  <a:schemeClr val="tx1"/>
                </a:solidFill>
                <a:latin typeface="Trebuchet MS" pitchFamily="34" charset="0"/>
                <a:ea typeface="ＭＳ Ｐゴシック" charset="-128"/>
              </a:defRPr>
            </a:lvl2pPr>
            <a:lvl3pPr marL="1143000" indent="-228600" eaLnBrk="0" hangingPunct="0">
              <a:defRPr sz="2400">
                <a:solidFill>
                  <a:schemeClr val="tx1"/>
                </a:solidFill>
                <a:latin typeface="Trebuchet MS" pitchFamily="34" charset="0"/>
                <a:ea typeface="ＭＳ Ｐゴシック" charset="-128"/>
              </a:defRPr>
            </a:lvl3pPr>
            <a:lvl4pPr marL="1600200" indent="-228600" eaLnBrk="0" hangingPunct="0">
              <a:defRPr sz="2400">
                <a:solidFill>
                  <a:schemeClr val="tx1"/>
                </a:solidFill>
                <a:latin typeface="Trebuchet MS" pitchFamily="34" charset="0"/>
                <a:ea typeface="ＭＳ Ｐゴシック" charset="-128"/>
              </a:defRPr>
            </a:lvl4pPr>
            <a:lvl5pPr marL="2057400" indent="-228600" eaLnBrk="0" hangingPunct="0">
              <a:defRPr sz="2400">
                <a:solidFill>
                  <a:schemeClr val="tx1"/>
                </a:solidFill>
                <a:latin typeface="Trebuchet MS"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effectLst/>
                <a:uLnTx/>
                <a:uFillTx/>
                <a:latin typeface="Arial" pitchFamily="34" charset="0"/>
                <a:ea typeface="ＭＳ Ｐゴシック" charset="-128"/>
              </a:rPr>
              <a:t>Source: 2023 LeadingAge Ziegler 200 Publications (data as of 12/31/22)</a:t>
            </a:r>
          </a:p>
        </p:txBody>
      </p:sp>
    </p:spTree>
    <p:extLst>
      <p:ext uri="{BB962C8B-B14F-4D97-AF65-F5344CB8AC3E}">
        <p14:creationId xmlns:p14="http://schemas.microsoft.com/office/powerpoint/2010/main" val="4202791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6020-82C7-4427-4BC2-C25B85BF84EA}"/>
              </a:ext>
            </a:extLst>
          </p:cNvPr>
          <p:cNvSpPr>
            <a:spLocks noGrp="1"/>
          </p:cNvSpPr>
          <p:nvPr>
            <p:ph type="title"/>
          </p:nvPr>
        </p:nvSpPr>
        <p:spPr>
          <a:xfrm>
            <a:off x="150310" y="167637"/>
            <a:ext cx="8839200" cy="844735"/>
          </a:xfrm>
        </p:spPr>
        <p:txBody>
          <a:bodyPr/>
          <a:lstStyle/>
          <a:p>
            <a:r>
              <a:rPr lang="en-US" dirty="0"/>
              <a:t>Recent NFP examples (2022 &amp; 2023)</a:t>
            </a:r>
          </a:p>
        </p:txBody>
      </p:sp>
      <p:sp>
        <p:nvSpPr>
          <p:cNvPr id="4" name="TextBox 3">
            <a:extLst>
              <a:ext uri="{FF2B5EF4-FFF2-40B4-BE49-F238E27FC236}">
                <a16:creationId xmlns:a16="http://schemas.microsoft.com/office/drawing/2014/main" id="{5DA3EE16-32F4-EA07-1ADC-097764BAE0EC}"/>
              </a:ext>
            </a:extLst>
          </p:cNvPr>
          <p:cNvSpPr txBox="1"/>
          <p:nvPr/>
        </p:nvSpPr>
        <p:spPr>
          <a:xfrm>
            <a:off x="0" y="6601008"/>
            <a:ext cx="6453553" cy="230828"/>
          </a:xfrm>
          <a:prstGeom prst="rect">
            <a:avLst/>
          </a:prstGeom>
          <a:noFill/>
        </p:spPr>
        <p:txBody>
          <a:bodyPr wrap="square" lIns="91435" tIns="45718" rIns="91435" bIns="4571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0"/>
              </a:rPr>
              <a:t>Source: Ziegler Investment Banking 12/31/2023</a:t>
            </a:r>
          </a:p>
        </p:txBody>
      </p:sp>
      <p:pic>
        <p:nvPicPr>
          <p:cNvPr id="2062" name="Picture 14" descr="5 Star Fellowship Senior Living Rebrands FellowshipLIFE">
            <a:extLst>
              <a:ext uri="{FF2B5EF4-FFF2-40B4-BE49-F238E27FC236}">
                <a16:creationId xmlns:a16="http://schemas.microsoft.com/office/drawing/2014/main" id="{E281C0A4-BB91-2428-66EF-B6B098C6B9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36" b="34975"/>
          <a:stretch/>
        </p:blipFill>
        <p:spPr bwMode="auto">
          <a:xfrm>
            <a:off x="80567" y="3858542"/>
            <a:ext cx="2143125" cy="6534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he Pines At Whiting - Phone, Email, Employees, CEO, VP, 2022">
            <a:extLst>
              <a:ext uri="{FF2B5EF4-FFF2-40B4-BE49-F238E27FC236}">
                <a16:creationId xmlns:a16="http://schemas.microsoft.com/office/drawing/2014/main" id="{10A52B2F-AF5D-CD53-2F29-D08250BD7A3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923" y="4779359"/>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ouse of the Good Shepherd Logo - Hackettstown Business Improvement District">
            <a:extLst>
              <a:ext uri="{FF2B5EF4-FFF2-40B4-BE49-F238E27FC236}">
                <a16:creationId xmlns:a16="http://schemas.microsoft.com/office/drawing/2014/main" id="{0060D584-B2F0-6F67-2A33-003DE573F5E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9939" b="26035"/>
          <a:stretch/>
        </p:blipFill>
        <p:spPr bwMode="auto">
          <a:xfrm>
            <a:off x="356513" y="4550822"/>
            <a:ext cx="1371600" cy="30288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iends Village at Woodstown | Non-Profit">
            <a:extLst>
              <a:ext uri="{FF2B5EF4-FFF2-40B4-BE49-F238E27FC236}">
                <a16:creationId xmlns:a16="http://schemas.microsoft.com/office/drawing/2014/main" id="{07E7FC6C-0D61-9FCF-5B3A-D24541793B8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91616" y="4949948"/>
            <a:ext cx="783128" cy="39904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ine Run Retirement Community - Senior Living Services Marketing &amp; PR">
            <a:extLst>
              <a:ext uri="{FF2B5EF4-FFF2-40B4-BE49-F238E27FC236}">
                <a16:creationId xmlns:a16="http://schemas.microsoft.com/office/drawing/2014/main" id="{88799A98-0DCD-426E-D884-F8DE6B05FF2A}"/>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17001" b="19360"/>
          <a:stretch/>
        </p:blipFill>
        <p:spPr bwMode="auto">
          <a:xfrm>
            <a:off x="3505200" y="3429000"/>
            <a:ext cx="1304852" cy="53381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resbyterian Senior Living">
            <a:extLst>
              <a:ext uri="{FF2B5EF4-FFF2-40B4-BE49-F238E27FC236}">
                <a16:creationId xmlns:a16="http://schemas.microsoft.com/office/drawing/2014/main" id="{3AEDB267-1FDE-B27A-FE8D-120ED12F9CE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24200" y="2971800"/>
            <a:ext cx="1934322" cy="38379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t. Anne's Salvatorian Campus - GuideStar Profile">
            <a:extLst>
              <a:ext uri="{FF2B5EF4-FFF2-40B4-BE49-F238E27FC236}">
                <a16:creationId xmlns:a16="http://schemas.microsoft.com/office/drawing/2014/main" id="{F716636B-EA7D-5FE8-75AD-DDEC50002777}"/>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81200" y="3352800"/>
            <a:ext cx="976505" cy="44842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ome | Illuminus">
            <a:extLst>
              <a:ext uri="{FF2B5EF4-FFF2-40B4-BE49-F238E27FC236}">
                <a16:creationId xmlns:a16="http://schemas.microsoft.com/office/drawing/2014/main" id="{A19EFEEC-FB48-7F1C-7CB2-53633345613B}"/>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t="19144" b="21581"/>
          <a:stretch/>
        </p:blipFill>
        <p:spPr bwMode="auto">
          <a:xfrm>
            <a:off x="489951" y="3283920"/>
            <a:ext cx="1430091" cy="44571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The Wesley Communities - Hospitality - The Wesley Communities | LinkedIn">
            <a:extLst>
              <a:ext uri="{FF2B5EF4-FFF2-40B4-BE49-F238E27FC236}">
                <a16:creationId xmlns:a16="http://schemas.microsoft.com/office/drawing/2014/main" id="{E0A0E100-99D9-DFA7-D11B-B34F593EC994}"/>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6623" y="1131704"/>
            <a:ext cx="1088189" cy="108818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Life Enriching Communities">
            <a:extLst>
              <a:ext uri="{FF2B5EF4-FFF2-40B4-BE49-F238E27FC236}">
                <a16:creationId xmlns:a16="http://schemas.microsoft.com/office/drawing/2014/main" id="{0A2C4CD0-F823-B3B8-A5CD-B8C06EEF6957}"/>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43000" y="1600200"/>
            <a:ext cx="1589357" cy="38598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Welcome Home - BHI Senior Living Communities">
            <a:extLst>
              <a:ext uri="{FF2B5EF4-FFF2-40B4-BE49-F238E27FC236}">
                <a16:creationId xmlns:a16="http://schemas.microsoft.com/office/drawing/2014/main" id="{DA1755C6-91B5-B185-13CA-EB61CEF93DCB}"/>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162800" y="1295400"/>
            <a:ext cx="1474162" cy="589665"/>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Clark Retirement | Senior Living Community in Grand Rapids, MI">
            <a:extLst>
              <a:ext uri="{FF2B5EF4-FFF2-40B4-BE49-F238E27FC236}">
                <a16:creationId xmlns:a16="http://schemas.microsoft.com/office/drawing/2014/main" id="{3D563700-A86C-9ABA-2FD9-AD5BA20A6FD9}"/>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162800" y="1981200"/>
            <a:ext cx="799320" cy="432419"/>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Maple Knoll Village | Cincinnati, Ohio | Assisted Living, Active Adult">
            <a:extLst>
              <a:ext uri="{FF2B5EF4-FFF2-40B4-BE49-F238E27FC236}">
                <a16:creationId xmlns:a16="http://schemas.microsoft.com/office/drawing/2014/main" id="{5DE473F8-E00C-A9C0-4C9D-932F9786DAC7}"/>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077200" y="1981200"/>
            <a:ext cx="715675" cy="47624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Saint Therese Senior Communities | Twin Cities Senior Living | Independent,  Assisted, Memory Care">
            <a:extLst>
              <a:ext uri="{FF2B5EF4-FFF2-40B4-BE49-F238E27FC236}">
                <a16:creationId xmlns:a16="http://schemas.microsoft.com/office/drawing/2014/main" id="{95998EAA-CCA2-099C-BC6A-A68AE622FF7D}"/>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667000" y="1143000"/>
            <a:ext cx="1789592" cy="380289"/>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IHM Senior Living Community - IHM Sisters">
            <a:extLst>
              <a:ext uri="{FF2B5EF4-FFF2-40B4-BE49-F238E27FC236}">
                <a16:creationId xmlns:a16="http://schemas.microsoft.com/office/drawing/2014/main" id="{A7F13BDB-FBAA-0542-4FF7-08636B67A8FB}"/>
              </a:ext>
            </a:extLst>
          </p:cNvPr>
          <p:cNvPicPr>
            <a:picLocks noChangeAspect="1" noChangeArrowheads="1"/>
          </p:cNvPicPr>
          <p:nvPr/>
        </p:nvPicPr>
        <p:blipFill rotWithShape="1">
          <a:blip r:embed="rId16" cstate="email">
            <a:extLst>
              <a:ext uri="{28A0092B-C50C-407E-A947-70E740481C1C}">
                <a14:useLocalDpi xmlns:a14="http://schemas.microsoft.com/office/drawing/2010/main" val="0"/>
              </a:ext>
            </a:extLst>
          </a:blip>
          <a:srcRect l="27558" t="16477" r="25940" b="13299"/>
          <a:stretch/>
        </p:blipFill>
        <p:spPr bwMode="auto">
          <a:xfrm>
            <a:off x="3276600" y="1600200"/>
            <a:ext cx="884013" cy="4215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fespace Communities Offers Unprecedented Support">
            <a:extLst>
              <a:ext uri="{FF2B5EF4-FFF2-40B4-BE49-F238E27FC236}">
                <a16:creationId xmlns:a16="http://schemas.microsoft.com/office/drawing/2014/main" id="{4505C9DD-F32C-AF09-229F-48B335A639F6}"/>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2590800" y="4343400"/>
            <a:ext cx="1934322" cy="310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tirement Homes in Abilene, TX | Wesley Court Senior Living">
            <a:extLst>
              <a:ext uri="{FF2B5EF4-FFF2-40B4-BE49-F238E27FC236}">
                <a16:creationId xmlns:a16="http://schemas.microsoft.com/office/drawing/2014/main" id="{E5CB49AB-8EF9-D7DC-5189-9770793CA1EB}"/>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576159" y="4860033"/>
            <a:ext cx="570292" cy="3977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raig Independent Senior Living Amarillo, TX | Retirement Home">
            <a:extLst>
              <a:ext uri="{FF2B5EF4-FFF2-40B4-BE49-F238E27FC236}">
                <a16:creationId xmlns:a16="http://schemas.microsoft.com/office/drawing/2014/main" id="{3C85C065-EDF2-6490-AF40-133290F84FFB}"/>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3246530" y="4932366"/>
            <a:ext cx="570292" cy="3008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yler, TX Retirement Homes | Meadow Lake Senior Living">
            <a:extLst>
              <a:ext uri="{FF2B5EF4-FFF2-40B4-BE49-F238E27FC236}">
                <a16:creationId xmlns:a16="http://schemas.microsoft.com/office/drawing/2014/main" id="{5FA70775-663C-40F8-8A2C-E060700D34D8}"/>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873360" y="4860528"/>
            <a:ext cx="646416" cy="3501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97542C-6919-9263-4358-768C73A97834}"/>
              </a:ext>
            </a:extLst>
          </p:cNvPr>
          <p:cNvPicPr>
            <a:picLocks noChangeAspect="1"/>
          </p:cNvPicPr>
          <p:nvPr/>
        </p:nvPicPr>
        <p:blipFill>
          <a:blip r:embed="rId21"/>
          <a:stretch>
            <a:fillRect/>
          </a:stretch>
        </p:blipFill>
        <p:spPr>
          <a:xfrm>
            <a:off x="304800" y="2209800"/>
            <a:ext cx="1695450" cy="376767"/>
          </a:xfrm>
          <a:prstGeom prst="rect">
            <a:avLst/>
          </a:prstGeom>
        </p:spPr>
      </p:pic>
      <p:pic>
        <p:nvPicPr>
          <p:cNvPr id="7" name="Picture 6">
            <a:extLst>
              <a:ext uri="{FF2B5EF4-FFF2-40B4-BE49-F238E27FC236}">
                <a16:creationId xmlns:a16="http://schemas.microsoft.com/office/drawing/2014/main" id="{234B5FE0-CDDC-F654-CCF8-882C6EADAE81}"/>
              </a:ext>
            </a:extLst>
          </p:cNvPr>
          <p:cNvPicPr>
            <a:picLocks noChangeAspect="1"/>
          </p:cNvPicPr>
          <p:nvPr/>
        </p:nvPicPr>
        <p:blipFill>
          <a:blip r:embed="rId22"/>
          <a:stretch>
            <a:fillRect/>
          </a:stretch>
        </p:blipFill>
        <p:spPr>
          <a:xfrm>
            <a:off x="762000" y="2667000"/>
            <a:ext cx="1536859" cy="548878"/>
          </a:xfrm>
          <a:prstGeom prst="rect">
            <a:avLst/>
          </a:prstGeom>
        </p:spPr>
      </p:pic>
      <p:pic>
        <p:nvPicPr>
          <p:cNvPr id="9" name="Picture 2" descr="Home &amp; Community Services West Central Minnesota | Knute Nelson">
            <a:extLst>
              <a:ext uri="{FF2B5EF4-FFF2-40B4-BE49-F238E27FC236}">
                <a16:creationId xmlns:a16="http://schemas.microsoft.com/office/drawing/2014/main" id="{64BE7AC1-953F-6B69-18F8-863D62EBE7A9}"/>
              </a:ext>
            </a:extLst>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724400" y="2133600"/>
            <a:ext cx="1797930" cy="158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1028EE3-F1EF-B0D7-E6B3-1DA58AC0EBE9}"/>
              </a:ext>
            </a:extLst>
          </p:cNvPr>
          <p:cNvPicPr>
            <a:picLocks noChangeAspect="1"/>
          </p:cNvPicPr>
          <p:nvPr/>
        </p:nvPicPr>
        <p:blipFill rotWithShape="1">
          <a:blip r:embed="rId24"/>
          <a:srcRect l="9756" t="18770" r="8872" b="21770"/>
          <a:stretch/>
        </p:blipFill>
        <p:spPr>
          <a:xfrm>
            <a:off x="5867400" y="3810000"/>
            <a:ext cx="1345280" cy="516078"/>
          </a:xfrm>
          <a:prstGeom prst="rect">
            <a:avLst/>
          </a:prstGeom>
        </p:spPr>
      </p:pic>
      <p:pic>
        <p:nvPicPr>
          <p:cNvPr id="11" name="Picture 10">
            <a:extLst>
              <a:ext uri="{FF2B5EF4-FFF2-40B4-BE49-F238E27FC236}">
                <a16:creationId xmlns:a16="http://schemas.microsoft.com/office/drawing/2014/main" id="{C83EB52A-2E70-8C65-FCDC-1390CC80AD86}"/>
              </a:ext>
            </a:extLst>
          </p:cNvPr>
          <p:cNvPicPr>
            <a:picLocks noChangeAspect="1"/>
          </p:cNvPicPr>
          <p:nvPr/>
        </p:nvPicPr>
        <p:blipFill>
          <a:blip r:embed="rId25"/>
          <a:stretch>
            <a:fillRect/>
          </a:stretch>
        </p:blipFill>
        <p:spPr>
          <a:xfrm>
            <a:off x="7391400" y="3429000"/>
            <a:ext cx="1371979" cy="393945"/>
          </a:xfrm>
          <a:prstGeom prst="rect">
            <a:avLst/>
          </a:prstGeom>
        </p:spPr>
      </p:pic>
      <p:pic>
        <p:nvPicPr>
          <p:cNvPr id="12" name="Picture 11">
            <a:extLst>
              <a:ext uri="{FF2B5EF4-FFF2-40B4-BE49-F238E27FC236}">
                <a16:creationId xmlns:a16="http://schemas.microsoft.com/office/drawing/2014/main" id="{6AAEC67B-BA65-5413-A8DA-29AE329378F8}"/>
              </a:ext>
            </a:extLst>
          </p:cNvPr>
          <p:cNvPicPr>
            <a:picLocks noChangeAspect="1"/>
          </p:cNvPicPr>
          <p:nvPr/>
        </p:nvPicPr>
        <p:blipFill>
          <a:blip r:embed="rId26"/>
          <a:stretch>
            <a:fillRect/>
          </a:stretch>
        </p:blipFill>
        <p:spPr>
          <a:xfrm>
            <a:off x="6705600" y="2819400"/>
            <a:ext cx="1028381" cy="408156"/>
          </a:xfrm>
          <a:prstGeom prst="rect">
            <a:avLst/>
          </a:prstGeom>
        </p:spPr>
      </p:pic>
      <p:pic>
        <p:nvPicPr>
          <p:cNvPr id="15" name="Picture 14">
            <a:extLst>
              <a:ext uri="{FF2B5EF4-FFF2-40B4-BE49-F238E27FC236}">
                <a16:creationId xmlns:a16="http://schemas.microsoft.com/office/drawing/2014/main" id="{790F49C1-64ED-7E05-5453-3C703CD476A9}"/>
              </a:ext>
            </a:extLst>
          </p:cNvPr>
          <p:cNvPicPr>
            <a:picLocks noChangeAspect="1"/>
          </p:cNvPicPr>
          <p:nvPr/>
        </p:nvPicPr>
        <p:blipFill>
          <a:blip r:embed="rId27"/>
          <a:stretch>
            <a:fillRect/>
          </a:stretch>
        </p:blipFill>
        <p:spPr>
          <a:xfrm>
            <a:off x="5257800" y="4114800"/>
            <a:ext cx="1119542" cy="671725"/>
          </a:xfrm>
          <a:prstGeom prst="rect">
            <a:avLst/>
          </a:prstGeom>
        </p:spPr>
      </p:pic>
      <p:pic>
        <p:nvPicPr>
          <p:cNvPr id="17" name="Picture 6" descr="Westminster Communities of Florida">
            <a:extLst>
              <a:ext uri="{FF2B5EF4-FFF2-40B4-BE49-F238E27FC236}">
                <a16:creationId xmlns:a16="http://schemas.microsoft.com/office/drawing/2014/main" id="{B7CF4D44-0206-A5CC-9480-24A854060174}"/>
              </a:ext>
            </a:extLst>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334000" y="4953000"/>
            <a:ext cx="1136087" cy="5977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Florida Presbyterian Homes, Inc. | Lakeland FL">
            <a:extLst>
              <a:ext uri="{FF2B5EF4-FFF2-40B4-BE49-F238E27FC236}">
                <a16:creationId xmlns:a16="http://schemas.microsoft.com/office/drawing/2014/main" id="{ED044CDF-21A3-79CE-EB2D-47AE3849EB82}"/>
              </a:ext>
            </a:extLst>
          </p:cNvPr>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5791200" y="5562600"/>
            <a:ext cx="1524000" cy="5185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Morningstar Living and Moravian Manor Communities Explore Forming  Affiliation">
            <a:extLst>
              <a:ext uri="{FF2B5EF4-FFF2-40B4-BE49-F238E27FC236}">
                <a16:creationId xmlns:a16="http://schemas.microsoft.com/office/drawing/2014/main" id="{E594155F-EDD0-19CC-A936-D31721A50F17}"/>
              </a:ext>
            </a:extLst>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2250686" y="5615966"/>
            <a:ext cx="1225226" cy="5185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Morningstar Living and Moravian Manor Communities Explore Forming  Affiliation">
            <a:extLst>
              <a:ext uri="{FF2B5EF4-FFF2-40B4-BE49-F238E27FC236}">
                <a16:creationId xmlns:a16="http://schemas.microsoft.com/office/drawing/2014/main" id="{3A52990E-72B8-823E-E027-D3DA200AC078}"/>
              </a:ext>
            </a:extLst>
          </p:cNvPr>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3581400" y="5562600"/>
            <a:ext cx="1017179" cy="5841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0">
            <a:extLst>
              <a:ext uri="{FF2B5EF4-FFF2-40B4-BE49-F238E27FC236}">
                <a16:creationId xmlns:a16="http://schemas.microsoft.com/office/drawing/2014/main" id="{ED09D0C7-D0B3-31F9-82CF-3627F5D7EA5A}"/>
              </a:ext>
            </a:extLst>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7602413" y="4473544"/>
            <a:ext cx="1041677" cy="4769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2" descr="Meadow Mills Assisted Living &amp; Memory Care | Senior Living Community  Assisted Living, Memory Care in Hamden, CT | FindContinuingCare">
            <a:extLst>
              <a:ext uri="{FF2B5EF4-FFF2-40B4-BE49-F238E27FC236}">
                <a16:creationId xmlns:a16="http://schemas.microsoft.com/office/drawing/2014/main" id="{5EC7C3C4-D0D9-C6DD-AC38-1BD1ADD20176}"/>
              </a:ext>
            </a:extLst>
          </p:cNvPr>
          <p:cNvPicPr>
            <a:picLocks noChangeAspect="1" noChangeArrowheads="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7620000" y="5029200"/>
            <a:ext cx="1084323" cy="2367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6C8819C-2582-0813-3B30-C93E4ECFDF4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733800" y="2362200"/>
            <a:ext cx="966368" cy="316017"/>
          </a:xfrm>
          <a:prstGeom prst="rect">
            <a:avLst/>
          </a:prstGeom>
        </p:spPr>
      </p:pic>
      <p:pic>
        <p:nvPicPr>
          <p:cNvPr id="26" name="Picture 25">
            <a:extLst>
              <a:ext uri="{FF2B5EF4-FFF2-40B4-BE49-F238E27FC236}">
                <a16:creationId xmlns:a16="http://schemas.microsoft.com/office/drawing/2014/main" id="{D70C66FA-FE43-05DD-E1FA-D176FE1E5DD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590800" y="2286000"/>
            <a:ext cx="1028381" cy="371046"/>
          </a:xfrm>
          <a:prstGeom prst="rect">
            <a:avLst/>
          </a:prstGeom>
        </p:spPr>
      </p:pic>
      <p:pic>
        <p:nvPicPr>
          <p:cNvPr id="32" name="Picture 31">
            <a:extLst>
              <a:ext uri="{FF2B5EF4-FFF2-40B4-BE49-F238E27FC236}">
                <a16:creationId xmlns:a16="http://schemas.microsoft.com/office/drawing/2014/main" id="{6B1A5F53-3D8E-0F3E-4BFE-2DCBC2BB625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62600" y="3200400"/>
            <a:ext cx="1173959" cy="383794"/>
          </a:xfrm>
          <a:prstGeom prst="rect">
            <a:avLst/>
          </a:prstGeom>
        </p:spPr>
      </p:pic>
      <p:pic>
        <p:nvPicPr>
          <p:cNvPr id="34" name="Picture 33" descr="A blue and orange logo&#10;&#10;Description automatically generated">
            <a:extLst>
              <a:ext uri="{FF2B5EF4-FFF2-40B4-BE49-F238E27FC236}">
                <a16:creationId xmlns:a16="http://schemas.microsoft.com/office/drawing/2014/main" id="{55E62A2F-86EB-4951-7BCC-C7B17621941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715000" y="2590800"/>
            <a:ext cx="838499" cy="481896"/>
          </a:xfrm>
          <a:prstGeom prst="rect">
            <a:avLst/>
          </a:prstGeom>
        </p:spPr>
      </p:pic>
      <p:pic>
        <p:nvPicPr>
          <p:cNvPr id="35" name="Picture 4" descr="d5c1j5k5drfk7.cloudfront.net/wp-content/uploads...">
            <a:extLst>
              <a:ext uri="{FF2B5EF4-FFF2-40B4-BE49-F238E27FC236}">
                <a16:creationId xmlns:a16="http://schemas.microsoft.com/office/drawing/2014/main" id="{08BB71A2-CB71-53E7-25A7-418A53070DDC}"/>
              </a:ext>
            </a:extLst>
          </p:cNvPr>
          <p:cNvPicPr>
            <a:picLocks noChangeAspect="1" noChangeArrowheads="1"/>
          </p:cNvPicPr>
          <p:nvPr/>
        </p:nvPicPr>
        <p:blipFill>
          <a:blip r:embed="rId38" cstate="email">
            <a:extLst>
              <a:ext uri="{28A0092B-C50C-407E-A947-70E740481C1C}">
                <a14:useLocalDpi xmlns:a14="http://schemas.microsoft.com/office/drawing/2010/main" val="0"/>
              </a:ext>
            </a:extLst>
          </a:blip>
          <a:srcRect/>
          <a:stretch>
            <a:fillRect/>
          </a:stretch>
        </p:blipFill>
        <p:spPr bwMode="auto">
          <a:xfrm>
            <a:off x="4707622" y="1331362"/>
            <a:ext cx="1173959" cy="2775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entral Minnesota Health Services | CentraCare">
            <a:extLst>
              <a:ext uri="{FF2B5EF4-FFF2-40B4-BE49-F238E27FC236}">
                <a16:creationId xmlns:a16="http://schemas.microsoft.com/office/drawing/2014/main" id="{13B3795D-7B36-E920-AD52-69F4ED3B3EB7}"/>
              </a:ext>
            </a:extLst>
          </p:cNvPr>
          <p:cNvPicPr>
            <a:picLocks noChangeAspect="1" noChangeArrowheads="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4619631" y="1647235"/>
            <a:ext cx="1482923" cy="28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087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1E7268B6-75A9-2D4A-94C5-BD6EABF439E0}"/>
              </a:ext>
            </a:extLst>
          </p:cNvPr>
          <p:cNvSpPr txBox="1"/>
          <p:nvPr/>
        </p:nvSpPr>
        <p:spPr>
          <a:xfrm>
            <a:off x="239643" y="778567"/>
            <a:ext cx="6165011" cy="276999"/>
          </a:xfrm>
          <a:prstGeom prst="rect">
            <a:avLst/>
          </a:prstGeom>
          <a:noFill/>
        </p:spPr>
        <p:txBody>
          <a:bodyPr wrap="square" rtlCol="0">
            <a:spAutoFit/>
          </a:bodyPr>
          <a:lstStyle/>
          <a:p>
            <a:pPr lvl="0" algn="just">
              <a:defRPr/>
            </a:pPr>
            <a:r>
              <a:rPr lang="en-US" sz="1200" b="1" dirty="0">
                <a:solidFill>
                  <a:prstClr val="black"/>
                </a:solidFill>
                <a:latin typeface="Bierstadt" panose="020B0004020202020204" pitchFamily="34" charset="0"/>
              </a:rPr>
              <a:t>Repeat clients </a:t>
            </a:r>
            <a:r>
              <a:rPr lang="en-US" sz="1200" dirty="0">
                <a:solidFill>
                  <a:prstClr val="black"/>
                </a:solidFill>
                <a:latin typeface="Bierstadt" panose="020B0004020202020204" pitchFamily="34" charset="0"/>
              </a:rPr>
              <a:t>range </a:t>
            </a:r>
            <a:r>
              <a:rPr kumimoji="0" lang="en-US" sz="1200" b="0" u="none" strike="noStrike" kern="1200" cap="none" spc="0" normalizeH="0" baseline="0" noProof="0" dirty="0">
                <a:ln>
                  <a:noFill/>
                </a:ln>
                <a:solidFill>
                  <a:prstClr val="black"/>
                </a:solidFill>
                <a:effectLst/>
                <a:uLnTx/>
                <a:uFillTx/>
                <a:latin typeface="Bierstadt" panose="020B0004020202020204" pitchFamily="34" charset="0"/>
                <a:ea typeface="+mn-ea"/>
                <a:cs typeface="+mn-cs"/>
              </a:rPr>
              <a:t>from large,</a:t>
            </a:r>
            <a:r>
              <a:rPr kumimoji="0" lang="en-US" sz="1200" b="0" u="none" strike="noStrike" kern="1200" cap="none" spc="0" normalizeH="0" noProof="0" dirty="0">
                <a:ln>
                  <a:noFill/>
                </a:ln>
                <a:solidFill>
                  <a:prstClr val="black"/>
                </a:solidFill>
                <a:effectLst/>
                <a:uLnTx/>
                <a:uFillTx/>
                <a:latin typeface="Bierstadt" panose="020B0004020202020204" pitchFamily="34" charset="0"/>
                <a:ea typeface="+mn-ea"/>
                <a:cs typeface="+mn-cs"/>
              </a:rPr>
              <a:t> </a:t>
            </a:r>
            <a:r>
              <a:rPr kumimoji="0" lang="en-US" sz="1200" b="0" u="none" strike="noStrike" kern="1200" cap="none" spc="0" normalizeH="0" baseline="0" noProof="0" dirty="0">
                <a:ln>
                  <a:noFill/>
                </a:ln>
                <a:solidFill>
                  <a:prstClr val="black"/>
                </a:solidFill>
                <a:effectLst/>
                <a:uLnTx/>
                <a:uFillTx/>
                <a:latin typeface="Bierstadt" panose="020B0004020202020204" pitchFamily="34" charset="0"/>
                <a:ea typeface="+mn-ea"/>
                <a:cs typeface="+mn-cs"/>
              </a:rPr>
              <a:t>publicly-traded</a:t>
            </a:r>
            <a:r>
              <a:rPr kumimoji="0" lang="en-US" sz="1200" b="0" u="none" strike="noStrike" kern="1200" cap="none" spc="0" normalizeH="0" noProof="0" dirty="0">
                <a:ln>
                  <a:noFill/>
                </a:ln>
                <a:solidFill>
                  <a:prstClr val="black"/>
                </a:solidFill>
                <a:effectLst/>
                <a:uLnTx/>
                <a:uFillTx/>
                <a:latin typeface="Bierstadt" panose="020B0004020202020204" pitchFamily="34" charset="0"/>
                <a:ea typeface="+mn-ea"/>
                <a:cs typeface="+mn-cs"/>
              </a:rPr>
              <a:t> </a:t>
            </a:r>
            <a:r>
              <a:rPr kumimoji="0" lang="en-US" sz="1200" b="0" u="none" strike="noStrike" kern="1200" cap="none" spc="0" normalizeH="0" baseline="0" noProof="0" dirty="0">
                <a:ln>
                  <a:noFill/>
                </a:ln>
                <a:solidFill>
                  <a:prstClr val="black"/>
                </a:solidFill>
                <a:effectLst/>
                <a:uLnTx/>
                <a:uFillTx/>
                <a:latin typeface="Bierstadt" panose="020B0004020202020204" pitchFamily="34" charset="0"/>
                <a:ea typeface="+mn-ea"/>
                <a:cs typeface="+mn-cs"/>
              </a:rPr>
              <a:t>companies to mid-size not-for-profits.</a:t>
            </a:r>
          </a:p>
        </p:txBody>
      </p:sp>
      <p:grpSp>
        <p:nvGrpSpPr>
          <p:cNvPr id="13" name="Group 12">
            <a:extLst>
              <a:ext uri="{FF2B5EF4-FFF2-40B4-BE49-F238E27FC236}">
                <a16:creationId xmlns:a16="http://schemas.microsoft.com/office/drawing/2014/main" id="{8AB84DF1-CCAD-6B2E-6625-315B78B93D37}"/>
              </a:ext>
            </a:extLst>
          </p:cNvPr>
          <p:cNvGrpSpPr/>
          <p:nvPr/>
        </p:nvGrpSpPr>
        <p:grpSpPr>
          <a:xfrm>
            <a:off x="4676463" y="4752943"/>
            <a:ext cx="1289304" cy="1680456"/>
            <a:chOff x="4630094" y="2946941"/>
            <a:chExt cx="1289304" cy="1680456"/>
          </a:xfrm>
        </p:grpSpPr>
        <p:grpSp>
          <p:nvGrpSpPr>
            <p:cNvPr id="20" name="Group 19">
              <a:extLst>
                <a:ext uri="{FF2B5EF4-FFF2-40B4-BE49-F238E27FC236}">
                  <a16:creationId xmlns:a16="http://schemas.microsoft.com/office/drawing/2014/main" id="{2186B23D-8684-3D92-9474-36337DF1D70A}"/>
                </a:ext>
              </a:extLst>
            </p:cNvPr>
            <p:cNvGrpSpPr/>
            <p:nvPr/>
          </p:nvGrpSpPr>
          <p:grpSpPr>
            <a:xfrm>
              <a:off x="4630094" y="2946941"/>
              <a:ext cx="1289304" cy="1680456"/>
              <a:chOff x="7631276" y="1182636"/>
              <a:chExt cx="1289304" cy="1680456"/>
            </a:xfrm>
          </p:grpSpPr>
          <p:sp>
            <p:nvSpPr>
              <p:cNvPr id="26" name="Rounded Rectangle 348">
                <a:extLst>
                  <a:ext uri="{FF2B5EF4-FFF2-40B4-BE49-F238E27FC236}">
                    <a16:creationId xmlns:a16="http://schemas.microsoft.com/office/drawing/2014/main" id="{DDA82BE3-04D3-9119-1CC6-91B5A9A217EE}"/>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6">
                <a:extLst>
                  <a:ext uri="{FF2B5EF4-FFF2-40B4-BE49-F238E27FC236}">
                    <a16:creationId xmlns:a16="http://schemas.microsoft.com/office/drawing/2014/main" id="{44D86350-387D-8DC5-6458-3351B0EDF8FE}"/>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1F28F85-9E1F-81D6-87B3-4F5CF3958ECA}"/>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May 2023</a:t>
                </a:r>
              </a:p>
            </p:txBody>
          </p:sp>
          <p:sp>
            <p:nvSpPr>
              <p:cNvPr id="30" name="TextBox 29">
                <a:extLst>
                  <a:ext uri="{FF2B5EF4-FFF2-40B4-BE49-F238E27FC236}">
                    <a16:creationId xmlns:a16="http://schemas.microsoft.com/office/drawing/2014/main" id="{F0C4A7D5-3787-36F9-39F0-9FEFE083F963}"/>
                  </a:ext>
                </a:extLst>
              </p:cNvPr>
              <p:cNvSpPr txBox="1"/>
              <p:nvPr/>
            </p:nvSpPr>
            <p:spPr>
              <a:xfrm>
                <a:off x="7734630" y="2467225"/>
                <a:ext cx="1082596" cy="214160"/>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$42,000,000</a:t>
                </a:r>
              </a:p>
            </p:txBody>
          </p:sp>
          <p:sp>
            <p:nvSpPr>
              <p:cNvPr id="31" name="TextBox 30">
                <a:extLst>
                  <a:ext uri="{FF2B5EF4-FFF2-40B4-BE49-F238E27FC236}">
                    <a16:creationId xmlns:a16="http://schemas.microsoft.com/office/drawing/2014/main" id="{BD12E1CD-EF20-AB19-8C3A-28D3C8B75C5D}"/>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35" name="TextBox 34">
                <a:extLst>
                  <a:ext uri="{FF2B5EF4-FFF2-40B4-BE49-F238E27FC236}">
                    <a16:creationId xmlns:a16="http://schemas.microsoft.com/office/drawing/2014/main" id="{CEC97F2E-5EAF-F240-572A-4741DE107022}"/>
                  </a:ext>
                </a:extLst>
              </p:cNvPr>
              <p:cNvSpPr txBox="1"/>
              <p:nvPr/>
            </p:nvSpPr>
            <p:spPr>
              <a:xfrm>
                <a:off x="7654638" y="1778943"/>
                <a:ext cx="1244889" cy="307777"/>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306-Unit CCRC in</a:t>
                </a:r>
              </a:p>
              <a:p>
                <a:pPr algn="ctr"/>
                <a:r>
                  <a:rPr lang="en-US" sz="700" dirty="0">
                    <a:latin typeface="Bierstadt" panose="020B0004020202020204" pitchFamily="34" charset="0"/>
                    <a:cs typeface="Arial" panose="020B0604020202020204" pitchFamily="34" charset="0"/>
                  </a:rPr>
                  <a:t>McMinnville, OR to</a:t>
                </a:r>
              </a:p>
            </p:txBody>
          </p:sp>
        </p:grpSp>
        <p:pic>
          <p:nvPicPr>
            <p:cNvPr id="69" name="Picture 68">
              <a:extLst>
                <a:ext uri="{FF2B5EF4-FFF2-40B4-BE49-F238E27FC236}">
                  <a16:creationId xmlns:a16="http://schemas.microsoft.com/office/drawing/2014/main" id="{D431BE5C-20E0-7872-D4A1-105B702F11D6}"/>
                </a:ext>
              </a:extLst>
            </p:cNvPr>
            <p:cNvPicPr>
              <a:picLocks noChangeAspect="1"/>
            </p:cNvPicPr>
            <p:nvPr/>
          </p:nvPicPr>
          <p:blipFill>
            <a:blip r:embed="rId2"/>
            <a:stretch>
              <a:fillRect/>
            </a:stretch>
          </p:blipFill>
          <p:spPr>
            <a:xfrm>
              <a:off x="4709545" y="3204566"/>
              <a:ext cx="1073115" cy="257689"/>
            </a:xfrm>
            <a:prstGeom prst="rect">
              <a:avLst/>
            </a:prstGeom>
          </p:spPr>
        </p:pic>
        <p:pic>
          <p:nvPicPr>
            <p:cNvPr id="71" name="Picture 70">
              <a:extLst>
                <a:ext uri="{FF2B5EF4-FFF2-40B4-BE49-F238E27FC236}">
                  <a16:creationId xmlns:a16="http://schemas.microsoft.com/office/drawing/2014/main" id="{0C6A14E6-BA2C-92A3-1561-D23515DD9D6A}"/>
                </a:ext>
              </a:extLst>
            </p:cNvPr>
            <p:cNvPicPr>
              <a:picLocks noChangeAspect="1"/>
            </p:cNvPicPr>
            <p:nvPr/>
          </p:nvPicPr>
          <p:blipFill>
            <a:blip r:embed="rId3"/>
            <a:stretch>
              <a:fillRect/>
            </a:stretch>
          </p:blipFill>
          <p:spPr>
            <a:xfrm>
              <a:off x="4696233" y="3894093"/>
              <a:ext cx="1144835" cy="272040"/>
            </a:xfrm>
            <a:prstGeom prst="rect">
              <a:avLst/>
            </a:prstGeom>
          </p:spPr>
        </p:pic>
      </p:grpSp>
      <p:grpSp>
        <p:nvGrpSpPr>
          <p:cNvPr id="21" name="Group 20">
            <a:extLst>
              <a:ext uri="{FF2B5EF4-FFF2-40B4-BE49-F238E27FC236}">
                <a16:creationId xmlns:a16="http://schemas.microsoft.com/office/drawing/2014/main" id="{2276AB34-ACAB-94C2-C10A-5ED6C5E4AE6F}"/>
              </a:ext>
            </a:extLst>
          </p:cNvPr>
          <p:cNvGrpSpPr/>
          <p:nvPr/>
        </p:nvGrpSpPr>
        <p:grpSpPr>
          <a:xfrm>
            <a:off x="3179437" y="4753459"/>
            <a:ext cx="1289304" cy="1680456"/>
            <a:chOff x="4611808" y="2947783"/>
            <a:chExt cx="1289304" cy="1680456"/>
          </a:xfrm>
        </p:grpSpPr>
        <p:grpSp>
          <p:nvGrpSpPr>
            <p:cNvPr id="16" name="Group 15">
              <a:extLst>
                <a:ext uri="{FF2B5EF4-FFF2-40B4-BE49-F238E27FC236}">
                  <a16:creationId xmlns:a16="http://schemas.microsoft.com/office/drawing/2014/main" id="{8013EE8D-313F-452A-49F4-E3063E017B75}"/>
                </a:ext>
              </a:extLst>
            </p:cNvPr>
            <p:cNvGrpSpPr/>
            <p:nvPr/>
          </p:nvGrpSpPr>
          <p:grpSpPr>
            <a:xfrm>
              <a:off x="4611808" y="2947783"/>
              <a:ext cx="1289304" cy="1680456"/>
              <a:chOff x="3217581" y="2947783"/>
              <a:chExt cx="1289304" cy="1680456"/>
            </a:xfrm>
          </p:grpSpPr>
          <p:grpSp>
            <p:nvGrpSpPr>
              <p:cNvPr id="37" name="Group 36">
                <a:extLst>
                  <a:ext uri="{FF2B5EF4-FFF2-40B4-BE49-F238E27FC236}">
                    <a16:creationId xmlns:a16="http://schemas.microsoft.com/office/drawing/2014/main" id="{2B32DE89-09E1-F783-FBB7-013F1F4C92B6}"/>
                  </a:ext>
                </a:extLst>
              </p:cNvPr>
              <p:cNvGrpSpPr/>
              <p:nvPr/>
            </p:nvGrpSpPr>
            <p:grpSpPr>
              <a:xfrm>
                <a:off x="3217581" y="2947783"/>
                <a:ext cx="1289304" cy="1680456"/>
                <a:chOff x="7631276" y="1182636"/>
                <a:chExt cx="1289304" cy="1680456"/>
              </a:xfrm>
            </p:grpSpPr>
            <p:sp>
              <p:nvSpPr>
                <p:cNvPr id="40" name="Rounded Rectangle 348">
                  <a:extLst>
                    <a:ext uri="{FF2B5EF4-FFF2-40B4-BE49-F238E27FC236}">
                      <a16:creationId xmlns:a16="http://schemas.microsoft.com/office/drawing/2014/main" id="{C8712D08-15CE-7C67-B3E6-50DE27D97B27}"/>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6">
                  <a:extLst>
                    <a:ext uri="{FF2B5EF4-FFF2-40B4-BE49-F238E27FC236}">
                      <a16:creationId xmlns:a16="http://schemas.microsoft.com/office/drawing/2014/main" id="{0AAC738D-2D9F-77CA-1411-56BC9D3ACBB6}"/>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229848FB-6498-DC7E-1A81-081358DB22B3}"/>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May 2023</a:t>
                  </a:r>
                </a:p>
              </p:txBody>
            </p:sp>
            <p:sp>
              <p:nvSpPr>
                <p:cNvPr id="43" name="TextBox 42">
                  <a:extLst>
                    <a:ext uri="{FF2B5EF4-FFF2-40B4-BE49-F238E27FC236}">
                      <a16:creationId xmlns:a16="http://schemas.microsoft.com/office/drawing/2014/main" id="{4F8F0312-C691-B41C-4FE2-9CD621A0B231}"/>
                    </a:ext>
                  </a:extLst>
                </p:cNvPr>
                <p:cNvSpPr txBox="1"/>
                <p:nvPr/>
              </p:nvSpPr>
              <p:spPr>
                <a:xfrm>
                  <a:off x="7734630" y="2467225"/>
                  <a:ext cx="1082596" cy="214160"/>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$19,000,000</a:t>
                  </a:r>
                </a:p>
              </p:txBody>
            </p:sp>
            <p:sp>
              <p:nvSpPr>
                <p:cNvPr id="44" name="TextBox 43">
                  <a:extLst>
                    <a:ext uri="{FF2B5EF4-FFF2-40B4-BE49-F238E27FC236}">
                      <a16:creationId xmlns:a16="http://schemas.microsoft.com/office/drawing/2014/main" id="{EE8C9CE0-192E-DFE2-5442-F7EC3A1A27FB}"/>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45" name="TextBox 44">
                  <a:extLst>
                    <a:ext uri="{FF2B5EF4-FFF2-40B4-BE49-F238E27FC236}">
                      <a16:creationId xmlns:a16="http://schemas.microsoft.com/office/drawing/2014/main" id="{7D7B77F9-2EBB-CB13-8B44-B683295ED496}"/>
                    </a:ext>
                  </a:extLst>
                </p:cNvPr>
                <p:cNvSpPr txBox="1"/>
                <p:nvPr/>
              </p:nvSpPr>
              <p:spPr>
                <a:xfrm>
                  <a:off x="7653483" y="1696923"/>
                  <a:ext cx="1244889" cy="307777"/>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2-Community</a:t>
                  </a:r>
                </a:p>
                <a:p>
                  <a:pPr algn="ctr"/>
                  <a:r>
                    <a:rPr lang="en-US" sz="700" dirty="0">
                      <a:latin typeface="Bierstadt" panose="020B0004020202020204" pitchFamily="34" charset="0"/>
                      <a:cs typeface="Arial" panose="020B0604020202020204" pitchFamily="34" charset="0"/>
                    </a:rPr>
                    <a:t>MC Portfolio in Illinois to</a:t>
                  </a:r>
                </a:p>
              </p:txBody>
            </p:sp>
          </p:grpSp>
          <p:pic>
            <p:nvPicPr>
              <p:cNvPr id="75" name="Picture 74">
                <a:extLst>
                  <a:ext uri="{FF2B5EF4-FFF2-40B4-BE49-F238E27FC236}">
                    <a16:creationId xmlns:a16="http://schemas.microsoft.com/office/drawing/2014/main" id="{EEAC55C0-F8FC-64F2-43A5-1F74567189F5}"/>
                  </a:ext>
                </a:extLst>
              </p:cNvPr>
              <p:cNvPicPr>
                <a:picLocks noChangeAspect="1"/>
              </p:cNvPicPr>
              <p:nvPr/>
            </p:nvPicPr>
            <p:blipFill>
              <a:blip r:embed="rId4"/>
              <a:stretch>
                <a:fillRect/>
              </a:stretch>
            </p:blipFill>
            <p:spPr>
              <a:xfrm>
                <a:off x="3322247" y="3802143"/>
                <a:ext cx="1049585" cy="433927"/>
              </a:xfrm>
              <a:prstGeom prst="rect">
                <a:avLst/>
              </a:prstGeom>
            </p:spPr>
          </p:pic>
        </p:grpSp>
        <p:sp>
          <p:nvSpPr>
            <p:cNvPr id="72" name="TextBox 71">
              <a:extLst>
                <a:ext uri="{FF2B5EF4-FFF2-40B4-BE49-F238E27FC236}">
                  <a16:creationId xmlns:a16="http://schemas.microsoft.com/office/drawing/2014/main" id="{483E9722-5EB2-6DDD-0026-4DCFB6459369}"/>
                </a:ext>
              </a:extLst>
            </p:cNvPr>
            <p:cNvSpPr txBox="1"/>
            <p:nvPr/>
          </p:nvSpPr>
          <p:spPr>
            <a:xfrm>
              <a:off x="4646821" y="3125120"/>
              <a:ext cx="1207008" cy="338554"/>
            </a:xfrm>
            <a:prstGeom prst="rect">
              <a:avLst/>
            </a:prstGeom>
            <a:noFill/>
          </p:spPr>
          <p:txBody>
            <a:bodyPr wrap="square" rtlCol="0">
              <a:spAutoFit/>
            </a:bodyPr>
            <a:lstStyle/>
            <a:p>
              <a:pPr algn="ctr"/>
              <a:r>
                <a:rPr lang="en-US" sz="800" b="1" dirty="0">
                  <a:latin typeface="Bierstadt" panose="020B0004020202020204" pitchFamily="34" charset="0"/>
                  <a:cs typeface="Arial" panose="020B0604020202020204" pitchFamily="34" charset="0"/>
                </a:rPr>
                <a:t>Regional</a:t>
              </a:r>
            </a:p>
            <a:p>
              <a:pPr algn="ctr"/>
              <a:r>
                <a:rPr lang="en-US" sz="800" b="1" dirty="0">
                  <a:latin typeface="Bierstadt" panose="020B0004020202020204" pitchFamily="34" charset="0"/>
                  <a:cs typeface="Arial" panose="020B0604020202020204" pitchFamily="34" charset="0"/>
                </a:rPr>
                <a:t>Owner/Operator</a:t>
              </a:r>
            </a:p>
          </p:txBody>
        </p:sp>
      </p:grpSp>
      <p:grpSp>
        <p:nvGrpSpPr>
          <p:cNvPr id="23" name="Group 22">
            <a:extLst>
              <a:ext uri="{FF2B5EF4-FFF2-40B4-BE49-F238E27FC236}">
                <a16:creationId xmlns:a16="http://schemas.microsoft.com/office/drawing/2014/main" id="{EAE26F3E-3BC9-6A3E-ABCB-FBA5DC2D42BE}"/>
              </a:ext>
            </a:extLst>
          </p:cNvPr>
          <p:cNvGrpSpPr/>
          <p:nvPr/>
        </p:nvGrpSpPr>
        <p:grpSpPr>
          <a:xfrm>
            <a:off x="189306" y="4737070"/>
            <a:ext cx="1289304" cy="1680456"/>
            <a:chOff x="7531862" y="1137186"/>
            <a:chExt cx="1289304" cy="1680456"/>
          </a:xfrm>
        </p:grpSpPr>
        <p:grpSp>
          <p:nvGrpSpPr>
            <p:cNvPr id="47" name="Group 46">
              <a:extLst>
                <a:ext uri="{FF2B5EF4-FFF2-40B4-BE49-F238E27FC236}">
                  <a16:creationId xmlns:a16="http://schemas.microsoft.com/office/drawing/2014/main" id="{DA4A6448-3929-E91A-B872-E32DCDA22C3F}"/>
                </a:ext>
              </a:extLst>
            </p:cNvPr>
            <p:cNvGrpSpPr/>
            <p:nvPr/>
          </p:nvGrpSpPr>
          <p:grpSpPr>
            <a:xfrm>
              <a:off x="7531862" y="1137186"/>
              <a:ext cx="1289304" cy="1680456"/>
              <a:chOff x="7631276" y="1182636"/>
              <a:chExt cx="1289304" cy="1680456"/>
            </a:xfrm>
          </p:grpSpPr>
          <p:sp>
            <p:nvSpPr>
              <p:cNvPr id="50" name="Rounded Rectangle 348">
                <a:extLst>
                  <a:ext uri="{FF2B5EF4-FFF2-40B4-BE49-F238E27FC236}">
                    <a16:creationId xmlns:a16="http://schemas.microsoft.com/office/drawing/2014/main" id="{2A18891B-C3D2-5A92-FDD5-3F8284A09471}"/>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6">
                <a:extLst>
                  <a:ext uri="{FF2B5EF4-FFF2-40B4-BE49-F238E27FC236}">
                    <a16:creationId xmlns:a16="http://schemas.microsoft.com/office/drawing/2014/main" id="{949CAF34-315B-742B-E9D6-79A845641A56}"/>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2FF4D7F8-B267-8F11-9449-22DE201515B4}"/>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May 2023</a:t>
                </a:r>
              </a:p>
            </p:txBody>
          </p:sp>
          <p:sp>
            <p:nvSpPr>
              <p:cNvPr id="53" name="TextBox 52">
                <a:extLst>
                  <a:ext uri="{FF2B5EF4-FFF2-40B4-BE49-F238E27FC236}">
                    <a16:creationId xmlns:a16="http://schemas.microsoft.com/office/drawing/2014/main" id="{483CBD7C-4237-8CF8-FB6C-3859426BEBF0}"/>
                  </a:ext>
                </a:extLst>
              </p:cNvPr>
              <p:cNvSpPr txBox="1"/>
              <p:nvPr/>
            </p:nvSpPr>
            <p:spPr>
              <a:xfrm>
                <a:off x="7734630" y="2467225"/>
                <a:ext cx="1082596" cy="214160"/>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$15,700,000</a:t>
                </a:r>
              </a:p>
            </p:txBody>
          </p:sp>
          <p:sp>
            <p:nvSpPr>
              <p:cNvPr id="54" name="TextBox 53">
                <a:extLst>
                  <a:ext uri="{FF2B5EF4-FFF2-40B4-BE49-F238E27FC236}">
                    <a16:creationId xmlns:a16="http://schemas.microsoft.com/office/drawing/2014/main" id="{F01D1A32-3BED-A041-C856-21D382036147}"/>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55" name="TextBox 54">
                <a:extLst>
                  <a:ext uri="{FF2B5EF4-FFF2-40B4-BE49-F238E27FC236}">
                    <a16:creationId xmlns:a16="http://schemas.microsoft.com/office/drawing/2014/main" id="{8872AF40-5E6D-F74B-E4D2-EA751DE53404}"/>
                  </a:ext>
                </a:extLst>
              </p:cNvPr>
              <p:cNvSpPr txBox="1"/>
              <p:nvPr/>
            </p:nvSpPr>
            <p:spPr>
              <a:xfrm>
                <a:off x="7653483" y="1916627"/>
                <a:ext cx="1244889" cy="307777"/>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348-Unit IL/AL</a:t>
                </a:r>
              </a:p>
              <a:p>
                <a:pPr algn="ctr"/>
                <a:r>
                  <a:rPr lang="en-US" sz="700" dirty="0">
                    <a:latin typeface="Bierstadt" panose="020B0004020202020204" pitchFamily="34" charset="0"/>
                    <a:cs typeface="Arial" panose="020B0604020202020204" pitchFamily="34" charset="0"/>
                  </a:rPr>
                  <a:t>Community in Elmhurst, IL</a:t>
                </a:r>
              </a:p>
            </p:txBody>
          </p:sp>
        </p:grpSp>
        <p:pic>
          <p:nvPicPr>
            <p:cNvPr id="77" name="Picture 76">
              <a:extLst>
                <a:ext uri="{FF2B5EF4-FFF2-40B4-BE49-F238E27FC236}">
                  <a16:creationId xmlns:a16="http://schemas.microsoft.com/office/drawing/2014/main" id="{BAB8EC6A-3AD0-439E-EAD9-0A4B8267CC22}"/>
                </a:ext>
              </a:extLst>
            </p:cNvPr>
            <p:cNvPicPr>
              <a:picLocks noChangeAspect="1"/>
            </p:cNvPicPr>
            <p:nvPr/>
          </p:nvPicPr>
          <p:blipFill>
            <a:blip r:embed="rId5"/>
            <a:stretch>
              <a:fillRect/>
            </a:stretch>
          </p:blipFill>
          <p:spPr>
            <a:xfrm>
              <a:off x="7618518" y="1379591"/>
              <a:ext cx="1130547" cy="448450"/>
            </a:xfrm>
            <a:prstGeom prst="rect">
              <a:avLst/>
            </a:prstGeom>
          </p:spPr>
        </p:pic>
      </p:grpSp>
      <p:grpSp>
        <p:nvGrpSpPr>
          <p:cNvPr id="38" name="Group 37">
            <a:extLst>
              <a:ext uri="{FF2B5EF4-FFF2-40B4-BE49-F238E27FC236}">
                <a16:creationId xmlns:a16="http://schemas.microsoft.com/office/drawing/2014/main" id="{C9AF0791-2089-BC7B-D14C-284FFB7AFF62}"/>
              </a:ext>
            </a:extLst>
          </p:cNvPr>
          <p:cNvGrpSpPr/>
          <p:nvPr/>
        </p:nvGrpSpPr>
        <p:grpSpPr>
          <a:xfrm>
            <a:off x="1624528" y="4747837"/>
            <a:ext cx="1385207" cy="1668288"/>
            <a:chOff x="1667504" y="2940917"/>
            <a:chExt cx="1385207" cy="1668288"/>
          </a:xfrm>
        </p:grpSpPr>
        <p:grpSp>
          <p:nvGrpSpPr>
            <p:cNvPr id="4" name="Group 3">
              <a:extLst>
                <a:ext uri="{FF2B5EF4-FFF2-40B4-BE49-F238E27FC236}">
                  <a16:creationId xmlns:a16="http://schemas.microsoft.com/office/drawing/2014/main" id="{D5B454AC-2DB7-82F8-73A7-835125AC34E4}"/>
                </a:ext>
              </a:extLst>
            </p:cNvPr>
            <p:cNvGrpSpPr/>
            <p:nvPr/>
          </p:nvGrpSpPr>
          <p:grpSpPr>
            <a:xfrm>
              <a:off x="1667504" y="2940917"/>
              <a:ext cx="1385207" cy="1668288"/>
              <a:chOff x="7582836" y="1182636"/>
              <a:chExt cx="1385207" cy="1668288"/>
            </a:xfrm>
          </p:grpSpPr>
          <p:sp>
            <p:nvSpPr>
              <p:cNvPr id="6" name="Rounded Rectangle 348">
                <a:extLst>
                  <a:ext uri="{FF2B5EF4-FFF2-40B4-BE49-F238E27FC236}">
                    <a16:creationId xmlns:a16="http://schemas.microsoft.com/office/drawing/2014/main" id="{026A585A-79BF-DB42-E427-E6A53CCB9885}"/>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6">
                <a:extLst>
                  <a:ext uri="{FF2B5EF4-FFF2-40B4-BE49-F238E27FC236}">
                    <a16:creationId xmlns:a16="http://schemas.microsoft.com/office/drawing/2014/main" id="{652D9500-9ED4-AEF3-C916-A0D1D78E9BD0}"/>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90612C6-31F8-54B1-F218-51B24C7E3EB7}"/>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May 2023</a:t>
                </a:r>
              </a:p>
            </p:txBody>
          </p:sp>
          <p:sp>
            <p:nvSpPr>
              <p:cNvPr id="10" name="TextBox 9">
                <a:extLst>
                  <a:ext uri="{FF2B5EF4-FFF2-40B4-BE49-F238E27FC236}">
                    <a16:creationId xmlns:a16="http://schemas.microsoft.com/office/drawing/2014/main" id="{ED4BD9AD-BA0B-F7BA-FEA8-507460E5CFC9}"/>
                  </a:ext>
                </a:extLst>
              </p:cNvPr>
              <p:cNvSpPr txBox="1"/>
              <p:nvPr/>
            </p:nvSpPr>
            <p:spPr>
              <a:xfrm>
                <a:off x="7734630" y="2467225"/>
                <a:ext cx="1082596" cy="214160"/>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$105,600,000</a:t>
                </a:r>
              </a:p>
            </p:txBody>
          </p:sp>
          <p:sp>
            <p:nvSpPr>
              <p:cNvPr id="11" name="TextBox 10">
                <a:extLst>
                  <a:ext uri="{FF2B5EF4-FFF2-40B4-BE49-F238E27FC236}">
                    <a16:creationId xmlns:a16="http://schemas.microsoft.com/office/drawing/2014/main" id="{986E342A-39AA-F1DC-1E3F-ED741BBE430D}"/>
                  </a:ext>
                </a:extLst>
              </p:cNvPr>
              <p:cNvSpPr txBox="1"/>
              <p:nvPr/>
            </p:nvSpPr>
            <p:spPr>
              <a:xfrm>
                <a:off x="7582836" y="2648621"/>
                <a:ext cx="1385207" cy="200055"/>
              </a:xfrm>
              <a:prstGeom prst="rect">
                <a:avLst/>
              </a:prstGeom>
              <a:noFill/>
              <a:ln>
                <a:noFill/>
              </a:ln>
            </p:spPr>
            <p:txBody>
              <a:bodyPr wrap="square" rtlCol="0">
                <a:spAutoFit/>
              </a:bodyPr>
              <a:lstStyle/>
              <a:p>
                <a:pPr algn="ctr"/>
                <a:r>
                  <a:rPr lang="en-US" sz="700" b="1" dirty="0">
                    <a:solidFill>
                      <a:schemeClr val="bg1"/>
                    </a:solidFill>
                    <a:latin typeface="Bierstadt" panose="020B0004020202020204" pitchFamily="34" charset="0"/>
                    <a:cs typeface="Arial" panose="020B0604020202020204" pitchFamily="34" charset="0"/>
                  </a:rPr>
                  <a:t>FREDDIE MAC FINANCING</a:t>
                </a:r>
              </a:p>
            </p:txBody>
          </p:sp>
          <p:sp>
            <p:nvSpPr>
              <p:cNvPr id="22" name="TextBox 21">
                <a:extLst>
                  <a:ext uri="{FF2B5EF4-FFF2-40B4-BE49-F238E27FC236}">
                    <a16:creationId xmlns:a16="http://schemas.microsoft.com/office/drawing/2014/main" id="{2F78978C-EA29-4F1D-D85E-2B3BD4ADEAD6}"/>
                  </a:ext>
                </a:extLst>
              </p:cNvPr>
              <p:cNvSpPr txBox="1"/>
              <p:nvPr/>
            </p:nvSpPr>
            <p:spPr>
              <a:xfrm>
                <a:off x="7653483" y="1823119"/>
                <a:ext cx="1244889" cy="523220"/>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Freddie Mac Refinancing of a 364-Unit IL/AL/MC</a:t>
                </a:r>
              </a:p>
              <a:p>
                <a:pPr algn="ctr"/>
                <a:r>
                  <a:rPr lang="en-US" sz="700" dirty="0">
                    <a:latin typeface="Bierstadt" panose="020B0004020202020204" pitchFamily="34" charset="0"/>
                    <a:cs typeface="Arial" panose="020B0604020202020204" pitchFamily="34" charset="0"/>
                  </a:rPr>
                  <a:t>Community in Lakewood, CO</a:t>
                </a:r>
              </a:p>
            </p:txBody>
          </p:sp>
        </p:grpSp>
        <p:pic>
          <p:nvPicPr>
            <p:cNvPr id="36" name="Picture 35">
              <a:extLst>
                <a:ext uri="{FF2B5EF4-FFF2-40B4-BE49-F238E27FC236}">
                  <a16:creationId xmlns:a16="http://schemas.microsoft.com/office/drawing/2014/main" id="{F3D24421-14A6-A275-B857-D6664DAF41C4}"/>
                </a:ext>
              </a:extLst>
            </p:cNvPr>
            <p:cNvPicPr>
              <a:picLocks noChangeAspect="1"/>
            </p:cNvPicPr>
            <p:nvPr/>
          </p:nvPicPr>
          <p:blipFill>
            <a:blip r:embed="rId6"/>
            <a:stretch>
              <a:fillRect/>
            </a:stretch>
          </p:blipFill>
          <p:spPr>
            <a:xfrm>
              <a:off x="1796257" y="3244427"/>
              <a:ext cx="1126370" cy="207149"/>
            </a:xfrm>
            <a:prstGeom prst="rect">
              <a:avLst/>
            </a:prstGeom>
          </p:spPr>
        </p:pic>
      </p:grpSp>
      <p:grpSp>
        <p:nvGrpSpPr>
          <p:cNvPr id="99" name="Group 98">
            <a:extLst>
              <a:ext uri="{FF2B5EF4-FFF2-40B4-BE49-F238E27FC236}">
                <a16:creationId xmlns:a16="http://schemas.microsoft.com/office/drawing/2014/main" id="{1EBDE385-65A3-7D6B-B807-E361DEAA0DDF}"/>
              </a:ext>
            </a:extLst>
          </p:cNvPr>
          <p:cNvGrpSpPr/>
          <p:nvPr/>
        </p:nvGrpSpPr>
        <p:grpSpPr>
          <a:xfrm>
            <a:off x="6114954" y="2952716"/>
            <a:ext cx="1289304" cy="1684919"/>
            <a:chOff x="259818" y="1090346"/>
            <a:chExt cx="1289304" cy="1684919"/>
          </a:xfrm>
        </p:grpSpPr>
        <p:grpSp>
          <p:nvGrpSpPr>
            <p:cNvPr id="89" name="Group 88">
              <a:extLst>
                <a:ext uri="{FF2B5EF4-FFF2-40B4-BE49-F238E27FC236}">
                  <a16:creationId xmlns:a16="http://schemas.microsoft.com/office/drawing/2014/main" id="{A84E5D60-8150-58BD-5044-3FDD57B25B3C}"/>
                </a:ext>
              </a:extLst>
            </p:cNvPr>
            <p:cNvGrpSpPr/>
            <p:nvPr/>
          </p:nvGrpSpPr>
          <p:grpSpPr>
            <a:xfrm>
              <a:off x="259818" y="1094809"/>
              <a:ext cx="1289304" cy="1680456"/>
              <a:chOff x="7631276" y="1182636"/>
              <a:chExt cx="1289304" cy="1680456"/>
            </a:xfrm>
          </p:grpSpPr>
          <p:sp>
            <p:nvSpPr>
              <p:cNvPr id="90" name="Rounded Rectangle 348">
                <a:extLst>
                  <a:ext uri="{FF2B5EF4-FFF2-40B4-BE49-F238E27FC236}">
                    <a16:creationId xmlns:a16="http://schemas.microsoft.com/office/drawing/2014/main" id="{72850F34-11BB-3AD2-0EAC-36E35CBBC121}"/>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ounded Rectangle 6">
                <a:extLst>
                  <a:ext uri="{FF2B5EF4-FFF2-40B4-BE49-F238E27FC236}">
                    <a16:creationId xmlns:a16="http://schemas.microsoft.com/office/drawing/2014/main" id="{EE4A76AC-3451-5A48-DD4B-154FCA6997D6}"/>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E28A449-00E9-CB78-DED8-D70571300847}"/>
                  </a:ext>
                </a:extLst>
              </p:cNvPr>
              <p:cNvSpPr txBox="1"/>
              <p:nvPr/>
            </p:nvSpPr>
            <p:spPr>
              <a:xfrm>
                <a:off x="7734630" y="2467225"/>
                <a:ext cx="1082596" cy="214160"/>
              </a:xfrm>
              <a:prstGeom prst="rect">
                <a:avLst/>
              </a:prstGeom>
              <a:noFill/>
            </p:spPr>
            <p:txBody>
              <a:bodyPr wrap="square" rtlCol="0">
                <a:spAutoFit/>
              </a:bodyPr>
              <a:lstStyle/>
              <a:p>
                <a:pPr algn="ctr"/>
                <a:endParaRPr lang="en-US" sz="750" b="1" dirty="0">
                  <a:latin typeface="Bierstadt" panose="020B00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7617C40E-81B7-2ABD-60EF-71AD9C0C9EA3}"/>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94" name="TextBox 93">
                <a:extLst>
                  <a:ext uri="{FF2B5EF4-FFF2-40B4-BE49-F238E27FC236}">
                    <a16:creationId xmlns:a16="http://schemas.microsoft.com/office/drawing/2014/main" id="{31503BCB-AD35-4CA8-2922-39AF206D5F8A}"/>
                  </a:ext>
                </a:extLst>
              </p:cNvPr>
              <p:cNvSpPr txBox="1"/>
              <p:nvPr/>
            </p:nvSpPr>
            <p:spPr>
              <a:xfrm>
                <a:off x="7653480" y="2085770"/>
                <a:ext cx="1244889" cy="415498"/>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246-Bed/Unit AL/SNF Community in </a:t>
                </a:r>
              </a:p>
              <a:p>
                <a:pPr algn="ctr"/>
                <a:r>
                  <a:rPr lang="en-US" sz="700" dirty="0">
                    <a:latin typeface="Bierstadt" panose="020B0004020202020204" pitchFamily="34" charset="0"/>
                    <a:cs typeface="Arial" panose="020B0604020202020204" pitchFamily="34" charset="0"/>
                  </a:rPr>
                  <a:t>Garfield Heights, OH</a:t>
                </a:r>
              </a:p>
            </p:txBody>
          </p:sp>
        </p:grpSp>
        <p:grpSp>
          <p:nvGrpSpPr>
            <p:cNvPr id="95" name="Group 94">
              <a:extLst>
                <a:ext uri="{FF2B5EF4-FFF2-40B4-BE49-F238E27FC236}">
                  <a16:creationId xmlns:a16="http://schemas.microsoft.com/office/drawing/2014/main" id="{5C2AE848-5CD8-555B-ABB6-E8E31557E2C6}"/>
                </a:ext>
              </a:extLst>
            </p:cNvPr>
            <p:cNvGrpSpPr/>
            <p:nvPr/>
          </p:nvGrpSpPr>
          <p:grpSpPr>
            <a:xfrm>
              <a:off x="373714" y="1238705"/>
              <a:ext cx="1086430" cy="700459"/>
              <a:chOff x="397777" y="1233330"/>
              <a:chExt cx="1055668" cy="655181"/>
            </a:xfrm>
          </p:grpSpPr>
          <p:pic>
            <p:nvPicPr>
              <p:cNvPr id="96" name="Picture 2" descr="The Village at Marymount | A Continuing Care Community">
                <a:extLst>
                  <a:ext uri="{FF2B5EF4-FFF2-40B4-BE49-F238E27FC236}">
                    <a16:creationId xmlns:a16="http://schemas.microsoft.com/office/drawing/2014/main" id="{CFC2BB2D-F284-FAA0-FC95-B0ADB664A11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97777" y="1233330"/>
                <a:ext cx="1055668" cy="637983"/>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D11CDC0D-67CE-D7E1-42D8-D16D4ADE01D9}"/>
                  </a:ext>
                </a:extLst>
              </p:cNvPr>
              <p:cNvSpPr/>
              <p:nvPr/>
            </p:nvSpPr>
            <p:spPr bwMode="auto">
              <a:xfrm>
                <a:off x="838200" y="1755671"/>
                <a:ext cx="610295" cy="1328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sp>
          <p:nvSpPr>
            <p:cNvPr id="98" name="TextBox 97">
              <a:extLst>
                <a:ext uri="{FF2B5EF4-FFF2-40B4-BE49-F238E27FC236}">
                  <a16:creationId xmlns:a16="http://schemas.microsoft.com/office/drawing/2014/main" id="{15BDF952-6696-A262-5FED-B00F05743001}"/>
                </a:ext>
              </a:extLst>
            </p:cNvPr>
            <p:cNvSpPr txBox="1"/>
            <p:nvPr/>
          </p:nvSpPr>
          <p:spPr>
            <a:xfrm>
              <a:off x="355493" y="1090346"/>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June 2023</a:t>
              </a:r>
            </a:p>
          </p:txBody>
        </p:sp>
      </p:grpSp>
      <p:grpSp>
        <p:nvGrpSpPr>
          <p:cNvPr id="5" name="Group 4">
            <a:extLst>
              <a:ext uri="{FF2B5EF4-FFF2-40B4-BE49-F238E27FC236}">
                <a16:creationId xmlns:a16="http://schemas.microsoft.com/office/drawing/2014/main" id="{CC96DEE9-94F3-2E00-AA74-D109041FBA4A}"/>
              </a:ext>
            </a:extLst>
          </p:cNvPr>
          <p:cNvGrpSpPr/>
          <p:nvPr/>
        </p:nvGrpSpPr>
        <p:grpSpPr>
          <a:xfrm>
            <a:off x="7600394" y="2918353"/>
            <a:ext cx="1289304" cy="1680456"/>
            <a:chOff x="6082617" y="1128133"/>
            <a:chExt cx="1289304" cy="1680456"/>
          </a:xfrm>
        </p:grpSpPr>
        <p:grpSp>
          <p:nvGrpSpPr>
            <p:cNvPr id="57" name="Group 56">
              <a:extLst>
                <a:ext uri="{FF2B5EF4-FFF2-40B4-BE49-F238E27FC236}">
                  <a16:creationId xmlns:a16="http://schemas.microsoft.com/office/drawing/2014/main" id="{4EDD9F33-8EE1-9A17-3462-1D1EC7E316C6}"/>
                </a:ext>
              </a:extLst>
            </p:cNvPr>
            <p:cNvGrpSpPr/>
            <p:nvPr/>
          </p:nvGrpSpPr>
          <p:grpSpPr>
            <a:xfrm>
              <a:off x="6082617" y="1128133"/>
              <a:ext cx="1289304" cy="1680456"/>
              <a:chOff x="7631276" y="1182636"/>
              <a:chExt cx="1289304" cy="1680456"/>
            </a:xfrm>
          </p:grpSpPr>
          <p:sp>
            <p:nvSpPr>
              <p:cNvPr id="60" name="Rounded Rectangle 348">
                <a:extLst>
                  <a:ext uri="{FF2B5EF4-FFF2-40B4-BE49-F238E27FC236}">
                    <a16:creationId xmlns:a16="http://schemas.microsoft.com/office/drawing/2014/main" id="{4149D97D-4660-B90E-3283-075DC866D519}"/>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
                <a:extLst>
                  <a:ext uri="{FF2B5EF4-FFF2-40B4-BE49-F238E27FC236}">
                    <a16:creationId xmlns:a16="http://schemas.microsoft.com/office/drawing/2014/main" id="{9955D356-DD37-395C-16FB-2EA297CD69BC}"/>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365CDC6D-4FCF-2F0F-BCB0-D7950D95FBCF}"/>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May 2023</a:t>
                </a:r>
              </a:p>
            </p:txBody>
          </p:sp>
          <p:sp>
            <p:nvSpPr>
              <p:cNvPr id="63" name="TextBox 62">
                <a:extLst>
                  <a:ext uri="{FF2B5EF4-FFF2-40B4-BE49-F238E27FC236}">
                    <a16:creationId xmlns:a16="http://schemas.microsoft.com/office/drawing/2014/main" id="{B8B03330-89D4-2E5A-193F-8F123964A596}"/>
                  </a:ext>
                </a:extLst>
              </p:cNvPr>
              <p:cNvSpPr txBox="1"/>
              <p:nvPr/>
            </p:nvSpPr>
            <p:spPr>
              <a:xfrm>
                <a:off x="7734630" y="2467225"/>
                <a:ext cx="1082596" cy="214160"/>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$23,500,000</a:t>
                </a:r>
              </a:p>
            </p:txBody>
          </p:sp>
          <p:sp>
            <p:nvSpPr>
              <p:cNvPr id="64" name="TextBox 63">
                <a:extLst>
                  <a:ext uri="{FF2B5EF4-FFF2-40B4-BE49-F238E27FC236}">
                    <a16:creationId xmlns:a16="http://schemas.microsoft.com/office/drawing/2014/main" id="{8FFD6D9C-2D97-FAA9-D48A-18DB00BA0EB7}"/>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65" name="TextBox 64">
                <a:extLst>
                  <a:ext uri="{FF2B5EF4-FFF2-40B4-BE49-F238E27FC236}">
                    <a16:creationId xmlns:a16="http://schemas.microsoft.com/office/drawing/2014/main" id="{C179C2A8-065D-DBF5-E72C-ED641AEA96B5}"/>
                  </a:ext>
                </a:extLst>
              </p:cNvPr>
              <p:cNvSpPr txBox="1"/>
              <p:nvPr/>
            </p:nvSpPr>
            <p:spPr>
              <a:xfrm>
                <a:off x="7653483" y="1788517"/>
                <a:ext cx="1244889" cy="415498"/>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101-Unit IL/AL/MC Community in Mequon, WI to</a:t>
                </a:r>
              </a:p>
            </p:txBody>
          </p:sp>
        </p:grpSp>
        <p:pic>
          <p:nvPicPr>
            <p:cNvPr id="81" name="Picture 80">
              <a:extLst>
                <a:ext uri="{FF2B5EF4-FFF2-40B4-BE49-F238E27FC236}">
                  <a16:creationId xmlns:a16="http://schemas.microsoft.com/office/drawing/2014/main" id="{1FD64F1C-461F-BF43-DC8C-82748F6C6DDC}"/>
                </a:ext>
              </a:extLst>
            </p:cNvPr>
            <p:cNvPicPr>
              <a:picLocks noChangeAspect="1"/>
            </p:cNvPicPr>
            <p:nvPr/>
          </p:nvPicPr>
          <p:blipFill>
            <a:blip r:embed="rId8"/>
            <a:stretch>
              <a:fillRect/>
            </a:stretch>
          </p:blipFill>
          <p:spPr>
            <a:xfrm>
              <a:off x="6208350" y="2107066"/>
              <a:ext cx="1037836" cy="301190"/>
            </a:xfrm>
            <a:prstGeom prst="rect">
              <a:avLst/>
            </a:prstGeom>
          </p:spPr>
        </p:pic>
        <p:pic>
          <p:nvPicPr>
            <p:cNvPr id="79" name="Picture 78">
              <a:extLst>
                <a:ext uri="{FF2B5EF4-FFF2-40B4-BE49-F238E27FC236}">
                  <a16:creationId xmlns:a16="http://schemas.microsoft.com/office/drawing/2014/main" id="{DCE41F02-023E-92D9-21D2-4C0052531AE1}"/>
                </a:ext>
              </a:extLst>
            </p:cNvPr>
            <p:cNvPicPr>
              <a:picLocks noChangeAspect="1"/>
            </p:cNvPicPr>
            <p:nvPr/>
          </p:nvPicPr>
          <p:blipFill>
            <a:blip r:embed="rId9"/>
            <a:stretch>
              <a:fillRect/>
            </a:stretch>
          </p:blipFill>
          <p:spPr>
            <a:xfrm>
              <a:off x="6245346" y="1313239"/>
              <a:ext cx="963844" cy="388805"/>
            </a:xfrm>
            <a:prstGeom prst="rect">
              <a:avLst/>
            </a:prstGeom>
          </p:spPr>
        </p:pic>
      </p:grpSp>
      <p:grpSp>
        <p:nvGrpSpPr>
          <p:cNvPr id="135" name="Group 134">
            <a:extLst>
              <a:ext uri="{FF2B5EF4-FFF2-40B4-BE49-F238E27FC236}">
                <a16:creationId xmlns:a16="http://schemas.microsoft.com/office/drawing/2014/main" id="{C690221E-C5B6-4D2D-735C-922A78275EC8}"/>
              </a:ext>
            </a:extLst>
          </p:cNvPr>
          <p:cNvGrpSpPr/>
          <p:nvPr/>
        </p:nvGrpSpPr>
        <p:grpSpPr>
          <a:xfrm>
            <a:off x="4676463" y="2941649"/>
            <a:ext cx="1289304" cy="1680456"/>
            <a:chOff x="3162420" y="1139942"/>
            <a:chExt cx="1289304" cy="1680456"/>
          </a:xfrm>
        </p:grpSpPr>
        <p:grpSp>
          <p:nvGrpSpPr>
            <p:cNvPr id="100" name="Group 99">
              <a:extLst>
                <a:ext uri="{FF2B5EF4-FFF2-40B4-BE49-F238E27FC236}">
                  <a16:creationId xmlns:a16="http://schemas.microsoft.com/office/drawing/2014/main" id="{85B5D662-CED3-9C28-93D1-848F6521373A}"/>
                </a:ext>
              </a:extLst>
            </p:cNvPr>
            <p:cNvGrpSpPr/>
            <p:nvPr/>
          </p:nvGrpSpPr>
          <p:grpSpPr>
            <a:xfrm>
              <a:off x="3162420" y="1139942"/>
              <a:ext cx="1289304" cy="1680456"/>
              <a:chOff x="7631276" y="1182636"/>
              <a:chExt cx="1289304" cy="1680456"/>
            </a:xfrm>
          </p:grpSpPr>
          <p:sp>
            <p:nvSpPr>
              <p:cNvPr id="101" name="Rounded Rectangle 348">
                <a:extLst>
                  <a:ext uri="{FF2B5EF4-FFF2-40B4-BE49-F238E27FC236}">
                    <a16:creationId xmlns:a16="http://schemas.microsoft.com/office/drawing/2014/main" id="{ADE39DFF-BB38-CB00-CC71-9964725C5C36}"/>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6">
                <a:extLst>
                  <a:ext uri="{FF2B5EF4-FFF2-40B4-BE49-F238E27FC236}">
                    <a16:creationId xmlns:a16="http://schemas.microsoft.com/office/drawing/2014/main" id="{B4CBB871-43B8-737D-F0AD-5221919FF168}"/>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2DC25CB5-9C43-2FBE-4530-E74B31B87F61}"/>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104" name="TextBox 103">
                <a:extLst>
                  <a:ext uri="{FF2B5EF4-FFF2-40B4-BE49-F238E27FC236}">
                    <a16:creationId xmlns:a16="http://schemas.microsoft.com/office/drawing/2014/main" id="{28C8CF09-917A-5F3E-9227-181022730F91}"/>
                  </a:ext>
                </a:extLst>
              </p:cNvPr>
              <p:cNvSpPr txBox="1"/>
              <p:nvPr/>
            </p:nvSpPr>
            <p:spPr>
              <a:xfrm>
                <a:off x="7653480" y="1729729"/>
                <a:ext cx="1244889" cy="415498"/>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135-Bed </a:t>
                </a:r>
              </a:p>
              <a:p>
                <a:pPr algn="ctr"/>
                <a:r>
                  <a:rPr lang="en-US" sz="700" dirty="0">
                    <a:latin typeface="Bierstadt" panose="020B0004020202020204" pitchFamily="34" charset="0"/>
                    <a:cs typeface="Arial" panose="020B0604020202020204" pitchFamily="34" charset="0"/>
                  </a:rPr>
                  <a:t>Skilled Nursing Facility </a:t>
                </a:r>
              </a:p>
              <a:p>
                <a:pPr algn="ctr"/>
                <a:r>
                  <a:rPr lang="en-US" sz="700" dirty="0">
                    <a:latin typeface="Bierstadt" panose="020B0004020202020204" pitchFamily="34" charset="0"/>
                    <a:cs typeface="Arial" panose="020B0604020202020204" pitchFamily="34" charset="0"/>
                  </a:rPr>
                  <a:t>in Chicago, IL to</a:t>
                </a:r>
              </a:p>
            </p:txBody>
          </p:sp>
        </p:grpSp>
        <p:pic>
          <p:nvPicPr>
            <p:cNvPr id="106" name="Picture 4" descr="4.5 ⭐ Bethesda Rehab &amp; Senior Care Reviews by Real Customers 2023">
              <a:extLst>
                <a:ext uri="{FF2B5EF4-FFF2-40B4-BE49-F238E27FC236}">
                  <a16:creationId xmlns:a16="http://schemas.microsoft.com/office/drawing/2014/main" id="{074C4DA6-EA79-3C35-1DB0-F76B45634D06}"/>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19282" t="33402" r="18051" b="49726"/>
            <a:stretch/>
          </p:blipFill>
          <p:spPr bwMode="auto">
            <a:xfrm>
              <a:off x="3236727" y="1338224"/>
              <a:ext cx="1140690" cy="30710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Altitude Health Services Inc - Phone, Email, Employees, CEO, VP, 2022">
              <a:extLst>
                <a:ext uri="{FF2B5EF4-FFF2-40B4-BE49-F238E27FC236}">
                  <a16:creationId xmlns:a16="http://schemas.microsoft.com/office/drawing/2014/main" id="{B3C81AF2-5E9D-2580-AE47-5D70CF311C2F}"/>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t="30000" b="30000"/>
            <a:stretch/>
          </p:blipFill>
          <p:spPr bwMode="auto">
            <a:xfrm>
              <a:off x="3406041" y="2178733"/>
              <a:ext cx="802063" cy="320825"/>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70A7FB73-3E0F-95F7-660C-FC6A54E4BA77}"/>
                </a:ext>
              </a:extLst>
            </p:cNvPr>
            <p:cNvSpPr txBox="1"/>
            <p:nvPr/>
          </p:nvSpPr>
          <p:spPr>
            <a:xfrm>
              <a:off x="3276600" y="1143000"/>
              <a:ext cx="1097952" cy="199172"/>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July 2023</a:t>
              </a:r>
            </a:p>
          </p:txBody>
        </p:sp>
      </p:grpSp>
      <p:grpSp>
        <p:nvGrpSpPr>
          <p:cNvPr id="3" name="Group 2">
            <a:extLst>
              <a:ext uri="{FF2B5EF4-FFF2-40B4-BE49-F238E27FC236}">
                <a16:creationId xmlns:a16="http://schemas.microsoft.com/office/drawing/2014/main" id="{0EA96968-75CC-2A80-135D-49E3DFA0C344}"/>
              </a:ext>
            </a:extLst>
          </p:cNvPr>
          <p:cNvGrpSpPr/>
          <p:nvPr/>
        </p:nvGrpSpPr>
        <p:grpSpPr>
          <a:xfrm>
            <a:off x="3179437" y="2942256"/>
            <a:ext cx="1289304" cy="1680939"/>
            <a:chOff x="2232896" y="1589439"/>
            <a:chExt cx="1289304" cy="1680939"/>
          </a:xfrm>
        </p:grpSpPr>
        <p:sp>
          <p:nvSpPr>
            <p:cNvPr id="12" name="Rounded Rectangle 348">
              <a:extLst>
                <a:ext uri="{FF2B5EF4-FFF2-40B4-BE49-F238E27FC236}">
                  <a16:creationId xmlns:a16="http://schemas.microsoft.com/office/drawing/2014/main" id="{FC61A8E7-26E7-FFD0-80B0-82D762D4A3E7}"/>
                </a:ext>
              </a:extLst>
            </p:cNvPr>
            <p:cNvSpPr/>
            <p:nvPr/>
          </p:nvSpPr>
          <p:spPr>
            <a:xfrm>
              <a:off x="2268505" y="1594836"/>
              <a:ext cx="1218087" cy="1656792"/>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ounded Rectangle 6">
              <a:extLst>
                <a:ext uri="{FF2B5EF4-FFF2-40B4-BE49-F238E27FC236}">
                  <a16:creationId xmlns:a16="http://schemas.microsoft.com/office/drawing/2014/main" id="{9D977891-095A-731B-BDAE-413F93FD711F}"/>
                </a:ext>
              </a:extLst>
            </p:cNvPr>
            <p:cNvSpPr/>
            <p:nvPr/>
          </p:nvSpPr>
          <p:spPr>
            <a:xfrm>
              <a:off x="2275386" y="3051008"/>
              <a:ext cx="1204325" cy="20506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DF63B679-85B6-FAC2-54CE-004254F65452}"/>
                </a:ext>
              </a:extLst>
            </p:cNvPr>
            <p:cNvSpPr txBox="1"/>
            <p:nvPr/>
          </p:nvSpPr>
          <p:spPr>
            <a:xfrm>
              <a:off x="2336250" y="2873995"/>
              <a:ext cx="1082596" cy="213255"/>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$35,640,000</a:t>
              </a:r>
            </a:p>
          </p:txBody>
        </p:sp>
        <p:sp>
          <p:nvSpPr>
            <p:cNvPr id="137" name="TextBox 136">
              <a:extLst>
                <a:ext uri="{FF2B5EF4-FFF2-40B4-BE49-F238E27FC236}">
                  <a16:creationId xmlns:a16="http://schemas.microsoft.com/office/drawing/2014/main" id="{2448E9DB-A6D7-7EC9-5FBC-ABB66CF3DCE3}"/>
                </a:ext>
              </a:extLst>
            </p:cNvPr>
            <p:cNvSpPr txBox="1"/>
            <p:nvPr/>
          </p:nvSpPr>
          <p:spPr>
            <a:xfrm>
              <a:off x="2232896" y="3054934"/>
              <a:ext cx="1289304" cy="215444"/>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139" name="TextBox 138">
              <a:extLst>
                <a:ext uri="{FF2B5EF4-FFF2-40B4-BE49-F238E27FC236}">
                  <a16:creationId xmlns:a16="http://schemas.microsoft.com/office/drawing/2014/main" id="{00C97DC8-22BB-B628-EED4-D1CAF965E58C}"/>
                </a:ext>
              </a:extLst>
            </p:cNvPr>
            <p:cNvSpPr txBox="1"/>
            <p:nvPr/>
          </p:nvSpPr>
          <p:spPr>
            <a:xfrm>
              <a:off x="2255103" y="2437345"/>
              <a:ext cx="1244889" cy="307777"/>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3-Community SNF Portfolio in CA</a:t>
              </a:r>
            </a:p>
          </p:txBody>
        </p:sp>
        <p:pic>
          <p:nvPicPr>
            <p:cNvPr id="140" name="Picture 139">
              <a:extLst>
                <a:ext uri="{FF2B5EF4-FFF2-40B4-BE49-F238E27FC236}">
                  <a16:creationId xmlns:a16="http://schemas.microsoft.com/office/drawing/2014/main" id="{DAC463FB-1E0F-8623-60A4-709B58415A66}"/>
                </a:ext>
              </a:extLst>
            </p:cNvPr>
            <p:cNvPicPr>
              <a:picLocks noChangeAspect="1"/>
            </p:cNvPicPr>
            <p:nvPr/>
          </p:nvPicPr>
          <p:blipFill>
            <a:blip r:embed="rId12"/>
            <a:stretch>
              <a:fillRect/>
            </a:stretch>
          </p:blipFill>
          <p:spPr>
            <a:xfrm>
              <a:off x="2329626" y="1953564"/>
              <a:ext cx="1095845" cy="180036"/>
            </a:xfrm>
            <a:prstGeom prst="rect">
              <a:avLst/>
            </a:prstGeom>
          </p:spPr>
        </p:pic>
        <p:sp>
          <p:nvSpPr>
            <p:cNvPr id="141" name="TextBox 140">
              <a:extLst>
                <a:ext uri="{FF2B5EF4-FFF2-40B4-BE49-F238E27FC236}">
                  <a16:creationId xmlns:a16="http://schemas.microsoft.com/office/drawing/2014/main" id="{7EF8791E-74DA-9054-3C94-6D461DB25C83}"/>
                </a:ext>
              </a:extLst>
            </p:cNvPr>
            <p:cNvSpPr txBox="1"/>
            <p:nvPr/>
          </p:nvSpPr>
          <p:spPr>
            <a:xfrm>
              <a:off x="2336250" y="1589439"/>
              <a:ext cx="1097952" cy="200055"/>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October 2023</a:t>
              </a:r>
            </a:p>
          </p:txBody>
        </p:sp>
      </p:grpSp>
      <p:sp>
        <p:nvSpPr>
          <p:cNvPr id="15" name="TextBox 14">
            <a:extLst>
              <a:ext uri="{FF2B5EF4-FFF2-40B4-BE49-F238E27FC236}">
                <a16:creationId xmlns:a16="http://schemas.microsoft.com/office/drawing/2014/main" id="{4E69FCEC-FDAD-9615-E385-402C8908D199}"/>
              </a:ext>
            </a:extLst>
          </p:cNvPr>
          <p:cNvSpPr txBox="1"/>
          <p:nvPr/>
        </p:nvSpPr>
        <p:spPr>
          <a:xfrm>
            <a:off x="-11904" y="6525710"/>
            <a:ext cx="5877892" cy="276999"/>
          </a:xfrm>
          <a:prstGeom prst="rect">
            <a:avLst/>
          </a:prstGeom>
          <a:noFill/>
        </p:spPr>
        <p:txBody>
          <a:bodyPr wrap="square" rtlCol="0">
            <a:spAutoFit/>
          </a:bodyPr>
          <a:lstStyle/>
          <a:p>
            <a:r>
              <a:rPr lang="en-US" sz="600" dirty="0">
                <a:latin typeface="Bierstadt" panose="020B0004020202020204" pitchFamily="34" charset="0"/>
              </a:rPr>
              <a:t>* Fannie Mae refinancing facilitated by M&amp;T Realty Capital Corporation, a fully accredited Fannie Mae DUS® lender. M&amp;T Realty Capital Corporation is a wholly-owned subsidiary of M&amp;T Bank. Equal Housing Lender. Member FDIC. “DUS®” is a registered trademark of Fannie Mae. </a:t>
            </a:r>
          </a:p>
        </p:txBody>
      </p:sp>
      <p:sp>
        <p:nvSpPr>
          <p:cNvPr id="142" name="Holder 6">
            <a:extLst>
              <a:ext uri="{FF2B5EF4-FFF2-40B4-BE49-F238E27FC236}">
                <a16:creationId xmlns:a16="http://schemas.microsoft.com/office/drawing/2014/main" id="{2C0262DE-B2F8-1E35-8003-D12B30ED8F67}"/>
              </a:ext>
            </a:extLst>
          </p:cNvPr>
          <p:cNvSpPr txBox="1">
            <a:spLocks/>
          </p:cNvSpPr>
          <p:nvPr/>
        </p:nvSpPr>
        <p:spPr>
          <a:xfrm>
            <a:off x="8821166" y="6629516"/>
            <a:ext cx="215900" cy="138499"/>
          </a:xfrm>
          <a:prstGeom prst="rect">
            <a:avLst/>
          </a:prstGeom>
        </p:spPr>
        <p:txBody>
          <a:bodyPr wrap="square" lIns="0" tIns="0" rIns="0" bIns="0">
            <a:spAutoFit/>
          </a:bodyPr>
          <a:lstStyle>
            <a:defPPr>
              <a:defRPr kern="0"/>
            </a:defPPr>
            <a:lvl1pPr>
              <a:defRPr sz="900" b="0" i="0">
                <a:solidFill>
                  <a:schemeClr val="bg1"/>
                </a:solidFill>
                <a:latin typeface="Arial"/>
                <a:cs typeface="Arial"/>
              </a:defRPr>
            </a:lvl1pPr>
          </a:lstStyle>
          <a:p>
            <a:pPr marL="67945">
              <a:spcBef>
                <a:spcPts val="15"/>
              </a:spcBef>
            </a:pPr>
            <a:fld id="{81D60167-4931-47E6-BA6A-407CBD079E47}" type="slidenum">
              <a:rPr lang="en-US" smtClean="0">
                <a:latin typeface="Bierstadt" panose="020B0004020202020204" pitchFamily="34" charset="0"/>
              </a:rPr>
              <a:pPr marL="67945">
                <a:spcBef>
                  <a:spcPts val="15"/>
                </a:spcBef>
              </a:pPr>
              <a:t>23</a:t>
            </a:fld>
            <a:endParaRPr lang="en-US" dirty="0">
              <a:latin typeface="Bierstadt" panose="020B0004020202020204" pitchFamily="34" charset="0"/>
            </a:endParaRPr>
          </a:p>
        </p:txBody>
      </p:sp>
      <p:sp>
        <p:nvSpPr>
          <p:cNvPr id="143" name="Holder 6">
            <a:extLst>
              <a:ext uri="{FF2B5EF4-FFF2-40B4-BE49-F238E27FC236}">
                <a16:creationId xmlns:a16="http://schemas.microsoft.com/office/drawing/2014/main" id="{1FF1619D-6A43-3069-73A5-A74C3869ABEF}"/>
              </a:ext>
            </a:extLst>
          </p:cNvPr>
          <p:cNvSpPr txBox="1">
            <a:spLocks/>
          </p:cNvSpPr>
          <p:nvPr/>
        </p:nvSpPr>
        <p:spPr>
          <a:xfrm>
            <a:off x="8821166" y="6629516"/>
            <a:ext cx="215900" cy="138499"/>
          </a:xfrm>
          <a:prstGeom prst="rect">
            <a:avLst/>
          </a:prstGeom>
        </p:spPr>
        <p:txBody>
          <a:bodyPr wrap="square" lIns="0" tIns="0" rIns="0" bIns="0">
            <a:spAutoFit/>
          </a:bodyPr>
          <a:lstStyle>
            <a:defPPr>
              <a:defRPr kern="0"/>
            </a:defPPr>
            <a:lvl1pPr>
              <a:defRPr sz="900" b="0" i="0">
                <a:solidFill>
                  <a:schemeClr val="bg1"/>
                </a:solidFill>
                <a:latin typeface="Arial"/>
                <a:cs typeface="Arial"/>
              </a:defRPr>
            </a:lvl1pPr>
          </a:lstStyle>
          <a:p>
            <a:pPr marL="67945">
              <a:spcBef>
                <a:spcPts val="15"/>
              </a:spcBef>
            </a:pPr>
            <a:fld id="{81D60167-4931-47E6-BA6A-407CBD079E47}" type="slidenum">
              <a:rPr lang="en-US" smtClean="0">
                <a:latin typeface="Bierstadt" panose="020B0004020202020204" pitchFamily="34" charset="0"/>
              </a:rPr>
              <a:pPr marL="67945">
                <a:spcBef>
                  <a:spcPts val="15"/>
                </a:spcBef>
              </a:pPr>
              <a:t>23</a:t>
            </a:fld>
            <a:endParaRPr lang="en-US" dirty="0">
              <a:latin typeface="Bierstadt" panose="020B0004020202020204" pitchFamily="34" charset="0"/>
            </a:endParaRPr>
          </a:p>
        </p:txBody>
      </p:sp>
      <p:grpSp>
        <p:nvGrpSpPr>
          <p:cNvPr id="203" name="Group 202">
            <a:extLst>
              <a:ext uri="{FF2B5EF4-FFF2-40B4-BE49-F238E27FC236}">
                <a16:creationId xmlns:a16="http://schemas.microsoft.com/office/drawing/2014/main" id="{6C117AFA-CDE3-4888-6F73-5CFB1DE5B054}"/>
              </a:ext>
            </a:extLst>
          </p:cNvPr>
          <p:cNvGrpSpPr/>
          <p:nvPr/>
        </p:nvGrpSpPr>
        <p:grpSpPr>
          <a:xfrm>
            <a:off x="217015" y="2926966"/>
            <a:ext cx="1289304" cy="1706106"/>
            <a:chOff x="5258742" y="2195587"/>
            <a:chExt cx="1289304" cy="1706106"/>
          </a:xfrm>
        </p:grpSpPr>
        <p:grpSp>
          <p:nvGrpSpPr>
            <p:cNvPr id="185" name="Group 184">
              <a:extLst>
                <a:ext uri="{FF2B5EF4-FFF2-40B4-BE49-F238E27FC236}">
                  <a16:creationId xmlns:a16="http://schemas.microsoft.com/office/drawing/2014/main" id="{6A121543-CAB6-3157-D038-1A3FF9F1714C}"/>
                </a:ext>
              </a:extLst>
            </p:cNvPr>
            <p:cNvGrpSpPr/>
            <p:nvPr/>
          </p:nvGrpSpPr>
          <p:grpSpPr>
            <a:xfrm>
              <a:off x="5258742" y="2220754"/>
              <a:ext cx="1289304" cy="1680939"/>
              <a:chOff x="2232896" y="1589439"/>
              <a:chExt cx="1289304" cy="1680939"/>
            </a:xfrm>
          </p:grpSpPr>
          <p:sp>
            <p:nvSpPr>
              <p:cNvPr id="186" name="Rounded Rectangle 348">
                <a:extLst>
                  <a:ext uri="{FF2B5EF4-FFF2-40B4-BE49-F238E27FC236}">
                    <a16:creationId xmlns:a16="http://schemas.microsoft.com/office/drawing/2014/main" id="{1443EE34-2371-BAF9-610B-627110505726}"/>
                  </a:ext>
                </a:extLst>
              </p:cNvPr>
              <p:cNvSpPr/>
              <p:nvPr/>
            </p:nvSpPr>
            <p:spPr>
              <a:xfrm>
                <a:off x="2268505" y="1594836"/>
                <a:ext cx="1218087" cy="1656792"/>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ounded Rectangle 6">
                <a:extLst>
                  <a:ext uri="{FF2B5EF4-FFF2-40B4-BE49-F238E27FC236}">
                    <a16:creationId xmlns:a16="http://schemas.microsoft.com/office/drawing/2014/main" id="{35A2BF37-9EC1-9A8B-C2BF-EECB3E844A61}"/>
                  </a:ext>
                </a:extLst>
              </p:cNvPr>
              <p:cNvSpPr/>
              <p:nvPr/>
            </p:nvSpPr>
            <p:spPr>
              <a:xfrm>
                <a:off x="2275386" y="3051008"/>
                <a:ext cx="1204325" cy="20506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a:extLst>
                  <a:ext uri="{FF2B5EF4-FFF2-40B4-BE49-F238E27FC236}">
                    <a16:creationId xmlns:a16="http://schemas.microsoft.com/office/drawing/2014/main" id="{873E543E-29AF-D752-1163-6ABAD5DCDC68}"/>
                  </a:ext>
                </a:extLst>
              </p:cNvPr>
              <p:cNvSpPr txBox="1"/>
              <p:nvPr/>
            </p:nvSpPr>
            <p:spPr>
              <a:xfrm>
                <a:off x="2336250" y="2873995"/>
                <a:ext cx="1082596" cy="213255"/>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$11,200,000</a:t>
                </a:r>
              </a:p>
            </p:txBody>
          </p:sp>
          <p:sp>
            <p:nvSpPr>
              <p:cNvPr id="189" name="TextBox 188">
                <a:extLst>
                  <a:ext uri="{FF2B5EF4-FFF2-40B4-BE49-F238E27FC236}">
                    <a16:creationId xmlns:a16="http://schemas.microsoft.com/office/drawing/2014/main" id="{22A012BF-F3AB-F594-D480-B60299FF5A60}"/>
                  </a:ext>
                </a:extLst>
              </p:cNvPr>
              <p:cNvSpPr txBox="1"/>
              <p:nvPr/>
            </p:nvSpPr>
            <p:spPr>
              <a:xfrm>
                <a:off x="2232896" y="3054934"/>
                <a:ext cx="1289304" cy="215444"/>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190" name="TextBox 189">
                <a:extLst>
                  <a:ext uri="{FF2B5EF4-FFF2-40B4-BE49-F238E27FC236}">
                    <a16:creationId xmlns:a16="http://schemas.microsoft.com/office/drawing/2014/main" id="{B7BC3767-C7E9-E439-13FB-F698E08979ED}"/>
                  </a:ext>
                </a:extLst>
              </p:cNvPr>
              <p:cNvSpPr txBox="1"/>
              <p:nvPr/>
            </p:nvSpPr>
            <p:spPr>
              <a:xfrm>
                <a:off x="2255103" y="2437345"/>
                <a:ext cx="1244889" cy="415498"/>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41-unit Assisted Living and Memory Care Centre in Fort Wayne, IN</a:t>
                </a:r>
              </a:p>
            </p:txBody>
          </p:sp>
          <p:sp>
            <p:nvSpPr>
              <p:cNvPr id="191" name="TextBox 190">
                <a:extLst>
                  <a:ext uri="{FF2B5EF4-FFF2-40B4-BE49-F238E27FC236}">
                    <a16:creationId xmlns:a16="http://schemas.microsoft.com/office/drawing/2014/main" id="{B4DB7E15-B96D-C30A-53F5-EC49C7B5252A}"/>
                  </a:ext>
                </a:extLst>
              </p:cNvPr>
              <p:cNvSpPr txBox="1"/>
              <p:nvPr/>
            </p:nvSpPr>
            <p:spPr>
              <a:xfrm>
                <a:off x="2336250" y="1589439"/>
                <a:ext cx="1097952" cy="200055"/>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December 2023</a:t>
                </a:r>
              </a:p>
            </p:txBody>
          </p:sp>
        </p:grpSp>
        <p:pic>
          <p:nvPicPr>
            <p:cNvPr id="192" name="Picture 191">
              <a:extLst>
                <a:ext uri="{FF2B5EF4-FFF2-40B4-BE49-F238E27FC236}">
                  <a16:creationId xmlns:a16="http://schemas.microsoft.com/office/drawing/2014/main" id="{3EBA95C6-B8C0-052F-83EC-D852FACCCC06}"/>
                </a:ext>
              </a:extLst>
            </p:cNvPr>
            <p:cNvPicPr>
              <a:picLocks noChangeAspect="1"/>
            </p:cNvPicPr>
            <p:nvPr/>
          </p:nvPicPr>
          <p:blipFill>
            <a:blip r:embed="rId13"/>
            <a:stretch>
              <a:fillRect/>
            </a:stretch>
          </p:blipFill>
          <p:spPr>
            <a:xfrm>
              <a:off x="5533501" y="2428250"/>
              <a:ext cx="739788" cy="313927"/>
            </a:xfrm>
            <a:prstGeom prst="rect">
              <a:avLst/>
            </a:prstGeom>
          </p:spPr>
        </p:pic>
        <p:pic>
          <p:nvPicPr>
            <p:cNvPr id="193" name="Picture 2" descr="BrightStar Senior Living of Madison | Madison WI">
              <a:extLst>
                <a:ext uri="{FF2B5EF4-FFF2-40B4-BE49-F238E27FC236}">
                  <a16:creationId xmlns:a16="http://schemas.microsoft.com/office/drawing/2014/main" id="{E72C64B2-24B3-C2FC-EA0F-4CFBA2AABE4D}"/>
                </a:ext>
              </a:extLst>
            </p:cNvPr>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t="27276" b="30023"/>
            <a:stretch/>
          </p:blipFill>
          <p:spPr bwMode="auto">
            <a:xfrm>
              <a:off x="5557359" y="2764603"/>
              <a:ext cx="692071" cy="295526"/>
            </a:xfrm>
            <a:prstGeom prst="rect">
              <a:avLst/>
            </a:prstGeom>
            <a:noFill/>
            <a:extLst>
              <a:ext uri="{909E8E84-426E-40DD-AFC4-6F175D3DCCD1}">
                <a14:hiddenFill xmlns:a14="http://schemas.microsoft.com/office/drawing/2010/main">
                  <a:solidFill>
                    <a:srgbClr val="FFFFFF"/>
                  </a:solidFill>
                </a14:hiddenFill>
              </a:ext>
            </a:extLst>
          </p:spPr>
        </p:pic>
        <p:grpSp>
          <p:nvGrpSpPr>
            <p:cNvPr id="194" name="Group 193">
              <a:extLst>
                <a:ext uri="{FF2B5EF4-FFF2-40B4-BE49-F238E27FC236}">
                  <a16:creationId xmlns:a16="http://schemas.microsoft.com/office/drawing/2014/main" id="{E85C6FF6-C6D8-49C8-E954-B24088D5F053}"/>
                </a:ext>
              </a:extLst>
            </p:cNvPr>
            <p:cNvGrpSpPr/>
            <p:nvPr/>
          </p:nvGrpSpPr>
          <p:grpSpPr>
            <a:xfrm>
              <a:off x="5258742" y="2195587"/>
              <a:ext cx="1289304" cy="1680939"/>
              <a:chOff x="2232896" y="1589439"/>
              <a:chExt cx="1289304" cy="1680939"/>
            </a:xfrm>
          </p:grpSpPr>
          <p:sp>
            <p:nvSpPr>
              <p:cNvPr id="195" name="Rounded Rectangle 348">
                <a:extLst>
                  <a:ext uri="{FF2B5EF4-FFF2-40B4-BE49-F238E27FC236}">
                    <a16:creationId xmlns:a16="http://schemas.microsoft.com/office/drawing/2014/main" id="{F4B83811-88EC-ABCE-4C1C-7DC307406F36}"/>
                  </a:ext>
                </a:extLst>
              </p:cNvPr>
              <p:cNvSpPr/>
              <p:nvPr/>
            </p:nvSpPr>
            <p:spPr>
              <a:xfrm>
                <a:off x="2268505" y="1594836"/>
                <a:ext cx="1218087" cy="1656792"/>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ounded Rectangle 6">
                <a:extLst>
                  <a:ext uri="{FF2B5EF4-FFF2-40B4-BE49-F238E27FC236}">
                    <a16:creationId xmlns:a16="http://schemas.microsoft.com/office/drawing/2014/main" id="{A79B12F9-8786-AEA9-F06E-6F92E213C10A}"/>
                  </a:ext>
                </a:extLst>
              </p:cNvPr>
              <p:cNvSpPr/>
              <p:nvPr/>
            </p:nvSpPr>
            <p:spPr>
              <a:xfrm>
                <a:off x="2275386" y="3051008"/>
                <a:ext cx="1204325" cy="20506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extBox 196">
                <a:extLst>
                  <a:ext uri="{FF2B5EF4-FFF2-40B4-BE49-F238E27FC236}">
                    <a16:creationId xmlns:a16="http://schemas.microsoft.com/office/drawing/2014/main" id="{66F788FA-8C61-9377-83B0-6735196A5A50}"/>
                  </a:ext>
                </a:extLst>
              </p:cNvPr>
              <p:cNvSpPr txBox="1"/>
              <p:nvPr/>
            </p:nvSpPr>
            <p:spPr>
              <a:xfrm>
                <a:off x="2336250" y="2873995"/>
                <a:ext cx="1082596" cy="213255"/>
              </a:xfrm>
              <a:prstGeom prst="rect">
                <a:avLst/>
              </a:prstGeom>
              <a:noFill/>
            </p:spPr>
            <p:txBody>
              <a:bodyPr wrap="square" rtlCol="0">
                <a:spAutoFit/>
              </a:bodyPr>
              <a:lstStyle/>
              <a:p>
                <a:pPr algn="ctr"/>
                <a:r>
                  <a:rPr lang="en-US" sz="750" b="1" dirty="0">
                    <a:latin typeface="Bierstadt" panose="020B0004020202020204" pitchFamily="34" charset="0"/>
                    <a:cs typeface="Arial" panose="020B0604020202020204" pitchFamily="34" charset="0"/>
                  </a:rPr>
                  <a:t>$11,200,000</a:t>
                </a:r>
              </a:p>
            </p:txBody>
          </p:sp>
          <p:sp>
            <p:nvSpPr>
              <p:cNvPr id="198" name="TextBox 197">
                <a:extLst>
                  <a:ext uri="{FF2B5EF4-FFF2-40B4-BE49-F238E27FC236}">
                    <a16:creationId xmlns:a16="http://schemas.microsoft.com/office/drawing/2014/main" id="{28C70E8B-5982-C877-37DF-CFC77233B23D}"/>
                  </a:ext>
                </a:extLst>
              </p:cNvPr>
              <p:cNvSpPr txBox="1"/>
              <p:nvPr/>
            </p:nvSpPr>
            <p:spPr>
              <a:xfrm>
                <a:off x="2232896" y="3054934"/>
                <a:ext cx="1289304" cy="215444"/>
              </a:xfrm>
              <a:prstGeom prst="rect">
                <a:avLst/>
              </a:prstGeom>
              <a:noFill/>
              <a:ln>
                <a:noFill/>
              </a:ln>
            </p:spPr>
            <p:txBody>
              <a:bodyPr wrap="square" rtlCol="0">
                <a:spAutoFit/>
              </a:bodyPr>
              <a:lstStyle/>
              <a:p>
                <a:pPr algn="ctr"/>
                <a:r>
                  <a:rPr lang="en-US" sz="800" b="1" dirty="0">
                    <a:solidFill>
                      <a:schemeClr val="bg1"/>
                    </a:solidFill>
                    <a:latin typeface="Bierstadt" panose="020B0004020202020204" pitchFamily="34" charset="0"/>
                    <a:cs typeface="Arial" panose="020B0604020202020204" pitchFamily="34" charset="0"/>
                  </a:rPr>
                  <a:t>SELL-SIDE ADVISOR</a:t>
                </a:r>
              </a:p>
            </p:txBody>
          </p:sp>
          <p:sp>
            <p:nvSpPr>
              <p:cNvPr id="199" name="TextBox 198">
                <a:extLst>
                  <a:ext uri="{FF2B5EF4-FFF2-40B4-BE49-F238E27FC236}">
                    <a16:creationId xmlns:a16="http://schemas.microsoft.com/office/drawing/2014/main" id="{DF8855DC-A153-C812-FB42-08E04EC1DFE8}"/>
                  </a:ext>
                </a:extLst>
              </p:cNvPr>
              <p:cNvSpPr txBox="1"/>
              <p:nvPr/>
            </p:nvSpPr>
            <p:spPr>
              <a:xfrm>
                <a:off x="2255103" y="2437345"/>
                <a:ext cx="1244889" cy="415498"/>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Sold a 41-unit Assisted Living and Memory Care Centre in Fort Wayne, IN</a:t>
                </a:r>
              </a:p>
            </p:txBody>
          </p:sp>
          <p:sp>
            <p:nvSpPr>
              <p:cNvPr id="200" name="TextBox 199">
                <a:extLst>
                  <a:ext uri="{FF2B5EF4-FFF2-40B4-BE49-F238E27FC236}">
                    <a16:creationId xmlns:a16="http://schemas.microsoft.com/office/drawing/2014/main" id="{C587D56A-A69F-F809-465D-ED8520DA38CF}"/>
                  </a:ext>
                </a:extLst>
              </p:cNvPr>
              <p:cNvSpPr txBox="1"/>
              <p:nvPr/>
            </p:nvSpPr>
            <p:spPr>
              <a:xfrm>
                <a:off x="2336250" y="1589439"/>
                <a:ext cx="1097952" cy="200055"/>
              </a:xfrm>
              <a:prstGeom prst="rect">
                <a:avLst/>
              </a:prstGeom>
              <a:noFill/>
            </p:spPr>
            <p:txBody>
              <a:bodyPr wrap="square" rtlCol="0">
                <a:spAutoFit/>
              </a:bodyPr>
              <a:lstStyle/>
              <a:p>
                <a:pPr algn="ctr"/>
                <a:r>
                  <a:rPr lang="en-US" sz="700" dirty="0">
                    <a:latin typeface="Bierstadt" panose="020B0004020202020204" pitchFamily="34" charset="0"/>
                    <a:cs typeface="Arial" panose="020B0604020202020204" pitchFamily="34" charset="0"/>
                  </a:rPr>
                  <a:t>December 2023</a:t>
                </a:r>
              </a:p>
            </p:txBody>
          </p:sp>
        </p:grpSp>
        <p:pic>
          <p:nvPicPr>
            <p:cNvPr id="201" name="Picture 200">
              <a:extLst>
                <a:ext uri="{FF2B5EF4-FFF2-40B4-BE49-F238E27FC236}">
                  <a16:creationId xmlns:a16="http://schemas.microsoft.com/office/drawing/2014/main" id="{54A0138C-F5FF-4CD1-321A-080CE22A570D}"/>
                </a:ext>
              </a:extLst>
            </p:cNvPr>
            <p:cNvPicPr>
              <a:picLocks noChangeAspect="1"/>
            </p:cNvPicPr>
            <p:nvPr/>
          </p:nvPicPr>
          <p:blipFill>
            <a:blip r:embed="rId13"/>
            <a:stretch>
              <a:fillRect/>
            </a:stretch>
          </p:blipFill>
          <p:spPr>
            <a:xfrm>
              <a:off x="5533501" y="2403083"/>
              <a:ext cx="739788" cy="313927"/>
            </a:xfrm>
            <a:prstGeom prst="rect">
              <a:avLst/>
            </a:prstGeom>
          </p:spPr>
        </p:pic>
        <p:pic>
          <p:nvPicPr>
            <p:cNvPr id="202" name="Picture 2" descr="BrightStar Senior Living of Madison | Madison WI">
              <a:extLst>
                <a:ext uri="{FF2B5EF4-FFF2-40B4-BE49-F238E27FC236}">
                  <a16:creationId xmlns:a16="http://schemas.microsoft.com/office/drawing/2014/main" id="{9F186747-3A2D-8C0B-0129-840035E1B5BF}"/>
                </a:ext>
              </a:extLst>
            </p:cNvPr>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t="27276" b="30023"/>
            <a:stretch/>
          </p:blipFill>
          <p:spPr bwMode="auto">
            <a:xfrm>
              <a:off x="5557359" y="2739436"/>
              <a:ext cx="692071" cy="2955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B4F8B939-3DF2-573B-FC59-868242658DD3}"/>
              </a:ext>
            </a:extLst>
          </p:cNvPr>
          <p:cNvGrpSpPr/>
          <p:nvPr/>
        </p:nvGrpSpPr>
        <p:grpSpPr>
          <a:xfrm>
            <a:off x="1672479" y="2941649"/>
            <a:ext cx="1289304" cy="1680456"/>
            <a:chOff x="4644614" y="1139942"/>
            <a:chExt cx="1289304" cy="1680456"/>
          </a:xfrm>
        </p:grpSpPr>
        <p:grpSp>
          <p:nvGrpSpPr>
            <p:cNvPr id="17" name="Group 16">
              <a:extLst>
                <a:ext uri="{FF2B5EF4-FFF2-40B4-BE49-F238E27FC236}">
                  <a16:creationId xmlns:a16="http://schemas.microsoft.com/office/drawing/2014/main" id="{1D45BD5F-4F2F-B5BF-54BB-5724F0CE18D5}"/>
                </a:ext>
              </a:extLst>
            </p:cNvPr>
            <p:cNvGrpSpPr/>
            <p:nvPr/>
          </p:nvGrpSpPr>
          <p:grpSpPr>
            <a:xfrm>
              <a:off x="4644614" y="1139942"/>
              <a:ext cx="1289304" cy="1680456"/>
              <a:chOff x="3162420" y="1139942"/>
              <a:chExt cx="1289304" cy="1680456"/>
            </a:xfrm>
          </p:grpSpPr>
          <p:grpSp>
            <p:nvGrpSpPr>
              <p:cNvPr id="25" name="Group 24">
                <a:extLst>
                  <a:ext uri="{FF2B5EF4-FFF2-40B4-BE49-F238E27FC236}">
                    <a16:creationId xmlns:a16="http://schemas.microsoft.com/office/drawing/2014/main" id="{53B6D07C-FA1A-DF5B-971D-16899D727018}"/>
                  </a:ext>
                </a:extLst>
              </p:cNvPr>
              <p:cNvGrpSpPr/>
              <p:nvPr/>
            </p:nvGrpSpPr>
            <p:grpSpPr>
              <a:xfrm>
                <a:off x="3162420" y="1139942"/>
                <a:ext cx="1289304" cy="1680456"/>
                <a:chOff x="7631276" y="1182636"/>
                <a:chExt cx="1289304" cy="1680456"/>
              </a:xfrm>
            </p:grpSpPr>
            <p:sp>
              <p:nvSpPr>
                <p:cNvPr id="32" name="Rounded Rectangle 348">
                  <a:extLst>
                    <a:ext uri="{FF2B5EF4-FFF2-40B4-BE49-F238E27FC236}">
                      <a16:creationId xmlns:a16="http://schemas.microsoft.com/office/drawing/2014/main" id="{D49F718E-167D-F2FF-8589-E2F985FCAF0E}"/>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6">
                  <a:extLst>
                    <a:ext uri="{FF2B5EF4-FFF2-40B4-BE49-F238E27FC236}">
                      <a16:creationId xmlns:a16="http://schemas.microsoft.com/office/drawing/2014/main" id="{A7EBEDDB-3347-4C57-8BC3-E0DFC734DA68}"/>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C330A1F-6041-FBED-D1D0-95FB84BAB69E}"/>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67" name="TextBox 66">
                  <a:extLst>
                    <a:ext uri="{FF2B5EF4-FFF2-40B4-BE49-F238E27FC236}">
                      <a16:creationId xmlns:a16="http://schemas.microsoft.com/office/drawing/2014/main" id="{A2210876-A84E-F15D-4835-F830C330BC6E}"/>
                    </a:ext>
                  </a:extLst>
                </p:cNvPr>
                <p:cNvSpPr txBox="1"/>
                <p:nvPr/>
              </p:nvSpPr>
              <p:spPr>
                <a:xfrm>
                  <a:off x="7653117" y="1811223"/>
                  <a:ext cx="1244889" cy="307777"/>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316-Unit LPC</a:t>
                  </a:r>
                </a:p>
                <a:p>
                  <a:pPr algn="ctr"/>
                  <a:r>
                    <a:rPr lang="en-US" sz="700" dirty="0">
                      <a:latin typeface="Arial" panose="020B0604020202020204" pitchFamily="34" charset="0"/>
                      <a:cs typeface="Arial" panose="020B0604020202020204" pitchFamily="34" charset="0"/>
                    </a:rPr>
                    <a:t>in Birmingham, AL to</a:t>
                  </a:r>
                </a:p>
              </p:txBody>
            </p:sp>
          </p:grpSp>
          <p:sp>
            <p:nvSpPr>
              <p:cNvPr id="28" name="TextBox 27">
                <a:extLst>
                  <a:ext uri="{FF2B5EF4-FFF2-40B4-BE49-F238E27FC236}">
                    <a16:creationId xmlns:a16="http://schemas.microsoft.com/office/drawing/2014/main" id="{C9CD3CEF-BE07-D861-86F0-D486BAE5408B}"/>
                  </a:ext>
                </a:extLst>
              </p:cNvPr>
              <p:cNvSpPr txBox="1"/>
              <p:nvPr/>
            </p:nvSpPr>
            <p:spPr>
              <a:xfrm>
                <a:off x="3276600" y="1143000"/>
                <a:ext cx="1097952" cy="199172"/>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November 2023</a:t>
                </a:r>
              </a:p>
            </p:txBody>
          </p:sp>
        </p:grpSp>
        <p:pic>
          <p:nvPicPr>
            <p:cNvPr id="18" name="Picture 17">
              <a:extLst>
                <a:ext uri="{FF2B5EF4-FFF2-40B4-BE49-F238E27FC236}">
                  <a16:creationId xmlns:a16="http://schemas.microsoft.com/office/drawing/2014/main" id="{9F437041-0EBF-BE73-BA67-EBA3D355C86A}"/>
                </a:ext>
              </a:extLst>
            </p:cNvPr>
            <p:cNvPicPr>
              <a:picLocks noChangeAspect="1"/>
            </p:cNvPicPr>
            <p:nvPr/>
          </p:nvPicPr>
          <p:blipFill>
            <a:blip r:embed="rId15"/>
            <a:stretch>
              <a:fillRect/>
            </a:stretch>
          </p:blipFill>
          <p:spPr>
            <a:xfrm>
              <a:off x="5006374" y="1317831"/>
              <a:ext cx="565784" cy="467534"/>
            </a:xfrm>
            <a:prstGeom prst="rect">
              <a:avLst/>
            </a:prstGeom>
          </p:spPr>
        </p:pic>
        <p:pic>
          <p:nvPicPr>
            <p:cNvPr id="19" name="Picture 18">
              <a:extLst>
                <a:ext uri="{FF2B5EF4-FFF2-40B4-BE49-F238E27FC236}">
                  <a16:creationId xmlns:a16="http://schemas.microsoft.com/office/drawing/2014/main" id="{423A7569-1FE3-D9B3-DD20-11229EAF1D80}"/>
                </a:ext>
              </a:extLst>
            </p:cNvPr>
            <p:cNvPicPr>
              <a:picLocks noChangeAspect="1"/>
            </p:cNvPicPr>
            <p:nvPr/>
          </p:nvPicPr>
          <p:blipFill>
            <a:blip r:embed="rId16"/>
            <a:stretch>
              <a:fillRect/>
            </a:stretch>
          </p:blipFill>
          <p:spPr>
            <a:xfrm>
              <a:off x="4760847" y="2037185"/>
              <a:ext cx="1056839" cy="360783"/>
            </a:xfrm>
            <a:prstGeom prst="rect">
              <a:avLst/>
            </a:prstGeom>
          </p:spPr>
        </p:pic>
        <p:sp>
          <p:nvSpPr>
            <p:cNvPr id="24" name="TextBox 23">
              <a:extLst>
                <a:ext uri="{FF2B5EF4-FFF2-40B4-BE49-F238E27FC236}">
                  <a16:creationId xmlns:a16="http://schemas.microsoft.com/office/drawing/2014/main" id="{3242A695-A0D0-0352-564C-716433E4EA65}"/>
                </a:ext>
              </a:extLst>
            </p:cNvPr>
            <p:cNvSpPr txBox="1"/>
            <p:nvPr/>
          </p:nvSpPr>
          <p:spPr>
            <a:xfrm>
              <a:off x="4747968" y="2427274"/>
              <a:ext cx="1082596" cy="214160"/>
            </a:xfrm>
            <a:prstGeom prst="rect">
              <a:avLst/>
            </a:prstGeom>
            <a:noFill/>
          </p:spPr>
          <p:txBody>
            <a:bodyPr wrap="square" rtlCol="0">
              <a:spAutoFit/>
            </a:bodyPr>
            <a:lstStyle/>
            <a:p>
              <a:pPr algn="ctr"/>
              <a:endParaRPr lang="en-US" sz="750" b="1" dirty="0">
                <a:latin typeface="Arial" panose="020B0604020202020204" pitchFamily="34" charset="0"/>
                <a:cs typeface="Arial" panose="020B0604020202020204" pitchFamily="34" charset="0"/>
              </a:endParaRPr>
            </a:p>
          </p:txBody>
        </p:sp>
      </p:grpSp>
      <p:grpSp>
        <p:nvGrpSpPr>
          <p:cNvPr id="86" name="Group 85">
            <a:extLst>
              <a:ext uri="{FF2B5EF4-FFF2-40B4-BE49-F238E27FC236}">
                <a16:creationId xmlns:a16="http://schemas.microsoft.com/office/drawing/2014/main" id="{CDEEA962-3957-6A72-AD6D-6D585C186F17}"/>
              </a:ext>
            </a:extLst>
          </p:cNvPr>
          <p:cNvGrpSpPr/>
          <p:nvPr/>
        </p:nvGrpSpPr>
        <p:grpSpPr>
          <a:xfrm>
            <a:off x="7600394" y="1113237"/>
            <a:ext cx="1289304" cy="1678750"/>
            <a:chOff x="311306" y="943759"/>
            <a:chExt cx="1289304" cy="1678750"/>
          </a:xfrm>
        </p:grpSpPr>
        <p:grpSp>
          <p:nvGrpSpPr>
            <p:cNvPr id="87" name="Group 86">
              <a:extLst>
                <a:ext uri="{FF2B5EF4-FFF2-40B4-BE49-F238E27FC236}">
                  <a16:creationId xmlns:a16="http://schemas.microsoft.com/office/drawing/2014/main" id="{C4233C08-30E3-B1AB-83F1-FF2BEA4389D9}"/>
                </a:ext>
              </a:extLst>
            </p:cNvPr>
            <p:cNvGrpSpPr/>
            <p:nvPr/>
          </p:nvGrpSpPr>
          <p:grpSpPr>
            <a:xfrm>
              <a:off x="311306" y="943759"/>
              <a:ext cx="1289304" cy="1678750"/>
              <a:chOff x="286694" y="1128145"/>
              <a:chExt cx="1289304" cy="1678750"/>
            </a:xfrm>
          </p:grpSpPr>
          <p:sp>
            <p:nvSpPr>
              <p:cNvPr id="110" name="Rounded Rectangle 348">
                <a:extLst>
                  <a:ext uri="{FF2B5EF4-FFF2-40B4-BE49-F238E27FC236}">
                    <a16:creationId xmlns:a16="http://schemas.microsoft.com/office/drawing/2014/main" id="{008E02A4-F42C-9D8D-F347-FFC4BDF59E61}"/>
                  </a:ext>
                </a:extLst>
              </p:cNvPr>
              <p:cNvSpPr/>
              <p:nvPr/>
            </p:nvSpPr>
            <p:spPr>
              <a:xfrm>
                <a:off x="322302" y="1133542"/>
                <a:ext cx="1218087" cy="1656792"/>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ounded Rectangle 6">
                <a:extLst>
                  <a:ext uri="{FF2B5EF4-FFF2-40B4-BE49-F238E27FC236}">
                    <a16:creationId xmlns:a16="http://schemas.microsoft.com/office/drawing/2014/main" id="{19B8518D-589A-1D31-A8CD-93E5BEFF95B9}"/>
                  </a:ext>
                </a:extLst>
              </p:cNvPr>
              <p:cNvSpPr/>
              <p:nvPr/>
            </p:nvSpPr>
            <p:spPr>
              <a:xfrm>
                <a:off x="329184" y="2589714"/>
                <a:ext cx="1204325" cy="20506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F5621534-03C0-CBA8-B136-232B505E0349}"/>
                  </a:ext>
                </a:extLst>
              </p:cNvPr>
              <p:cNvSpPr txBox="1"/>
              <p:nvPr/>
            </p:nvSpPr>
            <p:spPr>
              <a:xfrm>
                <a:off x="390047" y="2412701"/>
                <a:ext cx="1082596" cy="213255"/>
              </a:xfrm>
              <a:prstGeom prst="rect">
                <a:avLst/>
              </a:prstGeom>
              <a:noFill/>
            </p:spPr>
            <p:txBody>
              <a:bodyPr wrap="square" rtlCol="0">
                <a:spAutoFit/>
              </a:bodyPr>
              <a:lstStyle/>
              <a:p>
                <a:pPr algn="ctr"/>
                <a:r>
                  <a:rPr lang="en-US" sz="750" b="1" dirty="0">
                    <a:latin typeface="Arial" panose="020B0604020202020204" pitchFamily="34" charset="0"/>
                    <a:cs typeface="Arial" panose="020B0604020202020204" pitchFamily="34" charset="0"/>
                  </a:rPr>
                  <a:t>$183,000,000</a:t>
                </a:r>
              </a:p>
            </p:txBody>
          </p:sp>
          <p:sp>
            <p:nvSpPr>
              <p:cNvPr id="121" name="TextBox 120">
                <a:extLst>
                  <a:ext uri="{FF2B5EF4-FFF2-40B4-BE49-F238E27FC236}">
                    <a16:creationId xmlns:a16="http://schemas.microsoft.com/office/drawing/2014/main" id="{AE571F39-251C-0788-0356-8483AABEB594}"/>
                  </a:ext>
                </a:extLst>
              </p:cNvPr>
              <p:cNvSpPr txBox="1"/>
              <p:nvPr/>
            </p:nvSpPr>
            <p:spPr>
              <a:xfrm>
                <a:off x="286694" y="2593640"/>
                <a:ext cx="1289304" cy="213255"/>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122" name="TextBox 121">
                <a:extLst>
                  <a:ext uri="{FF2B5EF4-FFF2-40B4-BE49-F238E27FC236}">
                    <a16:creationId xmlns:a16="http://schemas.microsoft.com/office/drawing/2014/main" id="{E1147E4B-BE88-AFEB-95C0-4A29B3CEE326}"/>
                  </a:ext>
                </a:extLst>
              </p:cNvPr>
              <p:cNvSpPr txBox="1"/>
              <p:nvPr/>
            </p:nvSpPr>
            <p:spPr>
              <a:xfrm>
                <a:off x="308898" y="1630156"/>
                <a:ext cx="1244889" cy="523220"/>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3,250-Bed/Unit IL/AL/MC/SNF, 16-Community Portfolio across 6 States to</a:t>
                </a:r>
              </a:p>
            </p:txBody>
          </p:sp>
          <p:sp>
            <p:nvSpPr>
              <p:cNvPr id="124" name="TextBox 123">
                <a:extLst>
                  <a:ext uri="{FF2B5EF4-FFF2-40B4-BE49-F238E27FC236}">
                    <a16:creationId xmlns:a16="http://schemas.microsoft.com/office/drawing/2014/main" id="{8BDCFC6A-63F6-7364-A058-A8E9B0899088}"/>
                  </a:ext>
                </a:extLst>
              </p:cNvPr>
              <p:cNvSpPr txBox="1"/>
              <p:nvPr/>
            </p:nvSpPr>
            <p:spPr>
              <a:xfrm>
                <a:off x="382369" y="1128145"/>
                <a:ext cx="1097952"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February 2024</a:t>
                </a:r>
              </a:p>
            </p:txBody>
          </p:sp>
        </p:grpSp>
        <p:pic>
          <p:nvPicPr>
            <p:cNvPr id="88" name="Picture 87">
              <a:extLst>
                <a:ext uri="{FF2B5EF4-FFF2-40B4-BE49-F238E27FC236}">
                  <a16:creationId xmlns:a16="http://schemas.microsoft.com/office/drawing/2014/main" id="{84607DCB-020C-86BC-836E-9EF355155255}"/>
                </a:ext>
              </a:extLst>
            </p:cNvPr>
            <p:cNvPicPr>
              <a:picLocks noChangeAspect="1"/>
            </p:cNvPicPr>
            <p:nvPr/>
          </p:nvPicPr>
          <p:blipFill rotWithShape="1">
            <a:blip r:embed="rId17"/>
            <a:srcRect t="27375" b="27024"/>
            <a:stretch/>
          </p:blipFill>
          <p:spPr>
            <a:xfrm>
              <a:off x="555975" y="1109456"/>
              <a:ext cx="763474" cy="348151"/>
            </a:xfrm>
            <a:prstGeom prst="rect">
              <a:avLst/>
            </a:prstGeom>
          </p:spPr>
        </p:pic>
        <p:pic>
          <p:nvPicPr>
            <p:cNvPr id="108" name="Picture 4" descr="Pacifica Companies: Employee Benefits and Perks | Glassdoor">
              <a:extLst>
                <a:ext uri="{FF2B5EF4-FFF2-40B4-BE49-F238E27FC236}">
                  <a16:creationId xmlns:a16="http://schemas.microsoft.com/office/drawing/2014/main" id="{84325939-0701-8CFC-807F-4CBADD6815CA}"/>
                </a:ext>
              </a:extLst>
            </p:cNvPr>
            <p:cNvPicPr>
              <a:picLocks noChangeAspect="1" noChangeArrowheads="1"/>
            </p:cNvPicPr>
            <p:nvPr/>
          </p:nvPicPr>
          <p:blipFill rotWithShape="1">
            <a:blip r:embed="rId18" cstate="email">
              <a:extLst>
                <a:ext uri="{28A0092B-C50C-407E-A947-70E740481C1C}">
                  <a14:useLocalDpi xmlns:a14="http://schemas.microsoft.com/office/drawing/2010/main" val="0"/>
                </a:ext>
              </a:extLst>
            </a:blip>
            <a:srcRect t="27381" b="25596"/>
            <a:stretch/>
          </p:blipFill>
          <p:spPr bwMode="auto">
            <a:xfrm>
              <a:off x="642576" y="1946567"/>
              <a:ext cx="633649" cy="297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Group 131">
            <a:extLst>
              <a:ext uri="{FF2B5EF4-FFF2-40B4-BE49-F238E27FC236}">
                <a16:creationId xmlns:a16="http://schemas.microsoft.com/office/drawing/2014/main" id="{990AE366-72C0-559D-040D-5B9B04EF8A9C}"/>
              </a:ext>
            </a:extLst>
          </p:cNvPr>
          <p:cNvGrpSpPr/>
          <p:nvPr/>
        </p:nvGrpSpPr>
        <p:grpSpPr>
          <a:xfrm>
            <a:off x="6114954" y="1115522"/>
            <a:ext cx="1289304" cy="1680939"/>
            <a:chOff x="6096590" y="1146251"/>
            <a:chExt cx="1289304" cy="1680939"/>
          </a:xfrm>
        </p:grpSpPr>
        <p:grpSp>
          <p:nvGrpSpPr>
            <p:cNvPr id="134" name="Group 133">
              <a:extLst>
                <a:ext uri="{FF2B5EF4-FFF2-40B4-BE49-F238E27FC236}">
                  <a16:creationId xmlns:a16="http://schemas.microsoft.com/office/drawing/2014/main" id="{64FAD5DE-49C9-4F16-A9F8-0E08C2108365}"/>
                </a:ext>
              </a:extLst>
            </p:cNvPr>
            <p:cNvGrpSpPr/>
            <p:nvPr/>
          </p:nvGrpSpPr>
          <p:grpSpPr>
            <a:xfrm>
              <a:off x="6096590" y="1146251"/>
              <a:ext cx="1289304" cy="1680939"/>
              <a:chOff x="286694" y="1128145"/>
              <a:chExt cx="1289304" cy="1680939"/>
            </a:xfrm>
          </p:grpSpPr>
          <p:sp>
            <p:nvSpPr>
              <p:cNvPr id="159" name="Rounded Rectangle 348">
                <a:extLst>
                  <a:ext uri="{FF2B5EF4-FFF2-40B4-BE49-F238E27FC236}">
                    <a16:creationId xmlns:a16="http://schemas.microsoft.com/office/drawing/2014/main" id="{9B53460A-0469-F950-8721-5D19D38A1231}"/>
                  </a:ext>
                </a:extLst>
              </p:cNvPr>
              <p:cNvSpPr/>
              <p:nvPr/>
            </p:nvSpPr>
            <p:spPr>
              <a:xfrm>
                <a:off x="322302" y="1133542"/>
                <a:ext cx="1218087" cy="1656792"/>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ounded Rectangle 6">
                <a:extLst>
                  <a:ext uri="{FF2B5EF4-FFF2-40B4-BE49-F238E27FC236}">
                    <a16:creationId xmlns:a16="http://schemas.microsoft.com/office/drawing/2014/main" id="{CB18024B-33DB-CD32-BE53-BAFA40E62B1C}"/>
                  </a:ext>
                </a:extLst>
              </p:cNvPr>
              <p:cNvSpPr/>
              <p:nvPr/>
            </p:nvSpPr>
            <p:spPr>
              <a:xfrm>
                <a:off x="329184" y="2589714"/>
                <a:ext cx="1204325" cy="20506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extBox 160">
                <a:extLst>
                  <a:ext uri="{FF2B5EF4-FFF2-40B4-BE49-F238E27FC236}">
                    <a16:creationId xmlns:a16="http://schemas.microsoft.com/office/drawing/2014/main" id="{C9D087AA-CCAD-203C-2318-9BC1E8C52E4E}"/>
                  </a:ext>
                </a:extLst>
              </p:cNvPr>
              <p:cNvSpPr txBox="1"/>
              <p:nvPr/>
            </p:nvSpPr>
            <p:spPr>
              <a:xfrm>
                <a:off x="286694" y="2593640"/>
                <a:ext cx="1289304" cy="215444"/>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162" name="TextBox 161">
                <a:extLst>
                  <a:ext uri="{FF2B5EF4-FFF2-40B4-BE49-F238E27FC236}">
                    <a16:creationId xmlns:a16="http://schemas.microsoft.com/office/drawing/2014/main" id="{FA2DD9A5-19DF-0250-5F23-66CED7AB5B11}"/>
                  </a:ext>
                </a:extLst>
              </p:cNvPr>
              <p:cNvSpPr txBox="1"/>
              <p:nvPr/>
            </p:nvSpPr>
            <p:spPr>
              <a:xfrm>
                <a:off x="308898" y="1852396"/>
                <a:ext cx="1244889" cy="415498"/>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177-Unit IL/AL Community in Portland, OR</a:t>
                </a:r>
              </a:p>
            </p:txBody>
          </p:sp>
          <p:sp>
            <p:nvSpPr>
              <p:cNvPr id="163" name="TextBox 162">
                <a:extLst>
                  <a:ext uri="{FF2B5EF4-FFF2-40B4-BE49-F238E27FC236}">
                    <a16:creationId xmlns:a16="http://schemas.microsoft.com/office/drawing/2014/main" id="{CCBB96EA-4EEB-34A8-D098-220FED44108B}"/>
                  </a:ext>
                </a:extLst>
              </p:cNvPr>
              <p:cNvSpPr txBox="1"/>
              <p:nvPr/>
            </p:nvSpPr>
            <p:spPr>
              <a:xfrm>
                <a:off x="382369" y="1128145"/>
                <a:ext cx="1097952"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February 2024</a:t>
                </a:r>
              </a:p>
            </p:txBody>
          </p:sp>
        </p:grpSp>
        <p:pic>
          <p:nvPicPr>
            <p:cNvPr id="138" name="Picture 4" descr="Parkview Christian Retirement Community - Crunchbase Company Profile &amp;  Funding">
              <a:extLst>
                <a:ext uri="{FF2B5EF4-FFF2-40B4-BE49-F238E27FC236}">
                  <a16:creationId xmlns:a16="http://schemas.microsoft.com/office/drawing/2014/main" id="{6271CE70-ACB6-134B-53FC-A650F5AA1F4A}"/>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6199944" y="1402642"/>
              <a:ext cx="1082597" cy="390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Group 181">
            <a:extLst>
              <a:ext uri="{FF2B5EF4-FFF2-40B4-BE49-F238E27FC236}">
                <a16:creationId xmlns:a16="http://schemas.microsoft.com/office/drawing/2014/main" id="{24AA674E-C180-AE2E-9559-72FC841AEBD6}"/>
              </a:ext>
            </a:extLst>
          </p:cNvPr>
          <p:cNvGrpSpPr/>
          <p:nvPr/>
        </p:nvGrpSpPr>
        <p:grpSpPr>
          <a:xfrm>
            <a:off x="4676463" y="1127596"/>
            <a:ext cx="1289304" cy="1680939"/>
            <a:chOff x="286694" y="1153957"/>
            <a:chExt cx="1289304" cy="1680939"/>
          </a:xfrm>
        </p:grpSpPr>
        <p:grpSp>
          <p:nvGrpSpPr>
            <p:cNvPr id="183" name="Group 182">
              <a:extLst>
                <a:ext uri="{FF2B5EF4-FFF2-40B4-BE49-F238E27FC236}">
                  <a16:creationId xmlns:a16="http://schemas.microsoft.com/office/drawing/2014/main" id="{7E539275-4D8F-3BD6-E0E9-6C81BA744B29}"/>
                </a:ext>
              </a:extLst>
            </p:cNvPr>
            <p:cNvGrpSpPr/>
            <p:nvPr/>
          </p:nvGrpSpPr>
          <p:grpSpPr>
            <a:xfrm>
              <a:off x="286694" y="1153957"/>
              <a:ext cx="1289304" cy="1680939"/>
              <a:chOff x="286694" y="1128145"/>
              <a:chExt cx="1289304" cy="1680939"/>
            </a:xfrm>
          </p:grpSpPr>
          <p:sp>
            <p:nvSpPr>
              <p:cNvPr id="213" name="Rounded Rectangle 348">
                <a:extLst>
                  <a:ext uri="{FF2B5EF4-FFF2-40B4-BE49-F238E27FC236}">
                    <a16:creationId xmlns:a16="http://schemas.microsoft.com/office/drawing/2014/main" id="{99E21124-28E5-EC3F-CB6F-00BD3D0AC573}"/>
                  </a:ext>
                </a:extLst>
              </p:cNvPr>
              <p:cNvSpPr/>
              <p:nvPr/>
            </p:nvSpPr>
            <p:spPr>
              <a:xfrm>
                <a:off x="322302" y="1133542"/>
                <a:ext cx="1218087" cy="1656792"/>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Rounded Rectangle 6">
                <a:extLst>
                  <a:ext uri="{FF2B5EF4-FFF2-40B4-BE49-F238E27FC236}">
                    <a16:creationId xmlns:a16="http://schemas.microsoft.com/office/drawing/2014/main" id="{E483BB3D-4C96-45B2-EEFA-7F1ECFF9A6BF}"/>
                  </a:ext>
                </a:extLst>
              </p:cNvPr>
              <p:cNvSpPr/>
              <p:nvPr/>
            </p:nvSpPr>
            <p:spPr>
              <a:xfrm>
                <a:off x="329184" y="2589714"/>
                <a:ext cx="1204325" cy="20506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extBox 215">
                <a:extLst>
                  <a:ext uri="{FF2B5EF4-FFF2-40B4-BE49-F238E27FC236}">
                    <a16:creationId xmlns:a16="http://schemas.microsoft.com/office/drawing/2014/main" id="{C60D328E-B380-5B25-7DFE-62FFB873BD8E}"/>
                  </a:ext>
                </a:extLst>
              </p:cNvPr>
              <p:cNvSpPr txBox="1"/>
              <p:nvPr/>
            </p:nvSpPr>
            <p:spPr>
              <a:xfrm>
                <a:off x="286694" y="2593640"/>
                <a:ext cx="1289304" cy="215444"/>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FINANCIAL ADVISOR</a:t>
                </a:r>
              </a:p>
            </p:txBody>
          </p:sp>
          <p:sp>
            <p:nvSpPr>
              <p:cNvPr id="239" name="TextBox 238">
                <a:extLst>
                  <a:ext uri="{FF2B5EF4-FFF2-40B4-BE49-F238E27FC236}">
                    <a16:creationId xmlns:a16="http://schemas.microsoft.com/office/drawing/2014/main" id="{E4FE648B-8A09-3226-A0B2-07E7868A1750}"/>
                  </a:ext>
                </a:extLst>
              </p:cNvPr>
              <p:cNvSpPr txBox="1"/>
              <p:nvPr/>
            </p:nvSpPr>
            <p:spPr>
              <a:xfrm>
                <a:off x="308898" y="1751538"/>
                <a:ext cx="1244889" cy="523220"/>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Revolving Line of Credit for a Skilled Nursing and Rehabilitation Center in Illinois </a:t>
                </a:r>
              </a:p>
            </p:txBody>
          </p:sp>
          <p:sp>
            <p:nvSpPr>
              <p:cNvPr id="240" name="TextBox 239">
                <a:extLst>
                  <a:ext uri="{FF2B5EF4-FFF2-40B4-BE49-F238E27FC236}">
                    <a16:creationId xmlns:a16="http://schemas.microsoft.com/office/drawing/2014/main" id="{DED46366-ADE7-2DAE-A293-D8B0D56804BA}"/>
                  </a:ext>
                </a:extLst>
              </p:cNvPr>
              <p:cNvSpPr txBox="1"/>
              <p:nvPr/>
            </p:nvSpPr>
            <p:spPr>
              <a:xfrm>
                <a:off x="382369" y="1128145"/>
                <a:ext cx="1097952"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March 2024</a:t>
                </a:r>
              </a:p>
            </p:txBody>
          </p:sp>
        </p:grpSp>
        <p:pic>
          <p:nvPicPr>
            <p:cNvPr id="184" name="Picture 2">
              <a:extLst>
                <a:ext uri="{FF2B5EF4-FFF2-40B4-BE49-F238E27FC236}">
                  <a16:creationId xmlns:a16="http://schemas.microsoft.com/office/drawing/2014/main" id="{ABDAAE16-FB82-B3E1-A586-5546B8347F1B}"/>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68971" y="1443218"/>
              <a:ext cx="1097952" cy="294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2" name="Group 261">
            <a:extLst>
              <a:ext uri="{FF2B5EF4-FFF2-40B4-BE49-F238E27FC236}">
                <a16:creationId xmlns:a16="http://schemas.microsoft.com/office/drawing/2014/main" id="{85A8EBBA-1E1A-9940-6D60-6511B3793DD9}"/>
              </a:ext>
            </a:extLst>
          </p:cNvPr>
          <p:cNvGrpSpPr/>
          <p:nvPr/>
        </p:nvGrpSpPr>
        <p:grpSpPr>
          <a:xfrm>
            <a:off x="212289" y="1116193"/>
            <a:ext cx="1289304" cy="1679484"/>
            <a:chOff x="295906" y="990600"/>
            <a:chExt cx="1289304" cy="1679484"/>
          </a:xfrm>
        </p:grpSpPr>
        <p:grpSp>
          <p:nvGrpSpPr>
            <p:cNvPr id="263" name="Group 262">
              <a:extLst>
                <a:ext uri="{FF2B5EF4-FFF2-40B4-BE49-F238E27FC236}">
                  <a16:creationId xmlns:a16="http://schemas.microsoft.com/office/drawing/2014/main" id="{3FE70B3B-46A9-0408-0D19-CD1C8DCD882F}"/>
                </a:ext>
              </a:extLst>
            </p:cNvPr>
            <p:cNvGrpSpPr/>
            <p:nvPr/>
          </p:nvGrpSpPr>
          <p:grpSpPr>
            <a:xfrm>
              <a:off x="295906" y="990600"/>
              <a:ext cx="1289304" cy="1679484"/>
              <a:chOff x="6153363" y="4768752"/>
              <a:chExt cx="1289304" cy="1679484"/>
            </a:xfrm>
          </p:grpSpPr>
          <p:grpSp>
            <p:nvGrpSpPr>
              <p:cNvPr id="266" name="Group 265">
                <a:extLst>
                  <a:ext uri="{FF2B5EF4-FFF2-40B4-BE49-F238E27FC236}">
                    <a16:creationId xmlns:a16="http://schemas.microsoft.com/office/drawing/2014/main" id="{8432FAC0-F931-357A-EA89-6D344E93EF9C}"/>
                  </a:ext>
                </a:extLst>
              </p:cNvPr>
              <p:cNvGrpSpPr/>
              <p:nvPr/>
            </p:nvGrpSpPr>
            <p:grpSpPr>
              <a:xfrm>
                <a:off x="6197490" y="4768752"/>
                <a:ext cx="1201051" cy="1665913"/>
                <a:chOff x="3538566" y="2575470"/>
                <a:chExt cx="1298109" cy="2025298"/>
              </a:xfrm>
            </p:grpSpPr>
            <p:sp>
              <p:nvSpPr>
                <p:cNvPr id="271" name="Rounded Rectangle 211">
                  <a:extLst>
                    <a:ext uri="{FF2B5EF4-FFF2-40B4-BE49-F238E27FC236}">
                      <a16:creationId xmlns:a16="http://schemas.microsoft.com/office/drawing/2014/main" id="{CE13C3F5-6180-CAEA-4C50-52721949C86A}"/>
                    </a:ext>
                  </a:extLst>
                </p:cNvPr>
                <p:cNvSpPr/>
                <p:nvPr/>
              </p:nvSpPr>
              <p:spPr>
                <a:xfrm>
                  <a:off x="3538566" y="2575470"/>
                  <a:ext cx="1298109" cy="2023583"/>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Rounded Rectangle 6">
                  <a:extLst>
                    <a:ext uri="{FF2B5EF4-FFF2-40B4-BE49-F238E27FC236}">
                      <a16:creationId xmlns:a16="http://schemas.microsoft.com/office/drawing/2014/main" id="{14C39CE3-71AA-7568-4598-C49BD818E7DC}"/>
                    </a:ext>
                  </a:extLst>
                </p:cNvPr>
                <p:cNvSpPr/>
                <p:nvPr/>
              </p:nvSpPr>
              <p:spPr>
                <a:xfrm>
                  <a:off x="3545732" y="4355826"/>
                  <a:ext cx="1283443" cy="244942"/>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7" name="TextBox 266">
                <a:extLst>
                  <a:ext uri="{FF2B5EF4-FFF2-40B4-BE49-F238E27FC236}">
                    <a16:creationId xmlns:a16="http://schemas.microsoft.com/office/drawing/2014/main" id="{AA55B64A-185B-91B1-DA6B-DF7B28FBF7CB}"/>
                  </a:ext>
                </a:extLst>
              </p:cNvPr>
              <p:cNvSpPr txBox="1"/>
              <p:nvPr/>
            </p:nvSpPr>
            <p:spPr>
              <a:xfrm>
                <a:off x="6256717" y="4770967"/>
                <a:ext cx="1082596" cy="199166"/>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April 2024</a:t>
                </a:r>
              </a:p>
            </p:txBody>
          </p:sp>
          <p:sp>
            <p:nvSpPr>
              <p:cNvPr id="268" name="TextBox 267">
                <a:extLst>
                  <a:ext uri="{FF2B5EF4-FFF2-40B4-BE49-F238E27FC236}">
                    <a16:creationId xmlns:a16="http://schemas.microsoft.com/office/drawing/2014/main" id="{3506EDAF-361C-8778-AF41-AB5C671FE3AA}"/>
                  </a:ext>
                </a:extLst>
              </p:cNvPr>
              <p:cNvSpPr txBox="1"/>
              <p:nvPr/>
            </p:nvSpPr>
            <p:spPr>
              <a:xfrm>
                <a:off x="6256717" y="6053280"/>
                <a:ext cx="1082596" cy="214486"/>
              </a:xfrm>
              <a:prstGeom prst="rect">
                <a:avLst/>
              </a:prstGeom>
              <a:noFill/>
            </p:spPr>
            <p:txBody>
              <a:bodyPr wrap="square" rtlCol="0">
                <a:spAutoFit/>
              </a:bodyPr>
              <a:lstStyle/>
              <a:p>
                <a:pPr algn="ctr"/>
                <a:r>
                  <a:rPr lang="en-US" sz="750" b="1" dirty="0">
                    <a:latin typeface="Arial" panose="020B0604020202020204" pitchFamily="34" charset="0"/>
                    <a:cs typeface="Arial" panose="020B0604020202020204" pitchFamily="34" charset="0"/>
                  </a:rPr>
                  <a:t>$11,500,000</a:t>
                </a:r>
              </a:p>
            </p:txBody>
          </p:sp>
          <p:sp>
            <p:nvSpPr>
              <p:cNvPr id="269" name="TextBox 268">
                <a:extLst>
                  <a:ext uri="{FF2B5EF4-FFF2-40B4-BE49-F238E27FC236}">
                    <a16:creationId xmlns:a16="http://schemas.microsoft.com/office/drawing/2014/main" id="{1E65B0FE-4ED1-C798-9986-2E464F2BB245}"/>
                  </a:ext>
                </a:extLst>
              </p:cNvPr>
              <p:cNvSpPr txBox="1"/>
              <p:nvPr/>
            </p:nvSpPr>
            <p:spPr>
              <a:xfrm>
                <a:off x="6153363" y="6232792"/>
                <a:ext cx="1289304" cy="215444"/>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270" name="TextBox 269">
                <a:extLst>
                  <a:ext uri="{FF2B5EF4-FFF2-40B4-BE49-F238E27FC236}">
                    <a16:creationId xmlns:a16="http://schemas.microsoft.com/office/drawing/2014/main" id="{793FC27C-6CC2-98E4-5D32-7B7EC2E65F2A}"/>
                  </a:ext>
                </a:extLst>
              </p:cNvPr>
              <p:cNvSpPr txBox="1"/>
              <p:nvPr/>
            </p:nvSpPr>
            <p:spPr>
              <a:xfrm>
                <a:off x="6178736" y="5298181"/>
                <a:ext cx="1238239" cy="415498"/>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122-bed Skilled Nursing Facility in Orangeburg, SC to </a:t>
                </a:r>
              </a:p>
            </p:txBody>
          </p:sp>
        </p:grpSp>
        <p:pic>
          <p:nvPicPr>
            <p:cNvPr id="264" name="Picture 4" descr="Cascade Capital Group">
              <a:extLst>
                <a:ext uri="{FF2B5EF4-FFF2-40B4-BE49-F238E27FC236}">
                  <a16:creationId xmlns:a16="http://schemas.microsoft.com/office/drawing/2014/main" id="{73819F77-93A3-A773-DCA8-4FC6C6C71460}"/>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667506" y="1966263"/>
              <a:ext cx="545787" cy="311099"/>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6" descr="The Oaks of Orangeburg">
              <a:extLst>
                <a:ext uri="{FF2B5EF4-FFF2-40B4-BE49-F238E27FC236}">
                  <a16:creationId xmlns:a16="http://schemas.microsoft.com/office/drawing/2014/main" id="{A2AA8D33-482E-CBB5-3222-89169B798A6D}"/>
                </a:ext>
              </a:extLst>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476289" y="1108483"/>
              <a:ext cx="928227" cy="4515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152C12D1-245B-817B-BCFD-9F4F8D568AFC}"/>
              </a:ext>
            </a:extLst>
          </p:cNvPr>
          <p:cNvGrpSpPr/>
          <p:nvPr/>
        </p:nvGrpSpPr>
        <p:grpSpPr>
          <a:xfrm>
            <a:off x="3179437" y="1133115"/>
            <a:ext cx="1289304" cy="1679485"/>
            <a:chOff x="1685358" y="1116527"/>
            <a:chExt cx="1289304" cy="1679485"/>
          </a:xfrm>
        </p:grpSpPr>
        <p:grpSp>
          <p:nvGrpSpPr>
            <p:cNvPr id="242" name="Group 241">
              <a:extLst>
                <a:ext uri="{FF2B5EF4-FFF2-40B4-BE49-F238E27FC236}">
                  <a16:creationId xmlns:a16="http://schemas.microsoft.com/office/drawing/2014/main" id="{2EF9AC7D-2A1F-E158-AAA4-64C67406BD12}"/>
                </a:ext>
              </a:extLst>
            </p:cNvPr>
            <p:cNvGrpSpPr/>
            <p:nvPr/>
          </p:nvGrpSpPr>
          <p:grpSpPr>
            <a:xfrm>
              <a:off x="1685358" y="1116527"/>
              <a:ext cx="1289304" cy="1679485"/>
              <a:chOff x="6153363" y="4768751"/>
              <a:chExt cx="1289304" cy="1679485"/>
            </a:xfrm>
          </p:grpSpPr>
          <p:grpSp>
            <p:nvGrpSpPr>
              <p:cNvPr id="244" name="Group 243">
                <a:extLst>
                  <a:ext uri="{FF2B5EF4-FFF2-40B4-BE49-F238E27FC236}">
                    <a16:creationId xmlns:a16="http://schemas.microsoft.com/office/drawing/2014/main" id="{626099BA-EE4B-D564-9B22-888FA7F7B6F7}"/>
                  </a:ext>
                </a:extLst>
              </p:cNvPr>
              <p:cNvGrpSpPr/>
              <p:nvPr/>
            </p:nvGrpSpPr>
            <p:grpSpPr>
              <a:xfrm>
                <a:off x="6197490" y="4768751"/>
                <a:ext cx="1201051" cy="1665913"/>
                <a:chOff x="3538566" y="2575470"/>
                <a:chExt cx="1298109" cy="2025299"/>
              </a:xfrm>
            </p:grpSpPr>
            <p:sp>
              <p:nvSpPr>
                <p:cNvPr id="248" name="Rounded Rectangle 211">
                  <a:extLst>
                    <a:ext uri="{FF2B5EF4-FFF2-40B4-BE49-F238E27FC236}">
                      <a16:creationId xmlns:a16="http://schemas.microsoft.com/office/drawing/2014/main" id="{C609614A-DC38-E9AA-DE77-965A75E22D4E}"/>
                    </a:ext>
                  </a:extLst>
                </p:cNvPr>
                <p:cNvSpPr/>
                <p:nvPr/>
              </p:nvSpPr>
              <p:spPr>
                <a:xfrm>
                  <a:off x="3538566" y="2575470"/>
                  <a:ext cx="1298109" cy="2023583"/>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Rounded Rectangle 6">
                  <a:extLst>
                    <a:ext uri="{FF2B5EF4-FFF2-40B4-BE49-F238E27FC236}">
                      <a16:creationId xmlns:a16="http://schemas.microsoft.com/office/drawing/2014/main" id="{31894757-A618-3CED-7943-ECE0535A81F3}"/>
                    </a:ext>
                  </a:extLst>
                </p:cNvPr>
                <p:cNvSpPr/>
                <p:nvPr/>
              </p:nvSpPr>
              <p:spPr>
                <a:xfrm>
                  <a:off x="3545732" y="4355826"/>
                  <a:ext cx="1283443" cy="244942"/>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5" name="TextBox 244">
                <a:extLst>
                  <a:ext uri="{FF2B5EF4-FFF2-40B4-BE49-F238E27FC236}">
                    <a16:creationId xmlns:a16="http://schemas.microsoft.com/office/drawing/2014/main" id="{224528DE-661B-8866-522E-618CE010E077}"/>
                  </a:ext>
                </a:extLst>
              </p:cNvPr>
              <p:cNvSpPr txBox="1"/>
              <p:nvPr/>
            </p:nvSpPr>
            <p:spPr>
              <a:xfrm>
                <a:off x="6256717" y="4770967"/>
                <a:ext cx="1082596" cy="199166"/>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March 2024</a:t>
                </a:r>
              </a:p>
            </p:txBody>
          </p:sp>
          <p:sp>
            <p:nvSpPr>
              <p:cNvPr id="246" name="TextBox 245">
                <a:extLst>
                  <a:ext uri="{FF2B5EF4-FFF2-40B4-BE49-F238E27FC236}">
                    <a16:creationId xmlns:a16="http://schemas.microsoft.com/office/drawing/2014/main" id="{25DFCA97-C5AB-7F07-3949-FACFB502CC4E}"/>
                  </a:ext>
                </a:extLst>
              </p:cNvPr>
              <p:cNvSpPr txBox="1"/>
              <p:nvPr/>
            </p:nvSpPr>
            <p:spPr>
              <a:xfrm>
                <a:off x="6153363" y="6232792"/>
                <a:ext cx="1289304" cy="215444"/>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247" name="TextBox 246">
                <a:extLst>
                  <a:ext uri="{FF2B5EF4-FFF2-40B4-BE49-F238E27FC236}">
                    <a16:creationId xmlns:a16="http://schemas.microsoft.com/office/drawing/2014/main" id="{114B472A-5092-F633-4E3C-222241DE7E72}"/>
                  </a:ext>
                </a:extLst>
              </p:cNvPr>
              <p:cNvSpPr txBox="1"/>
              <p:nvPr/>
            </p:nvSpPr>
            <p:spPr>
              <a:xfrm>
                <a:off x="6153363" y="5457490"/>
                <a:ext cx="1289304" cy="415498"/>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100-bed Skilled Nursing Community in Chicago, IL</a:t>
                </a:r>
              </a:p>
            </p:txBody>
          </p:sp>
        </p:grpSp>
        <p:pic>
          <p:nvPicPr>
            <p:cNvPr id="4098" name="Picture 2">
              <a:extLst>
                <a:ext uri="{FF2B5EF4-FFF2-40B4-BE49-F238E27FC236}">
                  <a16:creationId xmlns:a16="http://schemas.microsoft.com/office/drawing/2014/main" id="{AE619880-A71B-408A-C1D2-8D45DC6D260E}"/>
                </a:ext>
              </a:extLst>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1835483" y="1367509"/>
              <a:ext cx="1082596" cy="401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5" name="Group 284">
            <a:extLst>
              <a:ext uri="{FF2B5EF4-FFF2-40B4-BE49-F238E27FC236}">
                <a16:creationId xmlns:a16="http://schemas.microsoft.com/office/drawing/2014/main" id="{F8E72823-AF2A-C767-867B-6E86810409FB}"/>
              </a:ext>
            </a:extLst>
          </p:cNvPr>
          <p:cNvGrpSpPr/>
          <p:nvPr/>
        </p:nvGrpSpPr>
        <p:grpSpPr>
          <a:xfrm>
            <a:off x="6114954" y="4771142"/>
            <a:ext cx="1289304" cy="1673353"/>
            <a:chOff x="7518961" y="2954037"/>
            <a:chExt cx="1289304" cy="1673353"/>
          </a:xfrm>
        </p:grpSpPr>
        <p:grpSp>
          <p:nvGrpSpPr>
            <p:cNvPr id="286" name="Group 285">
              <a:extLst>
                <a:ext uri="{FF2B5EF4-FFF2-40B4-BE49-F238E27FC236}">
                  <a16:creationId xmlns:a16="http://schemas.microsoft.com/office/drawing/2014/main" id="{04F3887E-B967-3174-7F50-40EFFC030F85}"/>
                </a:ext>
              </a:extLst>
            </p:cNvPr>
            <p:cNvGrpSpPr/>
            <p:nvPr/>
          </p:nvGrpSpPr>
          <p:grpSpPr>
            <a:xfrm>
              <a:off x="7518961" y="2954037"/>
              <a:ext cx="1289304" cy="1673353"/>
              <a:chOff x="7631276" y="1182636"/>
              <a:chExt cx="1289304" cy="1680456"/>
            </a:xfrm>
          </p:grpSpPr>
          <p:sp>
            <p:nvSpPr>
              <p:cNvPr id="288" name="Rounded Rectangle 348">
                <a:extLst>
                  <a:ext uri="{FF2B5EF4-FFF2-40B4-BE49-F238E27FC236}">
                    <a16:creationId xmlns:a16="http://schemas.microsoft.com/office/drawing/2014/main" id="{FB086AAC-C5B6-5543-00C3-6BD607D24FF1}"/>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Rounded Rectangle 6">
                <a:extLst>
                  <a:ext uri="{FF2B5EF4-FFF2-40B4-BE49-F238E27FC236}">
                    <a16:creationId xmlns:a16="http://schemas.microsoft.com/office/drawing/2014/main" id="{63585091-2FCD-CEDC-10DB-C452E2E19216}"/>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a:extLst>
                  <a:ext uri="{FF2B5EF4-FFF2-40B4-BE49-F238E27FC236}">
                    <a16:creationId xmlns:a16="http://schemas.microsoft.com/office/drawing/2014/main" id="{62155503-D5F4-3076-05C6-6E2E5B934334}"/>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December 2022</a:t>
                </a:r>
              </a:p>
            </p:txBody>
          </p:sp>
          <p:sp>
            <p:nvSpPr>
              <p:cNvPr id="291" name="TextBox 290">
                <a:extLst>
                  <a:ext uri="{FF2B5EF4-FFF2-40B4-BE49-F238E27FC236}">
                    <a16:creationId xmlns:a16="http://schemas.microsoft.com/office/drawing/2014/main" id="{161BA056-585B-01E0-0FB0-1475D2C5590F}"/>
                  </a:ext>
                </a:extLst>
              </p:cNvPr>
              <p:cNvSpPr txBox="1"/>
              <p:nvPr/>
            </p:nvSpPr>
            <p:spPr>
              <a:xfrm>
                <a:off x="7734630" y="2467225"/>
                <a:ext cx="1082596" cy="214160"/>
              </a:xfrm>
              <a:prstGeom prst="rect">
                <a:avLst/>
              </a:prstGeom>
              <a:noFill/>
            </p:spPr>
            <p:txBody>
              <a:bodyPr wrap="square" rtlCol="0">
                <a:spAutoFit/>
              </a:bodyPr>
              <a:lstStyle/>
              <a:p>
                <a:pPr algn="ctr"/>
                <a:r>
                  <a:rPr lang="en-US" sz="750" b="1" dirty="0">
                    <a:latin typeface="Arial" panose="020B0604020202020204" pitchFamily="34" charset="0"/>
                    <a:cs typeface="Arial" panose="020B0604020202020204" pitchFamily="34" charset="0"/>
                  </a:rPr>
                  <a:t>$34,000,000</a:t>
                </a:r>
              </a:p>
            </p:txBody>
          </p:sp>
          <p:sp>
            <p:nvSpPr>
              <p:cNvPr id="292" name="TextBox 291">
                <a:extLst>
                  <a:ext uri="{FF2B5EF4-FFF2-40B4-BE49-F238E27FC236}">
                    <a16:creationId xmlns:a16="http://schemas.microsoft.com/office/drawing/2014/main" id="{6199357D-8289-D374-75C8-B57FAD8D0DAA}"/>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293" name="TextBox 292">
                <a:extLst>
                  <a:ext uri="{FF2B5EF4-FFF2-40B4-BE49-F238E27FC236}">
                    <a16:creationId xmlns:a16="http://schemas.microsoft.com/office/drawing/2014/main" id="{A91FE5FB-8C25-0A40-08EF-475253085463}"/>
                  </a:ext>
                </a:extLst>
              </p:cNvPr>
              <p:cNvSpPr txBox="1"/>
              <p:nvPr/>
            </p:nvSpPr>
            <p:spPr>
              <a:xfrm>
                <a:off x="7653483" y="2028721"/>
                <a:ext cx="1244889" cy="309083"/>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2-Community CCRC Portfolio in CA</a:t>
                </a:r>
              </a:p>
            </p:txBody>
          </p:sp>
        </p:grpSp>
        <p:pic>
          <p:nvPicPr>
            <p:cNvPr id="287" name="Picture 286">
              <a:extLst>
                <a:ext uri="{FF2B5EF4-FFF2-40B4-BE49-F238E27FC236}">
                  <a16:creationId xmlns:a16="http://schemas.microsoft.com/office/drawing/2014/main" id="{31A149D0-4007-5047-0DE0-C420848692FD}"/>
                </a:ext>
              </a:extLst>
            </p:cNvPr>
            <p:cNvPicPr>
              <a:picLocks noChangeAspect="1"/>
            </p:cNvPicPr>
            <p:nvPr/>
          </p:nvPicPr>
          <p:blipFill rotWithShape="1">
            <a:blip r:embed="rId24"/>
            <a:srcRect l="4728" t="29366" r="4472" b="38987"/>
            <a:stretch/>
          </p:blipFill>
          <p:spPr>
            <a:xfrm>
              <a:off x="7591261" y="3298753"/>
              <a:ext cx="1144704" cy="276999"/>
            </a:xfrm>
            <a:prstGeom prst="rect">
              <a:avLst/>
            </a:prstGeom>
          </p:spPr>
        </p:pic>
      </p:grpSp>
      <p:grpSp>
        <p:nvGrpSpPr>
          <p:cNvPr id="294" name="Group 293">
            <a:extLst>
              <a:ext uri="{FF2B5EF4-FFF2-40B4-BE49-F238E27FC236}">
                <a16:creationId xmlns:a16="http://schemas.microsoft.com/office/drawing/2014/main" id="{D1996C4F-BA27-2962-67F9-71A83E26B76E}"/>
              </a:ext>
            </a:extLst>
          </p:cNvPr>
          <p:cNvGrpSpPr/>
          <p:nvPr/>
        </p:nvGrpSpPr>
        <p:grpSpPr>
          <a:xfrm>
            <a:off x="7600394" y="4759310"/>
            <a:ext cx="1289304" cy="1680456"/>
            <a:chOff x="303662" y="1148305"/>
            <a:chExt cx="1289304" cy="1680456"/>
          </a:xfrm>
        </p:grpSpPr>
        <p:grpSp>
          <p:nvGrpSpPr>
            <p:cNvPr id="295" name="Group 294">
              <a:extLst>
                <a:ext uri="{FF2B5EF4-FFF2-40B4-BE49-F238E27FC236}">
                  <a16:creationId xmlns:a16="http://schemas.microsoft.com/office/drawing/2014/main" id="{B283ADFB-E646-19AD-8F2F-FB57C020C7AF}"/>
                </a:ext>
              </a:extLst>
            </p:cNvPr>
            <p:cNvGrpSpPr/>
            <p:nvPr/>
          </p:nvGrpSpPr>
          <p:grpSpPr>
            <a:xfrm>
              <a:off x="303662" y="1148305"/>
              <a:ext cx="1289304" cy="1680456"/>
              <a:chOff x="7631276" y="1182636"/>
              <a:chExt cx="1289304" cy="1680456"/>
            </a:xfrm>
          </p:grpSpPr>
          <p:sp>
            <p:nvSpPr>
              <p:cNvPr id="298" name="Rounded Rectangle 348">
                <a:extLst>
                  <a:ext uri="{FF2B5EF4-FFF2-40B4-BE49-F238E27FC236}">
                    <a16:creationId xmlns:a16="http://schemas.microsoft.com/office/drawing/2014/main" id="{2A22985A-D8AF-8FE8-7358-1BC7813E1E24}"/>
                  </a:ext>
                </a:extLst>
              </p:cNvPr>
              <p:cNvSpPr/>
              <p:nvPr/>
            </p:nvSpPr>
            <p:spPr>
              <a:xfrm>
                <a:off x="7666885" y="1182636"/>
                <a:ext cx="1218087" cy="1663825"/>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Rounded Rectangle 6">
                <a:extLst>
                  <a:ext uri="{FF2B5EF4-FFF2-40B4-BE49-F238E27FC236}">
                    <a16:creationId xmlns:a16="http://schemas.microsoft.com/office/drawing/2014/main" id="{BF21CA62-B5B3-C6E7-36BF-780F838BEBBD}"/>
                  </a:ext>
                </a:extLst>
              </p:cNvPr>
              <p:cNvSpPr/>
              <p:nvPr/>
            </p:nvSpPr>
            <p:spPr>
              <a:xfrm>
                <a:off x="7673766" y="2644989"/>
                <a:ext cx="1204325" cy="205935"/>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extBox 299">
                <a:extLst>
                  <a:ext uri="{FF2B5EF4-FFF2-40B4-BE49-F238E27FC236}">
                    <a16:creationId xmlns:a16="http://schemas.microsoft.com/office/drawing/2014/main" id="{19F91AAB-284F-8C33-B73D-5918140D803E}"/>
                  </a:ext>
                </a:extLst>
              </p:cNvPr>
              <p:cNvSpPr txBox="1"/>
              <p:nvPr/>
            </p:nvSpPr>
            <p:spPr>
              <a:xfrm>
                <a:off x="7726952" y="1184851"/>
                <a:ext cx="1097952" cy="199172"/>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December 2022</a:t>
                </a:r>
              </a:p>
            </p:txBody>
          </p:sp>
          <p:sp>
            <p:nvSpPr>
              <p:cNvPr id="301" name="TextBox 300">
                <a:extLst>
                  <a:ext uri="{FF2B5EF4-FFF2-40B4-BE49-F238E27FC236}">
                    <a16:creationId xmlns:a16="http://schemas.microsoft.com/office/drawing/2014/main" id="{DE9F61BC-1D79-AFB5-4C61-8554A714BA87}"/>
                  </a:ext>
                </a:extLst>
              </p:cNvPr>
              <p:cNvSpPr txBox="1"/>
              <p:nvPr/>
            </p:nvSpPr>
            <p:spPr>
              <a:xfrm>
                <a:off x="7734630" y="2467225"/>
                <a:ext cx="1082596" cy="214160"/>
              </a:xfrm>
              <a:prstGeom prst="rect">
                <a:avLst/>
              </a:prstGeom>
              <a:noFill/>
            </p:spPr>
            <p:txBody>
              <a:bodyPr wrap="square" rtlCol="0">
                <a:spAutoFit/>
              </a:bodyPr>
              <a:lstStyle/>
              <a:p>
                <a:pPr algn="ctr"/>
                <a:endParaRPr lang="en-US" sz="750" b="1" dirty="0">
                  <a:latin typeface="Arial" panose="020B0604020202020204" pitchFamily="34" charset="0"/>
                  <a:cs typeface="Arial" panose="020B0604020202020204" pitchFamily="34" charset="0"/>
                </a:endParaRPr>
              </a:p>
            </p:txBody>
          </p:sp>
          <p:sp>
            <p:nvSpPr>
              <p:cNvPr id="302" name="TextBox 301">
                <a:extLst>
                  <a:ext uri="{FF2B5EF4-FFF2-40B4-BE49-F238E27FC236}">
                    <a16:creationId xmlns:a16="http://schemas.microsoft.com/office/drawing/2014/main" id="{E0FB045B-9AB1-53DC-E000-F86239543014}"/>
                  </a:ext>
                </a:extLst>
              </p:cNvPr>
              <p:cNvSpPr txBox="1"/>
              <p:nvPr/>
            </p:nvSpPr>
            <p:spPr>
              <a:xfrm>
                <a:off x="7631276" y="2648932"/>
                <a:ext cx="1289304" cy="214160"/>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303" name="TextBox 302">
                <a:extLst>
                  <a:ext uri="{FF2B5EF4-FFF2-40B4-BE49-F238E27FC236}">
                    <a16:creationId xmlns:a16="http://schemas.microsoft.com/office/drawing/2014/main" id="{E2F32BB3-DB81-61FC-BEB9-3ECFE948B6BD}"/>
                  </a:ext>
                </a:extLst>
              </p:cNvPr>
              <p:cNvSpPr txBox="1"/>
              <p:nvPr/>
            </p:nvSpPr>
            <p:spPr>
              <a:xfrm>
                <a:off x="7653483" y="1805363"/>
                <a:ext cx="1244889" cy="307777"/>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192-Unit CCRC in Mount Morris, IL to</a:t>
                </a:r>
              </a:p>
            </p:txBody>
          </p:sp>
        </p:grpSp>
        <p:pic>
          <p:nvPicPr>
            <p:cNvPr id="296" name="Picture 2" descr="Allure – Healthcare Services">
              <a:extLst>
                <a:ext uri="{FF2B5EF4-FFF2-40B4-BE49-F238E27FC236}">
                  <a16:creationId xmlns:a16="http://schemas.microsoft.com/office/drawing/2014/main" id="{EC97F067-541F-DD54-F205-D1FAF6603311}"/>
                </a:ext>
              </a:extLst>
            </p:cNvPr>
            <p:cNvPicPr>
              <a:picLocks noChangeAspect="1" noChangeArrowheads="1"/>
            </p:cNvPicPr>
            <p:nvPr/>
          </p:nvPicPr>
          <p:blipFill rotWithShape="1">
            <a:blip r:embed="rId25" cstate="email">
              <a:extLst>
                <a:ext uri="{28A0092B-C50C-407E-A947-70E740481C1C}">
                  <a14:useLocalDpi xmlns:a14="http://schemas.microsoft.com/office/drawing/2010/main" val="0"/>
                </a:ext>
              </a:extLst>
            </a:blip>
            <a:srcRect l="6509" t="28816" r="6670" b="27505"/>
            <a:stretch/>
          </p:blipFill>
          <p:spPr bwMode="auto">
            <a:xfrm>
              <a:off x="626766" y="2069032"/>
              <a:ext cx="697057" cy="350690"/>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4" descr="Pinecrest Community | Skilled care nursing plus physical therapy and  Alzheimer or dementia care">
              <a:extLst>
                <a:ext uri="{FF2B5EF4-FFF2-40B4-BE49-F238E27FC236}">
                  <a16:creationId xmlns:a16="http://schemas.microsoft.com/office/drawing/2014/main" id="{FCA85917-C9FE-7518-4225-57469D883CA7}"/>
                </a:ext>
              </a:extLst>
            </p:cNvPr>
            <p:cNvPicPr>
              <a:picLocks noChangeAspect="1" noChangeArrowheads="1"/>
            </p:cNvPicPr>
            <p:nvPr/>
          </p:nvPicPr>
          <p:blipFill rotWithShape="1">
            <a:blip r:embed="rId26" cstate="email">
              <a:extLst>
                <a:ext uri="{28A0092B-C50C-407E-A947-70E740481C1C}">
                  <a14:useLocalDpi xmlns:a14="http://schemas.microsoft.com/office/drawing/2010/main" val="0"/>
                </a:ext>
              </a:extLst>
            </a:blip>
            <a:srcRect l="-1106" t="21431" b="21268"/>
            <a:stretch/>
          </p:blipFill>
          <p:spPr bwMode="auto">
            <a:xfrm>
              <a:off x="476180" y="1383044"/>
              <a:ext cx="987795" cy="358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3644B6C2-0D04-E267-512A-67CFE1BC02D8}"/>
              </a:ext>
            </a:extLst>
          </p:cNvPr>
          <p:cNvGrpSpPr/>
          <p:nvPr/>
        </p:nvGrpSpPr>
        <p:grpSpPr>
          <a:xfrm>
            <a:off x="1672479" y="1126368"/>
            <a:ext cx="1289304" cy="1679485"/>
            <a:chOff x="295906" y="990599"/>
            <a:chExt cx="1289304" cy="1679485"/>
          </a:xfrm>
        </p:grpSpPr>
        <p:grpSp>
          <p:nvGrpSpPr>
            <p:cNvPr id="46" name="Group 45">
              <a:extLst>
                <a:ext uri="{FF2B5EF4-FFF2-40B4-BE49-F238E27FC236}">
                  <a16:creationId xmlns:a16="http://schemas.microsoft.com/office/drawing/2014/main" id="{63FE385D-D738-7FFE-2CC6-D4331B81D456}"/>
                </a:ext>
              </a:extLst>
            </p:cNvPr>
            <p:cNvGrpSpPr/>
            <p:nvPr/>
          </p:nvGrpSpPr>
          <p:grpSpPr>
            <a:xfrm>
              <a:off x="295906" y="990599"/>
              <a:ext cx="1289304" cy="1679485"/>
              <a:chOff x="6153363" y="4768751"/>
              <a:chExt cx="1289304" cy="1679485"/>
            </a:xfrm>
          </p:grpSpPr>
          <p:grpSp>
            <p:nvGrpSpPr>
              <p:cNvPr id="56" name="Group 55">
                <a:extLst>
                  <a:ext uri="{FF2B5EF4-FFF2-40B4-BE49-F238E27FC236}">
                    <a16:creationId xmlns:a16="http://schemas.microsoft.com/office/drawing/2014/main" id="{BC2C0095-69E6-BD28-6F5D-FDC25160507F}"/>
                  </a:ext>
                </a:extLst>
              </p:cNvPr>
              <p:cNvGrpSpPr/>
              <p:nvPr/>
            </p:nvGrpSpPr>
            <p:grpSpPr>
              <a:xfrm>
                <a:off x="6197490" y="4768751"/>
                <a:ext cx="1201051" cy="1665913"/>
                <a:chOff x="3538566" y="2575470"/>
                <a:chExt cx="1298109" cy="2025299"/>
              </a:xfrm>
            </p:grpSpPr>
            <p:sp>
              <p:nvSpPr>
                <p:cNvPr id="74" name="Rounded Rectangle 211">
                  <a:extLst>
                    <a:ext uri="{FF2B5EF4-FFF2-40B4-BE49-F238E27FC236}">
                      <a16:creationId xmlns:a16="http://schemas.microsoft.com/office/drawing/2014/main" id="{DDE7843F-AA7E-CB7B-DBEE-92E782F2C2DD}"/>
                    </a:ext>
                  </a:extLst>
                </p:cNvPr>
                <p:cNvSpPr/>
                <p:nvPr/>
              </p:nvSpPr>
              <p:spPr>
                <a:xfrm>
                  <a:off x="3538566" y="2575470"/>
                  <a:ext cx="1298109" cy="2023583"/>
                </a:xfrm>
                <a:prstGeom prst="roundRect">
                  <a:avLst>
                    <a:gd name="adj" fmla="val 5579"/>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6">
                  <a:extLst>
                    <a:ext uri="{FF2B5EF4-FFF2-40B4-BE49-F238E27FC236}">
                      <a16:creationId xmlns:a16="http://schemas.microsoft.com/office/drawing/2014/main" id="{E0F53581-4C85-D308-A22E-A57FD76E2A58}"/>
                    </a:ext>
                  </a:extLst>
                </p:cNvPr>
                <p:cNvSpPr/>
                <p:nvPr/>
              </p:nvSpPr>
              <p:spPr>
                <a:xfrm>
                  <a:off x="3545732" y="4355826"/>
                  <a:ext cx="1283443" cy="244942"/>
                </a:xfrm>
                <a:custGeom>
                  <a:avLst/>
                  <a:gdLst>
                    <a:gd name="connsiteX0" fmla="*/ 0 w 1298109"/>
                    <a:gd name="connsiteY0" fmla="*/ 182785 h 365570"/>
                    <a:gd name="connsiteX1" fmla="*/ 182785 w 1298109"/>
                    <a:gd name="connsiteY1" fmla="*/ 0 h 365570"/>
                    <a:gd name="connsiteX2" fmla="*/ 1115324 w 1298109"/>
                    <a:gd name="connsiteY2" fmla="*/ 0 h 365570"/>
                    <a:gd name="connsiteX3" fmla="*/ 1298109 w 1298109"/>
                    <a:gd name="connsiteY3" fmla="*/ 182785 h 365570"/>
                    <a:gd name="connsiteX4" fmla="*/ 1298109 w 1298109"/>
                    <a:gd name="connsiteY4" fmla="*/ 182785 h 365570"/>
                    <a:gd name="connsiteX5" fmla="*/ 1115324 w 1298109"/>
                    <a:gd name="connsiteY5" fmla="*/ 365570 h 365570"/>
                    <a:gd name="connsiteX6" fmla="*/ 182785 w 1298109"/>
                    <a:gd name="connsiteY6" fmla="*/ 365570 h 365570"/>
                    <a:gd name="connsiteX7" fmla="*/ 0 w 1298109"/>
                    <a:gd name="connsiteY7" fmla="*/ 182785 h 365570"/>
                    <a:gd name="connsiteX0" fmla="*/ 40324 w 1338433"/>
                    <a:gd name="connsiteY0" fmla="*/ 191251 h 374036"/>
                    <a:gd name="connsiteX1" fmla="*/ 58009 w 1338433"/>
                    <a:gd name="connsiteY1" fmla="*/ 0 h 374036"/>
                    <a:gd name="connsiteX2" fmla="*/ 1155648 w 1338433"/>
                    <a:gd name="connsiteY2" fmla="*/ 8466 h 374036"/>
                    <a:gd name="connsiteX3" fmla="*/ 1338433 w 1338433"/>
                    <a:gd name="connsiteY3" fmla="*/ 191251 h 374036"/>
                    <a:gd name="connsiteX4" fmla="*/ 1338433 w 1338433"/>
                    <a:gd name="connsiteY4" fmla="*/ 191251 h 374036"/>
                    <a:gd name="connsiteX5" fmla="*/ 1155648 w 1338433"/>
                    <a:gd name="connsiteY5" fmla="*/ 374036 h 374036"/>
                    <a:gd name="connsiteX6" fmla="*/ 223109 w 1338433"/>
                    <a:gd name="connsiteY6" fmla="*/ 374036 h 374036"/>
                    <a:gd name="connsiteX7" fmla="*/ 40324 w 1338433"/>
                    <a:gd name="connsiteY7" fmla="*/ 191251 h 374036"/>
                    <a:gd name="connsiteX0" fmla="*/ 0 w 1298109"/>
                    <a:gd name="connsiteY0" fmla="*/ 191251 h 374036"/>
                    <a:gd name="connsiteX1" fmla="*/ 17685 w 1298109"/>
                    <a:gd name="connsiteY1" fmla="*/ 0 h 374036"/>
                    <a:gd name="connsiteX2" fmla="*/ 1115324 w 1298109"/>
                    <a:gd name="connsiteY2" fmla="*/ 8466 h 374036"/>
                    <a:gd name="connsiteX3" fmla="*/ 1298109 w 1298109"/>
                    <a:gd name="connsiteY3" fmla="*/ 191251 h 374036"/>
                    <a:gd name="connsiteX4" fmla="*/ 1298109 w 1298109"/>
                    <a:gd name="connsiteY4" fmla="*/ 191251 h 374036"/>
                    <a:gd name="connsiteX5" fmla="*/ 1115324 w 1298109"/>
                    <a:gd name="connsiteY5" fmla="*/ 374036 h 374036"/>
                    <a:gd name="connsiteX6" fmla="*/ 182785 w 1298109"/>
                    <a:gd name="connsiteY6" fmla="*/ 374036 h 374036"/>
                    <a:gd name="connsiteX7" fmla="*/ 0 w 1298109"/>
                    <a:gd name="connsiteY7" fmla="*/ 191251 h 374036"/>
                    <a:gd name="connsiteX0" fmla="*/ 16386 w 1314495"/>
                    <a:gd name="connsiteY0" fmla="*/ 187017 h 369802"/>
                    <a:gd name="connsiteX1" fmla="*/ 6554 w 1314495"/>
                    <a:gd name="connsiteY1" fmla="*/ 0 h 369802"/>
                    <a:gd name="connsiteX2" fmla="*/ 1131710 w 1314495"/>
                    <a:gd name="connsiteY2" fmla="*/ 4232 h 369802"/>
                    <a:gd name="connsiteX3" fmla="*/ 1314495 w 1314495"/>
                    <a:gd name="connsiteY3" fmla="*/ 187017 h 369802"/>
                    <a:gd name="connsiteX4" fmla="*/ 1314495 w 1314495"/>
                    <a:gd name="connsiteY4" fmla="*/ 187017 h 369802"/>
                    <a:gd name="connsiteX5" fmla="*/ 1131710 w 1314495"/>
                    <a:gd name="connsiteY5" fmla="*/ 369802 h 369802"/>
                    <a:gd name="connsiteX6" fmla="*/ 199171 w 1314495"/>
                    <a:gd name="connsiteY6" fmla="*/ 369802 h 369802"/>
                    <a:gd name="connsiteX7" fmla="*/ 16386 w 1314495"/>
                    <a:gd name="connsiteY7" fmla="*/ 187017 h 369802"/>
                    <a:gd name="connsiteX0" fmla="*/ 33115 w 1307941"/>
                    <a:gd name="connsiteY0" fmla="*/ 275917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3115 w 1307941"/>
                    <a:gd name="connsiteY7" fmla="*/ 275917 h 369802"/>
                    <a:gd name="connsiteX0" fmla="*/ 30998 w 1307941"/>
                    <a:gd name="connsiteY0" fmla="*/ 271684 h 369802"/>
                    <a:gd name="connsiteX1" fmla="*/ 0 w 1307941"/>
                    <a:gd name="connsiteY1" fmla="*/ 0 h 369802"/>
                    <a:gd name="connsiteX2" fmla="*/ 1125156 w 1307941"/>
                    <a:gd name="connsiteY2" fmla="*/ 4232 h 369802"/>
                    <a:gd name="connsiteX3" fmla="*/ 1307941 w 1307941"/>
                    <a:gd name="connsiteY3" fmla="*/ 187017 h 369802"/>
                    <a:gd name="connsiteX4" fmla="*/ 1307941 w 1307941"/>
                    <a:gd name="connsiteY4" fmla="*/ 187017 h 369802"/>
                    <a:gd name="connsiteX5" fmla="*/ 1125156 w 1307941"/>
                    <a:gd name="connsiteY5" fmla="*/ 369802 h 369802"/>
                    <a:gd name="connsiteX6" fmla="*/ 192617 w 1307941"/>
                    <a:gd name="connsiteY6" fmla="*/ 369802 h 369802"/>
                    <a:gd name="connsiteX7" fmla="*/ 30998 w 1307941"/>
                    <a:gd name="connsiteY7" fmla="*/ 271684 h 369802"/>
                    <a:gd name="connsiteX0" fmla="*/ 112453 w 1389396"/>
                    <a:gd name="connsiteY0" fmla="*/ 271684 h 369802"/>
                    <a:gd name="connsiteX1" fmla="*/ 89671 w 1389396"/>
                    <a:gd name="connsiteY1" fmla="*/ 194582 h 369802"/>
                    <a:gd name="connsiteX2" fmla="*/ 81455 w 1389396"/>
                    <a:gd name="connsiteY2" fmla="*/ 0 h 369802"/>
                    <a:gd name="connsiteX3" fmla="*/ 1206611 w 1389396"/>
                    <a:gd name="connsiteY3" fmla="*/ 4232 h 369802"/>
                    <a:gd name="connsiteX4" fmla="*/ 1389396 w 1389396"/>
                    <a:gd name="connsiteY4" fmla="*/ 187017 h 369802"/>
                    <a:gd name="connsiteX5" fmla="*/ 1389396 w 1389396"/>
                    <a:gd name="connsiteY5" fmla="*/ 187017 h 369802"/>
                    <a:gd name="connsiteX6" fmla="*/ 1206611 w 1389396"/>
                    <a:gd name="connsiteY6" fmla="*/ 369802 h 369802"/>
                    <a:gd name="connsiteX7" fmla="*/ 274072 w 1389396"/>
                    <a:gd name="connsiteY7" fmla="*/ 369802 h 369802"/>
                    <a:gd name="connsiteX8" fmla="*/ 112453 w 1389396"/>
                    <a:gd name="connsiteY8" fmla="*/ 271684 h 369802"/>
                    <a:gd name="connsiteX0" fmla="*/ 30998 w 1307941"/>
                    <a:gd name="connsiteY0" fmla="*/ 271684 h 369802"/>
                    <a:gd name="connsiteX1" fmla="*/ 8216 w 1307941"/>
                    <a:gd name="connsiteY1" fmla="*/ 194582 h 369802"/>
                    <a:gd name="connsiteX2" fmla="*/ 0 w 1307941"/>
                    <a:gd name="connsiteY2" fmla="*/ 0 h 369802"/>
                    <a:gd name="connsiteX3" fmla="*/ 1125156 w 1307941"/>
                    <a:gd name="connsiteY3" fmla="*/ 4232 h 369802"/>
                    <a:gd name="connsiteX4" fmla="*/ 1307941 w 1307941"/>
                    <a:gd name="connsiteY4" fmla="*/ 187017 h 369802"/>
                    <a:gd name="connsiteX5" fmla="*/ 1307941 w 1307941"/>
                    <a:gd name="connsiteY5" fmla="*/ 187017 h 369802"/>
                    <a:gd name="connsiteX6" fmla="*/ 1125156 w 1307941"/>
                    <a:gd name="connsiteY6" fmla="*/ 369802 h 369802"/>
                    <a:gd name="connsiteX7" fmla="*/ 192617 w 1307941"/>
                    <a:gd name="connsiteY7" fmla="*/ 369802 h 369802"/>
                    <a:gd name="connsiteX8" fmla="*/ 30998 w 1307941"/>
                    <a:gd name="connsiteY8" fmla="*/ 271684 h 369802"/>
                    <a:gd name="connsiteX0" fmla="*/ 30998 w 1307941"/>
                    <a:gd name="connsiteY0" fmla="*/ 271684 h 384619"/>
                    <a:gd name="connsiteX1" fmla="*/ 8216 w 1307941"/>
                    <a:gd name="connsiteY1" fmla="*/ 194582 h 384619"/>
                    <a:gd name="connsiteX2" fmla="*/ 0 w 1307941"/>
                    <a:gd name="connsiteY2" fmla="*/ 0 h 384619"/>
                    <a:gd name="connsiteX3" fmla="*/ 1125156 w 1307941"/>
                    <a:gd name="connsiteY3" fmla="*/ 4232 h 384619"/>
                    <a:gd name="connsiteX4" fmla="*/ 1307941 w 1307941"/>
                    <a:gd name="connsiteY4" fmla="*/ 187017 h 384619"/>
                    <a:gd name="connsiteX5" fmla="*/ 1307941 w 1307941"/>
                    <a:gd name="connsiteY5" fmla="*/ 187017 h 384619"/>
                    <a:gd name="connsiteX6" fmla="*/ 1135739 w 1307941"/>
                    <a:gd name="connsiteY6" fmla="*/ 384619 h 384619"/>
                    <a:gd name="connsiteX7" fmla="*/ 192617 w 1307941"/>
                    <a:gd name="connsiteY7" fmla="*/ 369802 h 384619"/>
                    <a:gd name="connsiteX8" fmla="*/ 30998 w 1307941"/>
                    <a:gd name="connsiteY8" fmla="*/ 271684 h 384619"/>
                    <a:gd name="connsiteX0" fmla="*/ 30998 w 1307941"/>
                    <a:gd name="connsiteY0" fmla="*/ 271684 h 386735"/>
                    <a:gd name="connsiteX1" fmla="*/ 8216 w 1307941"/>
                    <a:gd name="connsiteY1" fmla="*/ 194582 h 386735"/>
                    <a:gd name="connsiteX2" fmla="*/ 0 w 1307941"/>
                    <a:gd name="connsiteY2" fmla="*/ 0 h 386735"/>
                    <a:gd name="connsiteX3" fmla="*/ 1125156 w 1307941"/>
                    <a:gd name="connsiteY3" fmla="*/ 4232 h 386735"/>
                    <a:gd name="connsiteX4" fmla="*/ 1307941 w 1307941"/>
                    <a:gd name="connsiteY4" fmla="*/ 187017 h 386735"/>
                    <a:gd name="connsiteX5" fmla="*/ 1307941 w 1307941"/>
                    <a:gd name="connsiteY5" fmla="*/ 187017 h 386735"/>
                    <a:gd name="connsiteX6" fmla="*/ 1135739 w 1307941"/>
                    <a:gd name="connsiteY6" fmla="*/ 384619 h 386735"/>
                    <a:gd name="connsiteX7" fmla="*/ 196851 w 1307941"/>
                    <a:gd name="connsiteY7" fmla="*/ 386735 h 386735"/>
                    <a:gd name="connsiteX8" fmla="*/ 30998 w 1307941"/>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125156 w 1314291"/>
                    <a:gd name="connsiteY3" fmla="*/ 4232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55403"/>
                    <a:gd name="connsiteY0" fmla="*/ 271684 h 386735"/>
                    <a:gd name="connsiteX1" fmla="*/ 8216 w 1355403"/>
                    <a:gd name="connsiteY1" fmla="*/ 194582 h 386735"/>
                    <a:gd name="connsiteX2" fmla="*/ 0 w 1355403"/>
                    <a:gd name="connsiteY2" fmla="*/ 0 h 386735"/>
                    <a:gd name="connsiteX3" fmla="*/ 1311423 w 1355403"/>
                    <a:gd name="connsiteY3" fmla="*/ 12699 h 386735"/>
                    <a:gd name="connsiteX4" fmla="*/ 1307941 w 1355403"/>
                    <a:gd name="connsiteY4" fmla="*/ 187017 h 386735"/>
                    <a:gd name="connsiteX5" fmla="*/ 1314291 w 1355403"/>
                    <a:gd name="connsiteY5" fmla="*/ 187017 h 386735"/>
                    <a:gd name="connsiteX6" fmla="*/ 1135739 w 1355403"/>
                    <a:gd name="connsiteY6" fmla="*/ 384619 h 386735"/>
                    <a:gd name="connsiteX7" fmla="*/ 196851 w 1355403"/>
                    <a:gd name="connsiteY7" fmla="*/ 386735 h 386735"/>
                    <a:gd name="connsiteX8" fmla="*/ 30998 w 1355403"/>
                    <a:gd name="connsiteY8" fmla="*/ 271684 h 386735"/>
                    <a:gd name="connsiteX0" fmla="*/ 30998 w 1314291"/>
                    <a:gd name="connsiteY0" fmla="*/ 271684 h 386735"/>
                    <a:gd name="connsiteX1" fmla="*/ 8216 w 1314291"/>
                    <a:gd name="connsiteY1" fmla="*/ 194582 h 386735"/>
                    <a:gd name="connsiteX2" fmla="*/ 0 w 1314291"/>
                    <a:gd name="connsiteY2" fmla="*/ 0 h 386735"/>
                    <a:gd name="connsiteX3" fmla="*/ 1311423 w 1314291"/>
                    <a:gd name="connsiteY3" fmla="*/ 12699 h 386735"/>
                    <a:gd name="connsiteX4" fmla="*/ 1307941 w 1314291"/>
                    <a:gd name="connsiteY4" fmla="*/ 187017 h 386735"/>
                    <a:gd name="connsiteX5" fmla="*/ 1314291 w 1314291"/>
                    <a:gd name="connsiteY5" fmla="*/ 187017 h 386735"/>
                    <a:gd name="connsiteX6" fmla="*/ 1135739 w 1314291"/>
                    <a:gd name="connsiteY6" fmla="*/ 384619 h 386735"/>
                    <a:gd name="connsiteX7" fmla="*/ 196851 w 1314291"/>
                    <a:gd name="connsiteY7" fmla="*/ 386735 h 386735"/>
                    <a:gd name="connsiteX8" fmla="*/ 30998 w 1314291"/>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293150 w 1311423"/>
                    <a:gd name="connsiteY5" fmla="*/ 250517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2699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08050"/>
                    <a:gd name="connsiteY0" fmla="*/ 271684 h 386735"/>
                    <a:gd name="connsiteX1" fmla="*/ 8216 w 1308050"/>
                    <a:gd name="connsiteY1" fmla="*/ 194582 h 386735"/>
                    <a:gd name="connsiteX2" fmla="*/ 0 w 1308050"/>
                    <a:gd name="connsiteY2" fmla="*/ 0 h 386735"/>
                    <a:gd name="connsiteX3" fmla="*/ 1301814 w 1308050"/>
                    <a:gd name="connsiteY3" fmla="*/ 10583 h 386735"/>
                    <a:gd name="connsiteX4" fmla="*/ 1307941 w 1308050"/>
                    <a:gd name="connsiteY4" fmla="*/ 187017 h 386735"/>
                    <a:gd name="connsiteX5" fmla="*/ 1306603 w 1308050"/>
                    <a:gd name="connsiteY5" fmla="*/ 252634 h 386735"/>
                    <a:gd name="connsiteX6" fmla="*/ 1135739 w 1308050"/>
                    <a:gd name="connsiteY6" fmla="*/ 384619 h 386735"/>
                    <a:gd name="connsiteX7" fmla="*/ 196851 w 1308050"/>
                    <a:gd name="connsiteY7" fmla="*/ 386735 h 386735"/>
                    <a:gd name="connsiteX8" fmla="*/ 30998 w 1308050"/>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0998 w 1311423"/>
                    <a:gd name="connsiteY0" fmla="*/ 2716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0998 w 1311423"/>
                    <a:gd name="connsiteY8" fmla="*/ 271684 h 386735"/>
                    <a:gd name="connsiteX0" fmla="*/ 33337 w 1311423"/>
                    <a:gd name="connsiteY0" fmla="*/ 29073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33337 w 1311423"/>
                    <a:gd name="connsiteY8" fmla="*/ 290734 h 386735"/>
                    <a:gd name="connsiteX0" fmla="*/ 63742 w 1311423"/>
                    <a:gd name="connsiteY0" fmla="*/ 335184 h 386735"/>
                    <a:gd name="connsiteX1" fmla="*/ 8216 w 1311423"/>
                    <a:gd name="connsiteY1" fmla="*/ 194582 h 386735"/>
                    <a:gd name="connsiteX2" fmla="*/ 0 w 1311423"/>
                    <a:gd name="connsiteY2" fmla="*/ 0 h 386735"/>
                    <a:gd name="connsiteX3" fmla="*/ 1311423 w 1311423"/>
                    <a:gd name="connsiteY3" fmla="*/ 10583 h 386735"/>
                    <a:gd name="connsiteX4" fmla="*/ 1307941 w 1311423"/>
                    <a:gd name="connsiteY4" fmla="*/ 187017 h 386735"/>
                    <a:gd name="connsiteX5" fmla="*/ 1306603 w 1311423"/>
                    <a:gd name="connsiteY5" fmla="*/ 252634 h 386735"/>
                    <a:gd name="connsiteX6" fmla="*/ 1135739 w 1311423"/>
                    <a:gd name="connsiteY6" fmla="*/ 384619 h 386735"/>
                    <a:gd name="connsiteX7" fmla="*/ 196851 w 1311423"/>
                    <a:gd name="connsiteY7" fmla="*/ 386735 h 386735"/>
                    <a:gd name="connsiteX8" fmla="*/ 63742 w 1311423"/>
                    <a:gd name="connsiteY8" fmla="*/ 335184 h 386735"/>
                    <a:gd name="connsiteX0" fmla="*/ 63742 w 1311423"/>
                    <a:gd name="connsiteY0" fmla="*/ 335184 h 397318"/>
                    <a:gd name="connsiteX1" fmla="*/ 8216 w 1311423"/>
                    <a:gd name="connsiteY1" fmla="*/ 194582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76575 w 1324256"/>
                    <a:gd name="connsiteY0" fmla="*/ 335184 h 397318"/>
                    <a:gd name="connsiteX1" fmla="*/ 0 w 1324256"/>
                    <a:gd name="connsiteY1" fmla="*/ 230565 h 397318"/>
                    <a:gd name="connsiteX2" fmla="*/ 12833 w 1324256"/>
                    <a:gd name="connsiteY2" fmla="*/ 0 h 397318"/>
                    <a:gd name="connsiteX3" fmla="*/ 1324256 w 1324256"/>
                    <a:gd name="connsiteY3" fmla="*/ 10583 h 397318"/>
                    <a:gd name="connsiteX4" fmla="*/ 1320774 w 1324256"/>
                    <a:gd name="connsiteY4" fmla="*/ 187017 h 397318"/>
                    <a:gd name="connsiteX5" fmla="*/ 1319436 w 1324256"/>
                    <a:gd name="connsiteY5" fmla="*/ 252634 h 397318"/>
                    <a:gd name="connsiteX6" fmla="*/ 1148572 w 1324256"/>
                    <a:gd name="connsiteY6" fmla="*/ 384619 h 397318"/>
                    <a:gd name="connsiteX7" fmla="*/ 256460 w 1324256"/>
                    <a:gd name="connsiteY7" fmla="*/ 397318 h 397318"/>
                    <a:gd name="connsiteX8" fmla="*/ 76575 w 1324256"/>
                    <a:gd name="connsiteY8" fmla="*/ 335184 h 397318"/>
                    <a:gd name="connsiteX0" fmla="*/ 63742 w 1311423"/>
                    <a:gd name="connsiteY0" fmla="*/ 335184 h 397318"/>
                    <a:gd name="connsiteX1" fmla="*/ 1200 w 1311423"/>
                    <a:gd name="connsiteY1" fmla="*/ 232681 h 397318"/>
                    <a:gd name="connsiteX2" fmla="*/ 0 w 1311423"/>
                    <a:gd name="connsiteY2" fmla="*/ 0 h 397318"/>
                    <a:gd name="connsiteX3" fmla="*/ 1311423 w 1311423"/>
                    <a:gd name="connsiteY3" fmla="*/ 10583 h 397318"/>
                    <a:gd name="connsiteX4" fmla="*/ 1307941 w 1311423"/>
                    <a:gd name="connsiteY4" fmla="*/ 187017 h 397318"/>
                    <a:gd name="connsiteX5" fmla="*/ 1306603 w 1311423"/>
                    <a:gd name="connsiteY5" fmla="*/ 252634 h 397318"/>
                    <a:gd name="connsiteX6" fmla="*/ 1135739 w 1311423"/>
                    <a:gd name="connsiteY6" fmla="*/ 384619 h 397318"/>
                    <a:gd name="connsiteX7" fmla="*/ 243627 w 1311423"/>
                    <a:gd name="connsiteY7" fmla="*/ 397318 h 397318"/>
                    <a:gd name="connsiteX8" fmla="*/ 63742 w 1311423"/>
                    <a:gd name="connsiteY8" fmla="*/ 335184 h 397318"/>
                    <a:gd name="connsiteX0" fmla="*/ 63742 w 1311423"/>
                    <a:gd name="connsiteY0" fmla="*/ 335184 h 397319"/>
                    <a:gd name="connsiteX1" fmla="*/ 1200 w 1311423"/>
                    <a:gd name="connsiteY1" fmla="*/ 232681 h 397319"/>
                    <a:gd name="connsiteX2" fmla="*/ 0 w 1311423"/>
                    <a:gd name="connsiteY2" fmla="*/ 0 h 397319"/>
                    <a:gd name="connsiteX3" fmla="*/ 1311423 w 1311423"/>
                    <a:gd name="connsiteY3" fmla="*/ 10583 h 397319"/>
                    <a:gd name="connsiteX4" fmla="*/ 1307941 w 1311423"/>
                    <a:gd name="connsiteY4" fmla="*/ 187017 h 397319"/>
                    <a:gd name="connsiteX5" fmla="*/ 1306603 w 1311423"/>
                    <a:gd name="connsiteY5" fmla="*/ 252634 h 397319"/>
                    <a:gd name="connsiteX6" fmla="*/ 1191870 w 1311423"/>
                    <a:gd name="connsiteY6" fmla="*/ 397319 h 397319"/>
                    <a:gd name="connsiteX7" fmla="*/ 243627 w 1311423"/>
                    <a:gd name="connsiteY7" fmla="*/ 397318 h 397319"/>
                    <a:gd name="connsiteX8" fmla="*/ 63742 w 1311423"/>
                    <a:gd name="connsiteY8" fmla="*/ 335184 h 397319"/>
                    <a:gd name="connsiteX0" fmla="*/ 63742 w 1395477"/>
                    <a:gd name="connsiteY0" fmla="*/ 335184 h 397319"/>
                    <a:gd name="connsiteX1" fmla="*/ 1200 w 1395477"/>
                    <a:gd name="connsiteY1" fmla="*/ 232681 h 397319"/>
                    <a:gd name="connsiteX2" fmla="*/ 0 w 1395477"/>
                    <a:gd name="connsiteY2" fmla="*/ 0 h 397319"/>
                    <a:gd name="connsiteX3" fmla="*/ 1311423 w 1395477"/>
                    <a:gd name="connsiteY3" fmla="*/ 10583 h 397319"/>
                    <a:gd name="connsiteX4" fmla="*/ 1307941 w 1395477"/>
                    <a:gd name="connsiteY4" fmla="*/ 187017 h 397319"/>
                    <a:gd name="connsiteX5" fmla="*/ 1395477 w 1395477"/>
                    <a:gd name="connsiteY5" fmla="*/ 193367 h 397319"/>
                    <a:gd name="connsiteX6" fmla="*/ 1191870 w 1395477"/>
                    <a:gd name="connsiteY6" fmla="*/ 397319 h 397319"/>
                    <a:gd name="connsiteX7" fmla="*/ 243627 w 1395477"/>
                    <a:gd name="connsiteY7" fmla="*/ 397318 h 397319"/>
                    <a:gd name="connsiteX8" fmla="*/ 63742 w 1395477"/>
                    <a:gd name="connsiteY8" fmla="*/ 335184 h 397319"/>
                    <a:gd name="connsiteX0" fmla="*/ 63742 w 1448840"/>
                    <a:gd name="connsiteY0" fmla="*/ 335184 h 397319"/>
                    <a:gd name="connsiteX1" fmla="*/ 1200 w 1448840"/>
                    <a:gd name="connsiteY1" fmla="*/ 232681 h 397319"/>
                    <a:gd name="connsiteX2" fmla="*/ 0 w 1448840"/>
                    <a:gd name="connsiteY2" fmla="*/ 0 h 397319"/>
                    <a:gd name="connsiteX3" fmla="*/ 1311423 w 1448840"/>
                    <a:gd name="connsiteY3" fmla="*/ 10583 h 397319"/>
                    <a:gd name="connsiteX4" fmla="*/ 1395477 w 1448840"/>
                    <a:gd name="connsiteY4" fmla="*/ 193367 h 397319"/>
                    <a:gd name="connsiteX5" fmla="*/ 1191870 w 1448840"/>
                    <a:gd name="connsiteY5" fmla="*/ 397319 h 397319"/>
                    <a:gd name="connsiteX6" fmla="*/ 243627 w 1448840"/>
                    <a:gd name="connsiteY6" fmla="*/ 397318 h 397319"/>
                    <a:gd name="connsiteX7" fmla="*/ 63742 w 1448840"/>
                    <a:gd name="connsiteY7" fmla="*/ 335184 h 397319"/>
                    <a:gd name="connsiteX0" fmla="*/ 63742 w 1508615"/>
                    <a:gd name="connsiteY0" fmla="*/ 335184 h 397319"/>
                    <a:gd name="connsiteX1" fmla="*/ 1200 w 1508615"/>
                    <a:gd name="connsiteY1" fmla="*/ 232681 h 397319"/>
                    <a:gd name="connsiteX2" fmla="*/ 0 w 1508615"/>
                    <a:gd name="connsiteY2" fmla="*/ 0 h 397319"/>
                    <a:gd name="connsiteX3" fmla="*/ 1402636 w 1508615"/>
                    <a:gd name="connsiteY3" fmla="*/ 8466 h 397319"/>
                    <a:gd name="connsiteX4" fmla="*/ 1395477 w 1508615"/>
                    <a:gd name="connsiteY4" fmla="*/ 193367 h 397319"/>
                    <a:gd name="connsiteX5" fmla="*/ 1191870 w 1508615"/>
                    <a:gd name="connsiteY5" fmla="*/ 397319 h 397319"/>
                    <a:gd name="connsiteX6" fmla="*/ 243627 w 1508615"/>
                    <a:gd name="connsiteY6" fmla="*/ 397318 h 397319"/>
                    <a:gd name="connsiteX7" fmla="*/ 63742 w 1508615"/>
                    <a:gd name="connsiteY7" fmla="*/ 335184 h 397319"/>
                    <a:gd name="connsiteX0" fmla="*/ 63742 w 1402636"/>
                    <a:gd name="connsiteY0" fmla="*/ 335184 h 397319"/>
                    <a:gd name="connsiteX1" fmla="*/ 1200 w 1402636"/>
                    <a:gd name="connsiteY1" fmla="*/ 232681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7" fmla="*/ 63742 w 1402636"/>
                    <a:gd name="connsiteY7" fmla="*/ 335184 h 397319"/>
                    <a:gd name="connsiteX0" fmla="*/ 156070 w 1494964"/>
                    <a:gd name="connsiteY0" fmla="*/ 335184 h 397319"/>
                    <a:gd name="connsiteX1" fmla="*/ 92328 w 1494964"/>
                    <a:gd name="connsiteY1" fmla="*/ 0 h 397319"/>
                    <a:gd name="connsiteX2" fmla="*/ 1494964 w 1494964"/>
                    <a:gd name="connsiteY2" fmla="*/ 8466 h 397319"/>
                    <a:gd name="connsiteX3" fmla="*/ 1487805 w 1494964"/>
                    <a:gd name="connsiteY3" fmla="*/ 193367 h 397319"/>
                    <a:gd name="connsiteX4" fmla="*/ 1284198 w 1494964"/>
                    <a:gd name="connsiteY4" fmla="*/ 397319 h 397319"/>
                    <a:gd name="connsiteX5" fmla="*/ 335955 w 1494964"/>
                    <a:gd name="connsiteY5" fmla="*/ 397318 h 397319"/>
                    <a:gd name="connsiteX6" fmla="*/ 156070 w 1494964"/>
                    <a:gd name="connsiteY6" fmla="*/ 335184 h 397319"/>
                    <a:gd name="connsiteX0" fmla="*/ 109741 w 1511076"/>
                    <a:gd name="connsiteY0" fmla="*/ 249398 h 397319"/>
                    <a:gd name="connsiteX1" fmla="*/ 108440 w 1511076"/>
                    <a:gd name="connsiteY1" fmla="*/ 0 h 397319"/>
                    <a:gd name="connsiteX2" fmla="*/ 1511076 w 1511076"/>
                    <a:gd name="connsiteY2" fmla="*/ 8466 h 397319"/>
                    <a:gd name="connsiteX3" fmla="*/ 1503917 w 1511076"/>
                    <a:gd name="connsiteY3" fmla="*/ 193367 h 397319"/>
                    <a:gd name="connsiteX4" fmla="*/ 1300310 w 1511076"/>
                    <a:gd name="connsiteY4" fmla="*/ 397319 h 397319"/>
                    <a:gd name="connsiteX5" fmla="*/ 352067 w 1511076"/>
                    <a:gd name="connsiteY5" fmla="*/ 397318 h 397319"/>
                    <a:gd name="connsiteX6" fmla="*/ 109741 w 1511076"/>
                    <a:gd name="connsiteY6" fmla="*/ 249398 h 397319"/>
                    <a:gd name="connsiteX0" fmla="*/ 1301 w 1402636"/>
                    <a:gd name="connsiteY0" fmla="*/ 249398 h 397319"/>
                    <a:gd name="connsiteX1" fmla="*/ 0 w 1402636"/>
                    <a:gd name="connsiteY1" fmla="*/ 0 h 397319"/>
                    <a:gd name="connsiteX2" fmla="*/ 1402636 w 1402636"/>
                    <a:gd name="connsiteY2" fmla="*/ 8466 h 397319"/>
                    <a:gd name="connsiteX3" fmla="*/ 1395477 w 1402636"/>
                    <a:gd name="connsiteY3" fmla="*/ 193367 h 397319"/>
                    <a:gd name="connsiteX4" fmla="*/ 1191870 w 1402636"/>
                    <a:gd name="connsiteY4" fmla="*/ 397319 h 397319"/>
                    <a:gd name="connsiteX5" fmla="*/ 243627 w 1402636"/>
                    <a:gd name="connsiteY5" fmla="*/ 397318 h 397319"/>
                    <a:gd name="connsiteX6" fmla="*/ 1301 w 1402636"/>
                    <a:gd name="connsiteY6" fmla="*/ 249398 h 397319"/>
                    <a:gd name="connsiteX0" fmla="*/ 315103 w 1474112"/>
                    <a:gd name="connsiteY0" fmla="*/ 397318 h 397319"/>
                    <a:gd name="connsiteX1" fmla="*/ 71476 w 1474112"/>
                    <a:gd name="connsiteY1" fmla="*/ 0 h 397319"/>
                    <a:gd name="connsiteX2" fmla="*/ 1474112 w 1474112"/>
                    <a:gd name="connsiteY2" fmla="*/ 8466 h 397319"/>
                    <a:gd name="connsiteX3" fmla="*/ 1466953 w 1474112"/>
                    <a:gd name="connsiteY3" fmla="*/ 193367 h 397319"/>
                    <a:gd name="connsiteX4" fmla="*/ 1263346 w 1474112"/>
                    <a:gd name="connsiteY4" fmla="*/ 397319 h 397319"/>
                    <a:gd name="connsiteX5" fmla="*/ 315103 w 1474112"/>
                    <a:gd name="connsiteY5" fmla="*/ 397318 h 397319"/>
                    <a:gd name="connsiteX0" fmla="*/ 354733 w 1513742"/>
                    <a:gd name="connsiteY0" fmla="*/ 397318 h 397319"/>
                    <a:gd name="connsiteX1" fmla="*/ 124059 w 1513742"/>
                    <a:gd name="connsiteY1" fmla="*/ 207103 h 397319"/>
                    <a:gd name="connsiteX2" fmla="*/ 111106 w 1513742"/>
                    <a:gd name="connsiteY2" fmla="*/ 0 h 397319"/>
                    <a:gd name="connsiteX3" fmla="*/ 1513742 w 1513742"/>
                    <a:gd name="connsiteY3" fmla="*/ 8466 h 397319"/>
                    <a:gd name="connsiteX4" fmla="*/ 1506583 w 1513742"/>
                    <a:gd name="connsiteY4" fmla="*/ 193367 h 397319"/>
                    <a:gd name="connsiteX5" fmla="*/ 1302976 w 1513742"/>
                    <a:gd name="connsiteY5" fmla="*/ 397319 h 397319"/>
                    <a:gd name="connsiteX6" fmla="*/ 354733 w 1513742"/>
                    <a:gd name="connsiteY6" fmla="*/ 397318 h 397319"/>
                    <a:gd name="connsiteX0" fmla="*/ 243627 w 1402636"/>
                    <a:gd name="connsiteY0" fmla="*/ 397318 h 397319"/>
                    <a:gd name="connsiteX1" fmla="*/ 12953 w 1402636"/>
                    <a:gd name="connsiteY1" fmla="*/ 207103 h 397319"/>
                    <a:gd name="connsiteX2" fmla="*/ 0 w 1402636"/>
                    <a:gd name="connsiteY2" fmla="*/ 0 h 397319"/>
                    <a:gd name="connsiteX3" fmla="*/ 1402636 w 1402636"/>
                    <a:gd name="connsiteY3" fmla="*/ 8466 h 397319"/>
                    <a:gd name="connsiteX4" fmla="*/ 1395477 w 1402636"/>
                    <a:gd name="connsiteY4" fmla="*/ 193367 h 397319"/>
                    <a:gd name="connsiteX5" fmla="*/ 1191870 w 1402636"/>
                    <a:gd name="connsiteY5" fmla="*/ 397319 h 397319"/>
                    <a:gd name="connsiteX6" fmla="*/ 243627 w 1402636"/>
                    <a:gd name="connsiteY6" fmla="*/ 397318 h 397319"/>
                    <a:gd name="connsiteX0" fmla="*/ 243627 w 1407839"/>
                    <a:gd name="connsiteY0" fmla="*/ 400443 h 400444"/>
                    <a:gd name="connsiteX1" fmla="*/ 12953 w 1407839"/>
                    <a:gd name="connsiteY1" fmla="*/ 210228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07839"/>
                    <a:gd name="connsiteY0" fmla="*/ 400443 h 400444"/>
                    <a:gd name="connsiteX1" fmla="*/ 4182 w 1407839"/>
                    <a:gd name="connsiteY1" fmla="*/ 321884 h 400444"/>
                    <a:gd name="connsiteX2" fmla="*/ 0 w 1407839"/>
                    <a:gd name="connsiteY2" fmla="*/ 3125 h 400444"/>
                    <a:gd name="connsiteX3" fmla="*/ 1407839 w 1407839"/>
                    <a:gd name="connsiteY3" fmla="*/ 0 h 400444"/>
                    <a:gd name="connsiteX4" fmla="*/ 1395477 w 1407839"/>
                    <a:gd name="connsiteY4" fmla="*/ 196492 h 400444"/>
                    <a:gd name="connsiteX5" fmla="*/ 1191870 w 1407839"/>
                    <a:gd name="connsiteY5" fmla="*/ 400444 h 400444"/>
                    <a:gd name="connsiteX6" fmla="*/ 243627 w 1407839"/>
                    <a:gd name="connsiteY6" fmla="*/ 400443 h 400444"/>
                    <a:gd name="connsiteX0" fmla="*/ 243627 w 1416530"/>
                    <a:gd name="connsiteY0" fmla="*/ 400443 h 400817"/>
                    <a:gd name="connsiteX1" fmla="*/ 4182 w 1416530"/>
                    <a:gd name="connsiteY1" fmla="*/ 321884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42658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5937 w 1416530"/>
                    <a:gd name="connsiteY1" fmla="*/ 332271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4182 w 1416530"/>
                    <a:gd name="connsiteY1" fmla="*/ 31409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3627 w 1416530"/>
                    <a:gd name="connsiteY0" fmla="*/ 400443 h 400817"/>
                    <a:gd name="connsiteX1" fmla="*/ 12953 w 1416530"/>
                    <a:gd name="connsiteY1" fmla="*/ 345255 h 400817"/>
                    <a:gd name="connsiteX2" fmla="*/ 0 w 1416530"/>
                    <a:gd name="connsiteY2" fmla="*/ 3125 h 400817"/>
                    <a:gd name="connsiteX3" fmla="*/ 1407839 w 1416530"/>
                    <a:gd name="connsiteY3" fmla="*/ 0 h 400817"/>
                    <a:gd name="connsiteX4" fmla="*/ 1416530 w 1416530"/>
                    <a:gd name="connsiteY4" fmla="*/ 310747 h 400817"/>
                    <a:gd name="connsiteX5" fmla="*/ 1191870 w 1416530"/>
                    <a:gd name="connsiteY5" fmla="*/ 400444 h 400817"/>
                    <a:gd name="connsiteX6" fmla="*/ 243627 w 1416530"/>
                    <a:gd name="connsiteY6" fmla="*/ 400443 h 400817"/>
                    <a:gd name="connsiteX0" fmla="*/ 240118 w 1416530"/>
                    <a:gd name="connsiteY0" fmla="*/ 410829 h 410829"/>
                    <a:gd name="connsiteX1" fmla="*/ 12953 w 1416530"/>
                    <a:gd name="connsiteY1" fmla="*/ 345255 h 410829"/>
                    <a:gd name="connsiteX2" fmla="*/ 0 w 1416530"/>
                    <a:gd name="connsiteY2" fmla="*/ 3125 h 410829"/>
                    <a:gd name="connsiteX3" fmla="*/ 1407839 w 1416530"/>
                    <a:gd name="connsiteY3" fmla="*/ 0 h 410829"/>
                    <a:gd name="connsiteX4" fmla="*/ 1416530 w 1416530"/>
                    <a:gd name="connsiteY4" fmla="*/ 310747 h 410829"/>
                    <a:gd name="connsiteX5" fmla="*/ 1191870 w 1416530"/>
                    <a:gd name="connsiteY5" fmla="*/ 400444 h 410829"/>
                    <a:gd name="connsiteX6" fmla="*/ 240118 w 1416530"/>
                    <a:gd name="connsiteY6" fmla="*/ 410829 h 410829"/>
                    <a:gd name="connsiteX0" fmla="*/ 241873 w 1416530"/>
                    <a:gd name="connsiteY0" fmla="*/ 403038 h 403038"/>
                    <a:gd name="connsiteX1" fmla="*/ 12953 w 1416530"/>
                    <a:gd name="connsiteY1" fmla="*/ 345255 h 403038"/>
                    <a:gd name="connsiteX2" fmla="*/ 0 w 1416530"/>
                    <a:gd name="connsiteY2" fmla="*/ 3125 h 403038"/>
                    <a:gd name="connsiteX3" fmla="*/ 1407839 w 1416530"/>
                    <a:gd name="connsiteY3" fmla="*/ 0 h 403038"/>
                    <a:gd name="connsiteX4" fmla="*/ 1416530 w 1416530"/>
                    <a:gd name="connsiteY4" fmla="*/ 310747 h 403038"/>
                    <a:gd name="connsiteX5" fmla="*/ 1191870 w 1416530"/>
                    <a:gd name="connsiteY5" fmla="*/ 400444 h 403038"/>
                    <a:gd name="connsiteX6" fmla="*/ 241873 w 1416530"/>
                    <a:gd name="connsiteY6" fmla="*/ 403038 h 403038"/>
                    <a:gd name="connsiteX0" fmla="*/ 241873 w 1416530"/>
                    <a:gd name="connsiteY0" fmla="*/ 403038 h 403800"/>
                    <a:gd name="connsiteX1" fmla="*/ 12953 w 1416530"/>
                    <a:gd name="connsiteY1" fmla="*/ 345255 h 403800"/>
                    <a:gd name="connsiteX2" fmla="*/ 0 w 1416530"/>
                    <a:gd name="connsiteY2" fmla="*/ 3125 h 403800"/>
                    <a:gd name="connsiteX3" fmla="*/ 1407839 w 1416530"/>
                    <a:gd name="connsiteY3" fmla="*/ 0 h 403800"/>
                    <a:gd name="connsiteX4" fmla="*/ 1416530 w 1416530"/>
                    <a:gd name="connsiteY4" fmla="*/ 310747 h 403800"/>
                    <a:gd name="connsiteX5" fmla="*/ 1191870 w 1416530"/>
                    <a:gd name="connsiteY5" fmla="*/ 400444 h 403800"/>
                    <a:gd name="connsiteX6" fmla="*/ 241873 w 1416530"/>
                    <a:gd name="connsiteY6" fmla="*/ 403038 h 403800"/>
                    <a:gd name="connsiteX0" fmla="*/ 241873 w 1416530"/>
                    <a:gd name="connsiteY0" fmla="*/ 403038 h 403249"/>
                    <a:gd name="connsiteX1" fmla="*/ 673 w 1416530"/>
                    <a:gd name="connsiteY1" fmla="*/ 321884 h 403249"/>
                    <a:gd name="connsiteX2" fmla="*/ 0 w 1416530"/>
                    <a:gd name="connsiteY2" fmla="*/ 3125 h 403249"/>
                    <a:gd name="connsiteX3" fmla="*/ 1407839 w 1416530"/>
                    <a:gd name="connsiteY3" fmla="*/ 0 h 403249"/>
                    <a:gd name="connsiteX4" fmla="*/ 1416530 w 1416530"/>
                    <a:gd name="connsiteY4" fmla="*/ 310747 h 403249"/>
                    <a:gd name="connsiteX5" fmla="*/ 1191870 w 1416530"/>
                    <a:gd name="connsiteY5" fmla="*/ 400444 h 403249"/>
                    <a:gd name="connsiteX6" fmla="*/ 241873 w 1416530"/>
                    <a:gd name="connsiteY6" fmla="*/ 403038 h 403249"/>
                    <a:gd name="connsiteX0" fmla="*/ 241873 w 1421874"/>
                    <a:gd name="connsiteY0" fmla="*/ 400442 h 400651"/>
                    <a:gd name="connsiteX1" fmla="*/ 673 w 1421874"/>
                    <a:gd name="connsiteY1" fmla="*/ 319288 h 400651"/>
                    <a:gd name="connsiteX2" fmla="*/ 0 w 1421874"/>
                    <a:gd name="connsiteY2" fmla="*/ 529 h 400651"/>
                    <a:gd name="connsiteX3" fmla="*/ 1421874 w 1421874"/>
                    <a:gd name="connsiteY3" fmla="*/ 0 h 400651"/>
                    <a:gd name="connsiteX4" fmla="*/ 1416530 w 1421874"/>
                    <a:gd name="connsiteY4" fmla="*/ 308151 h 400651"/>
                    <a:gd name="connsiteX5" fmla="*/ 1191870 w 1421874"/>
                    <a:gd name="connsiteY5" fmla="*/ 397848 h 400651"/>
                    <a:gd name="connsiteX6" fmla="*/ 241873 w 1421874"/>
                    <a:gd name="connsiteY6" fmla="*/ 400442 h 400651"/>
                    <a:gd name="connsiteX0" fmla="*/ 241873 w 1418365"/>
                    <a:gd name="connsiteY0" fmla="*/ 400442 h 400653"/>
                    <a:gd name="connsiteX1" fmla="*/ 673 w 1418365"/>
                    <a:gd name="connsiteY1" fmla="*/ 319288 h 400653"/>
                    <a:gd name="connsiteX2" fmla="*/ 0 w 1418365"/>
                    <a:gd name="connsiteY2" fmla="*/ 529 h 400653"/>
                    <a:gd name="connsiteX3" fmla="*/ 1418365 w 1418365"/>
                    <a:gd name="connsiteY3" fmla="*/ 0 h 400653"/>
                    <a:gd name="connsiteX4" fmla="*/ 1416530 w 1418365"/>
                    <a:gd name="connsiteY4" fmla="*/ 308151 h 400653"/>
                    <a:gd name="connsiteX5" fmla="*/ 1191870 w 1418365"/>
                    <a:gd name="connsiteY5" fmla="*/ 397848 h 400653"/>
                    <a:gd name="connsiteX6" fmla="*/ 241873 w 1418365"/>
                    <a:gd name="connsiteY6" fmla="*/ 400442 h 40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65" h="400653">
                      <a:moveTo>
                        <a:pt x="241873" y="400442"/>
                      </a:moveTo>
                      <a:cubicBezTo>
                        <a:pt x="29657" y="403269"/>
                        <a:pt x="6189" y="377719"/>
                        <a:pt x="673" y="319288"/>
                      </a:cubicBezTo>
                      <a:cubicBezTo>
                        <a:pt x="449" y="213035"/>
                        <a:pt x="224" y="106782"/>
                        <a:pt x="0" y="529"/>
                      </a:cubicBezTo>
                      <a:lnTo>
                        <a:pt x="1418365" y="0"/>
                      </a:lnTo>
                      <a:cubicBezTo>
                        <a:pt x="1416584" y="102717"/>
                        <a:pt x="1418311" y="205434"/>
                        <a:pt x="1416530" y="308151"/>
                      </a:cubicBezTo>
                      <a:cubicBezTo>
                        <a:pt x="1416530" y="409100"/>
                        <a:pt x="1292819" y="397848"/>
                        <a:pt x="1191870" y="397848"/>
                      </a:cubicBezTo>
                      <a:lnTo>
                        <a:pt x="241873" y="400442"/>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79C984EB-989D-124E-284E-6D3E59A05033}"/>
                  </a:ext>
                </a:extLst>
              </p:cNvPr>
              <p:cNvSpPr txBox="1"/>
              <p:nvPr/>
            </p:nvSpPr>
            <p:spPr>
              <a:xfrm>
                <a:off x="6256717" y="4770967"/>
                <a:ext cx="1082596" cy="199166"/>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April 2024</a:t>
                </a:r>
              </a:p>
            </p:txBody>
          </p:sp>
          <p:sp>
            <p:nvSpPr>
              <p:cNvPr id="59" name="TextBox 58">
                <a:extLst>
                  <a:ext uri="{FF2B5EF4-FFF2-40B4-BE49-F238E27FC236}">
                    <a16:creationId xmlns:a16="http://schemas.microsoft.com/office/drawing/2014/main" id="{74C35870-06F3-ADE9-BA0E-726C8CF62BEA}"/>
                  </a:ext>
                </a:extLst>
              </p:cNvPr>
              <p:cNvSpPr txBox="1"/>
              <p:nvPr/>
            </p:nvSpPr>
            <p:spPr>
              <a:xfrm>
                <a:off x="6153363" y="6232792"/>
                <a:ext cx="1289304" cy="215444"/>
              </a:xfrm>
              <a:prstGeom prst="rect">
                <a:avLst/>
              </a:prstGeom>
              <a:noFill/>
              <a:ln>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SELL-SIDE ADVISOR</a:t>
                </a:r>
              </a:p>
            </p:txBody>
          </p:sp>
          <p:sp>
            <p:nvSpPr>
              <p:cNvPr id="70" name="TextBox 69">
                <a:extLst>
                  <a:ext uri="{FF2B5EF4-FFF2-40B4-BE49-F238E27FC236}">
                    <a16:creationId xmlns:a16="http://schemas.microsoft.com/office/drawing/2014/main" id="{13D0DFC1-5A6A-7BFD-FAF2-AEE45D8B62DC}"/>
                  </a:ext>
                </a:extLst>
              </p:cNvPr>
              <p:cNvSpPr txBox="1"/>
              <p:nvPr/>
            </p:nvSpPr>
            <p:spPr>
              <a:xfrm>
                <a:off x="6153363" y="5364063"/>
                <a:ext cx="1289304" cy="415498"/>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Sold a 1,000 unit/bed, 3-Community CCRC Portfolio in Pennsylvania to </a:t>
                </a:r>
              </a:p>
            </p:txBody>
          </p:sp>
        </p:grpSp>
        <p:sp>
          <p:nvSpPr>
            <p:cNvPr id="49" name="TextBox 48">
              <a:extLst>
                <a:ext uri="{FF2B5EF4-FFF2-40B4-BE49-F238E27FC236}">
                  <a16:creationId xmlns:a16="http://schemas.microsoft.com/office/drawing/2014/main" id="{1532CEAE-E428-D27A-4226-42C46B8DCC21}"/>
                </a:ext>
              </a:extLst>
            </p:cNvPr>
            <p:cNvSpPr txBox="1"/>
            <p:nvPr/>
          </p:nvSpPr>
          <p:spPr>
            <a:xfrm>
              <a:off x="362186" y="1166327"/>
              <a:ext cx="1185950" cy="430887"/>
            </a:xfrm>
            <a:prstGeom prst="rect">
              <a:avLst/>
            </a:prstGeom>
            <a:noFill/>
          </p:spPr>
          <p:txBody>
            <a:bodyPr wrap="square" rtlCol="0">
              <a:spAutoFit/>
            </a:bodyPr>
            <a:lstStyle/>
            <a:p>
              <a:pPr algn="ctr"/>
              <a:r>
                <a:rPr lang="en-US" sz="1100" b="1" i="1" dirty="0">
                  <a:latin typeface="Arial" panose="020B0604020202020204" pitchFamily="34" charset="0"/>
                  <a:cs typeface="Arial" panose="020B0604020202020204" pitchFamily="34" charset="0"/>
                </a:rPr>
                <a:t>Not-for-Profit Health System</a:t>
              </a:r>
            </a:p>
          </p:txBody>
        </p:sp>
      </p:grpSp>
      <p:sp>
        <p:nvSpPr>
          <p:cNvPr id="7" name="Title 1">
            <a:extLst>
              <a:ext uri="{FF2B5EF4-FFF2-40B4-BE49-F238E27FC236}">
                <a16:creationId xmlns:a16="http://schemas.microsoft.com/office/drawing/2014/main" id="{FB1937D0-68F4-8AB8-B09E-BD81502A4EEA}"/>
              </a:ext>
            </a:extLst>
          </p:cNvPr>
          <p:cNvSpPr>
            <a:spLocks noGrp="1"/>
          </p:cNvSpPr>
          <p:nvPr>
            <p:ph type="title"/>
          </p:nvPr>
        </p:nvSpPr>
        <p:spPr>
          <a:xfrm>
            <a:off x="150310" y="374465"/>
            <a:ext cx="8839200" cy="920935"/>
          </a:xfrm>
        </p:spPr>
        <p:txBody>
          <a:bodyPr/>
          <a:lstStyle/>
          <a:p>
            <a:r>
              <a:rPr lang="en-US" dirty="0"/>
              <a:t>Recent M&amp;A Transactions</a:t>
            </a:r>
            <a:br>
              <a:rPr lang="en-US" dirty="0"/>
            </a:br>
            <a:endParaRPr lang="en-US" dirty="0"/>
          </a:p>
        </p:txBody>
      </p:sp>
    </p:spTree>
    <p:extLst>
      <p:ext uri="{BB962C8B-B14F-4D97-AF65-F5344CB8AC3E}">
        <p14:creationId xmlns:p14="http://schemas.microsoft.com/office/powerpoint/2010/main" val="281949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0C6C-A2C3-47E1-B2F6-748916D4E300}"/>
              </a:ext>
            </a:extLst>
          </p:cNvPr>
          <p:cNvSpPr>
            <a:spLocks noGrp="1"/>
          </p:cNvSpPr>
          <p:nvPr>
            <p:ph type="title"/>
          </p:nvPr>
        </p:nvSpPr>
        <p:spPr>
          <a:xfrm>
            <a:off x="31072" y="-80968"/>
            <a:ext cx="8839200" cy="920935"/>
          </a:xfrm>
        </p:spPr>
        <p:txBody>
          <a:bodyPr/>
          <a:lstStyle/>
          <a:p>
            <a:r>
              <a:rPr lang="en-US" sz="2400" dirty="0">
                <a:latin typeface="+mj-lt"/>
              </a:rPr>
              <a:t>Life Plan Community/CCRC Sector consolidation</a:t>
            </a:r>
          </a:p>
        </p:txBody>
      </p:sp>
      <p:graphicFrame>
        <p:nvGraphicFramePr>
          <p:cNvPr id="4" name="Chart 3">
            <a:extLst>
              <a:ext uri="{FF2B5EF4-FFF2-40B4-BE49-F238E27FC236}">
                <a16:creationId xmlns:a16="http://schemas.microsoft.com/office/drawing/2014/main" id="{7A2D2D3E-EB41-4774-80F1-5B7078FA6F9E}"/>
              </a:ext>
            </a:extLst>
          </p:cNvPr>
          <p:cNvGraphicFramePr/>
          <p:nvPr/>
        </p:nvGraphicFramePr>
        <p:xfrm>
          <a:off x="228600" y="1066801"/>
          <a:ext cx="8458200" cy="4557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0ED2200-6BC2-46A5-889F-7BC9D7D6F93F}"/>
              </a:ext>
            </a:extLst>
          </p:cNvPr>
          <p:cNvSpPr txBox="1"/>
          <p:nvPr/>
        </p:nvSpPr>
        <p:spPr>
          <a:xfrm>
            <a:off x="172600" y="5899366"/>
            <a:ext cx="879879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0"/>
              </a:rPr>
              <a:t>NFP Only:   62% multis, 38% singles      </a:t>
            </a:r>
            <a:r>
              <a:rPr kumimoji="0" lang="en-US" sz="1800" b="0" i="0" u="sng" strike="noStrike" kern="1200" cap="none" spc="0" normalizeH="0" baseline="0" noProof="0" dirty="0">
                <a:ln>
                  <a:noFill/>
                </a:ln>
                <a:solidFill>
                  <a:srgbClr val="000000"/>
                </a:solidFill>
                <a:effectLst/>
                <a:uLnTx/>
                <a:uFillTx/>
                <a:latin typeface="Arial" panose="020B0604020202020204"/>
                <a:ea typeface="ＭＳ Ｐゴシック" charset="0"/>
              </a:rPr>
              <a:t>YE 2015</a:t>
            </a: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0"/>
              </a:rPr>
              <a:t>: 59% multis, 41% singles</a:t>
            </a:r>
          </a:p>
        </p:txBody>
      </p:sp>
      <p:sp>
        <p:nvSpPr>
          <p:cNvPr id="6" name="TextBox 5">
            <a:extLst>
              <a:ext uri="{FF2B5EF4-FFF2-40B4-BE49-F238E27FC236}">
                <a16:creationId xmlns:a16="http://schemas.microsoft.com/office/drawing/2014/main" id="{6C819D60-E686-4558-B0DD-5F8FDD7CF135}"/>
              </a:ext>
            </a:extLst>
          </p:cNvPr>
          <p:cNvSpPr txBox="1"/>
          <p:nvPr/>
        </p:nvSpPr>
        <p:spPr>
          <a:xfrm>
            <a:off x="0" y="6618376"/>
            <a:ext cx="3871573"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ＭＳ Ｐゴシック" charset="-128"/>
              </a:rPr>
              <a:t>Source: Ziegler Investment Banking National CCRC Database, 12/31/23</a:t>
            </a:r>
          </a:p>
        </p:txBody>
      </p:sp>
      <p:pic>
        <p:nvPicPr>
          <p:cNvPr id="10" name="Picture 9">
            <a:extLst>
              <a:ext uri="{FF2B5EF4-FFF2-40B4-BE49-F238E27FC236}">
                <a16:creationId xmlns:a16="http://schemas.microsoft.com/office/drawing/2014/main" id="{BA7DD0C6-781F-D85A-2EFF-D11415A9DE69}"/>
              </a:ext>
            </a:extLst>
          </p:cNvPr>
          <p:cNvPicPr>
            <a:picLocks noChangeAspect="1"/>
          </p:cNvPicPr>
          <p:nvPr/>
        </p:nvPicPr>
        <p:blipFill>
          <a:blip r:embed="rId4"/>
          <a:stretch>
            <a:fillRect/>
          </a:stretch>
        </p:blipFill>
        <p:spPr>
          <a:xfrm flipV="1">
            <a:off x="7467600" y="5029199"/>
            <a:ext cx="914400" cy="533331"/>
          </a:xfrm>
          <a:prstGeom prst="rect">
            <a:avLst/>
          </a:prstGeom>
        </p:spPr>
      </p:pic>
      <p:pic>
        <p:nvPicPr>
          <p:cNvPr id="8" name="Picture 7">
            <a:extLst>
              <a:ext uri="{FF2B5EF4-FFF2-40B4-BE49-F238E27FC236}">
                <a16:creationId xmlns:a16="http://schemas.microsoft.com/office/drawing/2014/main" id="{E8357E9D-2E74-F06C-ACC8-CE1044FB83BE}"/>
              </a:ext>
            </a:extLst>
          </p:cNvPr>
          <p:cNvPicPr>
            <a:picLocks noChangeAspect="1"/>
          </p:cNvPicPr>
          <p:nvPr/>
        </p:nvPicPr>
        <p:blipFill>
          <a:blip r:embed="rId5"/>
          <a:stretch>
            <a:fillRect/>
          </a:stretch>
        </p:blipFill>
        <p:spPr>
          <a:xfrm>
            <a:off x="7658100" y="5069673"/>
            <a:ext cx="533400" cy="201118"/>
          </a:xfrm>
          <a:prstGeom prst="rect">
            <a:avLst/>
          </a:prstGeom>
        </p:spPr>
      </p:pic>
    </p:spTree>
    <p:extLst>
      <p:ext uri="{BB962C8B-B14F-4D97-AF65-F5344CB8AC3E}">
        <p14:creationId xmlns:p14="http://schemas.microsoft.com/office/powerpoint/2010/main" val="152351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12C3A-8CDF-4A08-B1EB-3DCB5DA76CB9}"/>
              </a:ext>
            </a:extLst>
          </p:cNvPr>
          <p:cNvSpPr>
            <a:spLocks noGrp="1"/>
          </p:cNvSpPr>
          <p:nvPr>
            <p:ph type="title"/>
          </p:nvPr>
        </p:nvSpPr>
        <p:spPr>
          <a:xfrm>
            <a:off x="152400" y="304800"/>
            <a:ext cx="8839200" cy="692335"/>
          </a:xfrm>
        </p:spPr>
        <p:txBody>
          <a:bodyPr/>
          <a:lstStyle/>
          <a:p>
            <a:r>
              <a:rPr lang="en-US" dirty="0">
                <a:latin typeface="+mj-lt"/>
              </a:rPr>
              <a:t>Future New </a:t>
            </a:r>
            <a:r>
              <a:rPr lang="en-US" u="sng" dirty="0">
                <a:latin typeface="+mj-lt"/>
              </a:rPr>
              <a:t>NFP</a:t>
            </a:r>
            <a:r>
              <a:rPr lang="en-US" dirty="0">
                <a:latin typeface="+mj-lt"/>
              </a:rPr>
              <a:t> Locations</a:t>
            </a:r>
          </a:p>
        </p:txBody>
      </p:sp>
      <p:sp>
        <p:nvSpPr>
          <p:cNvPr id="3" name="Content Placeholder 2">
            <a:extLst>
              <a:ext uri="{FF2B5EF4-FFF2-40B4-BE49-F238E27FC236}">
                <a16:creationId xmlns:a16="http://schemas.microsoft.com/office/drawing/2014/main" id="{08C1CBCD-00CD-45A0-8F99-67D4420C4FA9}"/>
              </a:ext>
            </a:extLst>
          </p:cNvPr>
          <p:cNvSpPr>
            <a:spLocks noGrp="1"/>
          </p:cNvSpPr>
          <p:nvPr>
            <p:ph idx="1"/>
          </p:nvPr>
        </p:nvSpPr>
        <p:spPr>
          <a:xfrm>
            <a:off x="1520862" y="3967978"/>
            <a:ext cx="1828800" cy="1066800"/>
          </a:xfrm>
        </p:spPr>
        <p:txBody>
          <a:bodyPr anchor="ctr"/>
          <a:lstStyle/>
          <a:p>
            <a:pPr marL="119062" indent="0" algn="ctr">
              <a:buNone/>
            </a:pPr>
            <a:r>
              <a:rPr lang="en-US" sz="9000" b="1" dirty="0">
                <a:solidFill>
                  <a:srgbClr val="62269E"/>
                </a:solidFill>
                <a:latin typeface="+mj-lt"/>
              </a:rPr>
              <a:t>10</a:t>
            </a:r>
          </a:p>
        </p:txBody>
      </p:sp>
      <p:sp>
        <p:nvSpPr>
          <p:cNvPr id="4" name="TextBox 3">
            <a:extLst>
              <a:ext uri="{FF2B5EF4-FFF2-40B4-BE49-F238E27FC236}">
                <a16:creationId xmlns:a16="http://schemas.microsoft.com/office/drawing/2014/main" id="{8F339F7A-6D5A-4160-8D4D-297A19E71B20}"/>
              </a:ext>
            </a:extLst>
          </p:cNvPr>
          <p:cNvSpPr txBox="1"/>
          <p:nvPr/>
        </p:nvSpPr>
        <p:spPr>
          <a:xfrm>
            <a:off x="1143000" y="5034778"/>
            <a:ext cx="27432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j-lt"/>
                <a:ea typeface="ＭＳ Ｐゴシック" charset="-128"/>
              </a:rPr>
              <a:t># LPCs To Open in Next Five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mj-lt"/>
                <a:ea typeface="ＭＳ Ｐゴシック" charset="-128"/>
              </a:rPr>
              <a:t>Traditional Definition (IL thru SN)</a:t>
            </a:r>
          </a:p>
        </p:txBody>
      </p:sp>
      <p:sp>
        <p:nvSpPr>
          <p:cNvPr id="5" name="Content Placeholder 2">
            <a:extLst>
              <a:ext uri="{FF2B5EF4-FFF2-40B4-BE49-F238E27FC236}">
                <a16:creationId xmlns:a16="http://schemas.microsoft.com/office/drawing/2014/main" id="{D433F5E6-559B-4E70-81BA-9FE8A1F856F0}"/>
              </a:ext>
            </a:extLst>
          </p:cNvPr>
          <p:cNvSpPr txBox="1">
            <a:spLocks/>
          </p:cNvSpPr>
          <p:nvPr/>
        </p:nvSpPr>
        <p:spPr>
          <a:xfrm>
            <a:off x="5791200" y="3962402"/>
            <a:ext cx="1828800" cy="1066800"/>
          </a:xfrm>
          <a:prstGeom prst="rect">
            <a:avLst/>
          </a:prstGeom>
        </p:spPr>
        <p:txBody>
          <a:bodyPr anchor="ctr"/>
          <a:lstStyle>
            <a:lvl1pPr marL="342900" indent="-223838" algn="l" rtl="0" eaLnBrk="0" fontAlgn="base" hangingPunct="0">
              <a:spcBef>
                <a:spcPct val="20000"/>
              </a:spcBef>
              <a:spcAft>
                <a:spcPct val="0"/>
              </a:spcAft>
              <a:buChar char="•"/>
              <a:tabLst/>
              <a:defRPr sz="24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24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20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ctr" defTabSz="914400" rtl="0" eaLnBrk="0" fontAlgn="base" latinLnBrk="0" hangingPunct="0">
              <a:lnSpc>
                <a:spcPct val="100000"/>
              </a:lnSpc>
              <a:spcBef>
                <a:spcPct val="20000"/>
              </a:spcBef>
              <a:spcAft>
                <a:spcPct val="0"/>
              </a:spcAft>
              <a:buClrTx/>
              <a:buSzTx/>
              <a:buFontTx/>
              <a:buNone/>
              <a:tabLst/>
              <a:defRPr/>
            </a:pPr>
            <a:r>
              <a:rPr kumimoji="0" lang="en-US" sz="9000" b="1" i="0" u="none" strike="noStrike" kern="0" cap="none" spc="0" normalizeH="0" baseline="0" noProof="0" dirty="0">
                <a:ln>
                  <a:noFill/>
                </a:ln>
                <a:solidFill>
                  <a:srgbClr val="62269E"/>
                </a:solidFill>
                <a:effectLst/>
                <a:uLnTx/>
                <a:uFillTx/>
                <a:latin typeface="+mj-lt"/>
              </a:rPr>
              <a:t>30</a:t>
            </a:r>
          </a:p>
        </p:txBody>
      </p:sp>
      <p:sp>
        <p:nvSpPr>
          <p:cNvPr id="6" name="TextBox 5">
            <a:extLst>
              <a:ext uri="{FF2B5EF4-FFF2-40B4-BE49-F238E27FC236}">
                <a16:creationId xmlns:a16="http://schemas.microsoft.com/office/drawing/2014/main" id="{69645F3E-607D-4942-B908-8964908840E7}"/>
              </a:ext>
            </a:extLst>
          </p:cNvPr>
          <p:cNvSpPr txBox="1"/>
          <p:nvPr/>
        </p:nvSpPr>
        <p:spPr>
          <a:xfrm>
            <a:off x="5257802" y="5034778"/>
            <a:ext cx="3012829"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j-lt"/>
                <a:ea typeface="ＭＳ Ｐゴシック" charset="-128"/>
              </a:rPr>
              <a:t># Non-LPCs To Open in Next Five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mj-lt"/>
                <a:ea typeface="ＭＳ Ｐゴシック" charset="-128"/>
              </a:rPr>
              <a:t>IL Only, IL/AL, Other</a:t>
            </a:r>
          </a:p>
        </p:txBody>
      </p:sp>
      <p:sp>
        <p:nvSpPr>
          <p:cNvPr id="7" name="TextBox 6">
            <a:extLst>
              <a:ext uri="{FF2B5EF4-FFF2-40B4-BE49-F238E27FC236}">
                <a16:creationId xmlns:a16="http://schemas.microsoft.com/office/drawing/2014/main" id="{25533DA7-AC07-4259-A8D8-F592AF0BCFFE}"/>
              </a:ext>
            </a:extLst>
          </p:cNvPr>
          <p:cNvSpPr txBox="1"/>
          <p:nvPr/>
        </p:nvSpPr>
        <p:spPr>
          <a:xfrm>
            <a:off x="0" y="6611779"/>
            <a:ext cx="270619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ＭＳ Ｐゴシック" charset="-128"/>
              </a:rPr>
              <a:t>Source: Ziegler Investment Banking, 9/1/23</a:t>
            </a:r>
          </a:p>
        </p:txBody>
      </p:sp>
      <p:sp>
        <p:nvSpPr>
          <p:cNvPr id="8" name="Content Placeholder 2">
            <a:extLst>
              <a:ext uri="{FF2B5EF4-FFF2-40B4-BE49-F238E27FC236}">
                <a16:creationId xmlns:a16="http://schemas.microsoft.com/office/drawing/2014/main" id="{10D531BD-310A-44AD-838D-D712F844371F}"/>
              </a:ext>
            </a:extLst>
          </p:cNvPr>
          <p:cNvSpPr txBox="1">
            <a:spLocks/>
          </p:cNvSpPr>
          <p:nvPr/>
        </p:nvSpPr>
        <p:spPr>
          <a:xfrm>
            <a:off x="3505200" y="1296208"/>
            <a:ext cx="2133600" cy="1066800"/>
          </a:xfrm>
          <a:prstGeom prst="rect">
            <a:avLst/>
          </a:prstGeom>
        </p:spPr>
        <p:txBody>
          <a:bodyPr anchor="ctr"/>
          <a:lstStyle>
            <a:lvl1pPr marL="342900" indent="-223838" algn="l" rtl="0" eaLnBrk="0" fontAlgn="base" hangingPunct="0">
              <a:spcBef>
                <a:spcPct val="20000"/>
              </a:spcBef>
              <a:spcAft>
                <a:spcPct val="0"/>
              </a:spcAft>
              <a:buChar char="•"/>
              <a:tabLst/>
              <a:defRPr sz="24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24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20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ctr" defTabSz="914400" rtl="0" eaLnBrk="0" fontAlgn="base" latinLnBrk="0" hangingPunct="0">
              <a:lnSpc>
                <a:spcPct val="100000"/>
              </a:lnSpc>
              <a:spcBef>
                <a:spcPct val="20000"/>
              </a:spcBef>
              <a:spcAft>
                <a:spcPct val="0"/>
              </a:spcAft>
              <a:buClrTx/>
              <a:buSzTx/>
              <a:buFontTx/>
              <a:buNone/>
              <a:tabLst/>
              <a:defRPr/>
            </a:pPr>
            <a:r>
              <a:rPr kumimoji="0" lang="en-US" sz="11000" b="1" i="0" u="none" strike="noStrike" kern="0" cap="none" spc="0" normalizeH="0" baseline="0" noProof="0" dirty="0">
                <a:ln>
                  <a:noFill/>
                </a:ln>
                <a:solidFill>
                  <a:srgbClr val="62269E"/>
                </a:solidFill>
                <a:effectLst>
                  <a:outerShdw blurRad="38100" dist="38100" dir="2700000" algn="tl">
                    <a:srgbClr val="000000">
                      <a:alpha val="43137"/>
                    </a:srgbClr>
                  </a:outerShdw>
                </a:effectLst>
                <a:uLnTx/>
                <a:uFillTx/>
                <a:latin typeface="+mj-lt"/>
              </a:rPr>
              <a:t>40</a:t>
            </a:r>
          </a:p>
        </p:txBody>
      </p:sp>
      <p:sp>
        <p:nvSpPr>
          <p:cNvPr id="9" name="TextBox 8">
            <a:extLst>
              <a:ext uri="{FF2B5EF4-FFF2-40B4-BE49-F238E27FC236}">
                <a16:creationId xmlns:a16="http://schemas.microsoft.com/office/drawing/2014/main" id="{8D60A904-DEC7-48E8-B1E7-43D9B80EEFF8}"/>
              </a:ext>
            </a:extLst>
          </p:cNvPr>
          <p:cNvSpPr txBox="1"/>
          <p:nvPr/>
        </p:nvSpPr>
        <p:spPr>
          <a:xfrm>
            <a:off x="2514600" y="2433934"/>
            <a:ext cx="464819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ＭＳ Ｐゴシック" charset="-128"/>
              </a:rPr>
              <a:t>To Open in the Next Five Years</a:t>
            </a:r>
          </a:p>
        </p:txBody>
      </p:sp>
      <p:sp>
        <p:nvSpPr>
          <p:cNvPr id="10" name="Arrow: Down 9">
            <a:extLst>
              <a:ext uri="{FF2B5EF4-FFF2-40B4-BE49-F238E27FC236}">
                <a16:creationId xmlns:a16="http://schemas.microsoft.com/office/drawing/2014/main" id="{0F3058EC-E994-436E-9767-63AC35993A60}"/>
              </a:ext>
            </a:extLst>
          </p:cNvPr>
          <p:cNvSpPr/>
          <p:nvPr/>
        </p:nvSpPr>
        <p:spPr bwMode="auto">
          <a:xfrm rot="1740966">
            <a:off x="3445438" y="2999473"/>
            <a:ext cx="351593" cy="833735"/>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ea typeface="ＭＳ Ｐゴシック" charset="-128"/>
            </a:endParaRPr>
          </a:p>
        </p:txBody>
      </p:sp>
      <p:sp>
        <p:nvSpPr>
          <p:cNvPr id="11" name="Arrow: Down 10">
            <a:extLst>
              <a:ext uri="{FF2B5EF4-FFF2-40B4-BE49-F238E27FC236}">
                <a16:creationId xmlns:a16="http://schemas.microsoft.com/office/drawing/2014/main" id="{23A21738-689E-4E14-A605-F240180A50F3}"/>
              </a:ext>
            </a:extLst>
          </p:cNvPr>
          <p:cNvSpPr/>
          <p:nvPr/>
        </p:nvSpPr>
        <p:spPr bwMode="auto">
          <a:xfrm rot="19867963">
            <a:off x="5615404" y="2995582"/>
            <a:ext cx="351593" cy="833735"/>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ea typeface="ＭＳ Ｐゴシック" charset="-128"/>
            </a:endParaRPr>
          </a:p>
        </p:txBody>
      </p:sp>
    </p:spTree>
    <p:extLst>
      <p:ext uri="{BB962C8B-B14F-4D97-AF65-F5344CB8AC3E}">
        <p14:creationId xmlns:p14="http://schemas.microsoft.com/office/powerpoint/2010/main" val="1519301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174866"/>
            <a:ext cx="3028950" cy="307777"/>
          </a:xfrm>
          <a:prstGeom prst="rect">
            <a:avLst/>
          </a:prstGeom>
          <a:noFill/>
        </p:spPr>
        <p:txBody>
          <a:bodyPr wrap="square" rtlCol="0">
            <a:spAutoFit/>
          </a:bodyPr>
          <a:lstStyle/>
          <a:p>
            <a:r>
              <a:rPr lang="en-US" sz="1400" dirty="0">
                <a:solidFill>
                  <a:schemeClr val="tx1">
                    <a:lumMod val="65000"/>
                    <a:lumOff val="35000"/>
                  </a:schemeClr>
                </a:solidFill>
              </a:rPr>
              <a:t>* Excludes CCRCs</a:t>
            </a:r>
          </a:p>
        </p:txBody>
      </p:sp>
      <p:sp>
        <p:nvSpPr>
          <p:cNvPr id="5" name="Title 4"/>
          <p:cNvSpPr>
            <a:spLocks noGrp="1"/>
          </p:cNvSpPr>
          <p:nvPr>
            <p:ph type="title"/>
          </p:nvPr>
        </p:nvSpPr>
        <p:spPr>
          <a:xfrm>
            <a:off x="152400" y="304800"/>
            <a:ext cx="8839200" cy="844735"/>
          </a:xfrm>
        </p:spPr>
        <p:txBody>
          <a:bodyPr/>
          <a:lstStyle/>
          <a:p>
            <a:r>
              <a:rPr lang="en-US" dirty="0">
                <a:latin typeface="Arial" panose="020B0604020202020204" pitchFamily="34" charset="0"/>
                <a:cs typeface="Arial" panose="020B0604020202020204" pitchFamily="34" charset="0"/>
              </a:rPr>
              <a:t>For-Profit Investment in Independent living is Increasing</a:t>
            </a:r>
            <a:endParaRPr lang="en-US" dirty="0"/>
          </a:p>
        </p:txBody>
      </p:sp>
      <p:sp>
        <p:nvSpPr>
          <p:cNvPr id="3" name="TextBox 2">
            <a:extLst>
              <a:ext uri="{FF2B5EF4-FFF2-40B4-BE49-F238E27FC236}">
                <a16:creationId xmlns:a16="http://schemas.microsoft.com/office/drawing/2014/main" id="{91CD6560-53A4-F391-A726-F4B5BAF50955}"/>
              </a:ext>
            </a:extLst>
          </p:cNvPr>
          <p:cNvSpPr txBox="1"/>
          <p:nvPr/>
        </p:nvSpPr>
        <p:spPr>
          <a:xfrm>
            <a:off x="228600" y="6611779"/>
            <a:ext cx="4953000" cy="246221"/>
          </a:xfrm>
          <a:prstGeom prst="rect">
            <a:avLst/>
          </a:prstGeom>
          <a:noFill/>
        </p:spPr>
        <p:txBody>
          <a:bodyPr wrap="square" rtlCol="0">
            <a:spAutoFit/>
          </a:bodyPr>
          <a:lstStyle/>
          <a:p>
            <a:r>
              <a:rPr lang="en-US" sz="1000" dirty="0">
                <a:latin typeface="Arial" pitchFamily="34" charset="0"/>
                <a:cs typeface="Arial" pitchFamily="34" charset="0"/>
              </a:rPr>
              <a:t>Source: NIC MAP</a:t>
            </a:r>
            <a:r>
              <a:rPr lang="en-US" sz="1000" baseline="30000" dirty="0">
                <a:latin typeface="Arial" pitchFamily="34" charset="0"/>
                <a:cs typeface="Arial" pitchFamily="34" charset="0"/>
              </a:rPr>
              <a:t>®</a:t>
            </a:r>
            <a:r>
              <a:rPr lang="en-US" sz="1000" dirty="0">
                <a:latin typeface="Arial" pitchFamily="34" charset="0"/>
                <a:cs typeface="Arial" pitchFamily="34" charset="0"/>
              </a:rPr>
              <a:t> Data Service (3/31/24)</a:t>
            </a:r>
          </a:p>
        </p:txBody>
      </p:sp>
      <p:graphicFrame>
        <p:nvGraphicFramePr>
          <p:cNvPr id="4" name="Content Placeholder 3">
            <a:extLst>
              <a:ext uri="{FF2B5EF4-FFF2-40B4-BE49-F238E27FC236}">
                <a16:creationId xmlns:a16="http://schemas.microsoft.com/office/drawing/2014/main" id="{3A6DB83B-AFA4-0F0E-1FBC-9DF62D7F2C8D}"/>
              </a:ext>
            </a:extLst>
          </p:cNvPr>
          <p:cNvGraphicFramePr>
            <a:graphicFrameLocks noGrp="1"/>
          </p:cNvGraphicFramePr>
          <p:nvPr>
            <p:ph idx="1"/>
          </p:nvPr>
        </p:nvGraphicFramePr>
        <p:xfrm>
          <a:off x="381000" y="1295400"/>
          <a:ext cx="8534400" cy="4696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9467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6A0C0-249A-4960-274A-D189C9344CDC}"/>
              </a:ext>
            </a:extLst>
          </p:cNvPr>
          <p:cNvSpPr>
            <a:spLocks noGrp="1"/>
          </p:cNvSpPr>
          <p:nvPr>
            <p:ph type="title"/>
          </p:nvPr>
        </p:nvSpPr>
        <p:spPr/>
        <p:txBody>
          <a:bodyPr/>
          <a:lstStyle/>
          <a:p>
            <a:r>
              <a:rPr lang="en-US" sz="2400" dirty="0"/>
              <a:t>Overall Seniors Housing Inventory</a:t>
            </a:r>
            <a:br>
              <a:rPr lang="en-US" sz="2400" dirty="0"/>
            </a:br>
            <a:endParaRPr lang="en-US" dirty="0"/>
          </a:p>
        </p:txBody>
      </p:sp>
      <p:sp>
        <p:nvSpPr>
          <p:cNvPr id="4" name="Text Box 2">
            <a:extLst>
              <a:ext uri="{FF2B5EF4-FFF2-40B4-BE49-F238E27FC236}">
                <a16:creationId xmlns:a16="http://schemas.microsoft.com/office/drawing/2014/main" id="{8E4E2FF4-0525-F59E-6393-B59FADA34D4E}"/>
              </a:ext>
            </a:extLst>
          </p:cNvPr>
          <p:cNvSpPr txBox="1">
            <a:spLocks noChangeArrowheads="1"/>
          </p:cNvSpPr>
          <p:nvPr/>
        </p:nvSpPr>
        <p:spPr bwMode="gray">
          <a:xfrm>
            <a:off x="152400" y="6477000"/>
            <a:ext cx="6858000" cy="54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a:spcBef>
                <a:spcPts val="0"/>
              </a:spcBef>
              <a:spcAft>
                <a:spcPts val="0"/>
              </a:spcAft>
            </a:pPr>
            <a:r>
              <a:rPr lang="en-US" sz="1000" dirty="0">
                <a:effectLst/>
                <a:latin typeface="+mj-lt"/>
                <a:ea typeface="Calibri" panose="020F0502020204030204" pitchFamily="34" charset="0"/>
              </a:rPr>
              <a:t>Sources: Ziegler Investment Banking estimates and projections, and periodic information from Ziegler, ASHA 50, Argentum 150, CMS, LeadingAge 200, and NIC MAP31 through Sept. 2023</a:t>
            </a:r>
          </a:p>
          <a:p>
            <a:pPr marL="0" marR="0">
              <a:spcBef>
                <a:spcPts val="0"/>
              </a:spcBef>
              <a:spcAft>
                <a:spcPts val="0"/>
              </a:spcAft>
            </a:pPr>
            <a:r>
              <a:rPr lang="en-US" sz="1000" dirty="0">
                <a:effectLst/>
                <a:latin typeface="+mj-lt"/>
                <a:ea typeface="Calibri" panose="020F0502020204030204" pitchFamily="34" charset="0"/>
              </a:rPr>
              <a:t> </a:t>
            </a:r>
          </a:p>
        </p:txBody>
      </p:sp>
      <p:sp>
        <p:nvSpPr>
          <p:cNvPr id="5" name="Content Placeholder 2">
            <a:extLst>
              <a:ext uri="{FF2B5EF4-FFF2-40B4-BE49-F238E27FC236}">
                <a16:creationId xmlns:a16="http://schemas.microsoft.com/office/drawing/2014/main" id="{B19EF77A-86C9-7E9A-054C-3C5D27F1351D}"/>
              </a:ext>
            </a:extLst>
          </p:cNvPr>
          <p:cNvSpPr txBox="1">
            <a:spLocks/>
          </p:cNvSpPr>
          <p:nvPr/>
        </p:nvSpPr>
        <p:spPr>
          <a:xfrm flipH="1">
            <a:off x="228600" y="5359042"/>
            <a:ext cx="8686800" cy="926211"/>
          </a:xfrm>
          <a:prstGeom prst="roundRect">
            <a:avLst/>
          </a:prstGeom>
          <a:ln>
            <a:solidFill>
              <a:schemeClr val="tx1"/>
            </a:solidFill>
          </a:ln>
        </p:spPr>
        <p:txBody>
          <a:bodyPr wrap="square" tIns="0" bIns="0" anchor="ctr">
            <a:spAutoFit/>
          </a:bodyPr>
          <a:lstStyle>
            <a:lvl1pPr marL="342900" indent="-223838" algn="l" rtl="0" eaLnBrk="0" fontAlgn="base" hangingPunct="0">
              <a:spcBef>
                <a:spcPct val="20000"/>
              </a:spcBef>
              <a:spcAft>
                <a:spcPct val="0"/>
              </a:spcAft>
              <a:buChar char="•"/>
              <a:tabLst/>
              <a:defRPr sz="13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l" rtl="0" eaLnBrk="0" fontAlgn="base" hangingPunct="0">
              <a:spcBef>
                <a:spcPct val="20000"/>
              </a:spcBef>
              <a:spcAft>
                <a:spcPct val="0"/>
              </a:spcAft>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085850" indent="-228600" algn="l" rtl="0" eaLnBrk="0" fontAlgn="base" hangingPunct="0">
              <a:spcBef>
                <a:spcPct val="20000"/>
              </a:spcBef>
              <a:spcAft>
                <a:spcPct val="0"/>
              </a:spcAft>
              <a:buChar char="•"/>
              <a:defRPr sz="11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28750" indent="-228600" algn="l" rtl="0" eaLnBrk="0" fontAlgn="base" hangingPunct="0">
              <a:spcBef>
                <a:spcPct val="20000"/>
              </a:spcBef>
              <a:spcAft>
                <a:spcPct val="0"/>
              </a:spcAft>
              <a:buChar char="–"/>
              <a:defRPr sz="1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19062"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Total Not-for-Profit inventory in decline if </a:t>
            </a:r>
            <a:r>
              <a:rPr lang="en-US" altLang="en-US" sz="1600" b="1" kern="0" dirty="0">
                <a:solidFill>
                  <a:srgbClr val="000000"/>
                </a:solidFill>
              </a:rPr>
              <a:t>include</a:t>
            </a: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freestanding nursing home counts</a:t>
            </a:r>
          </a:p>
          <a:p>
            <a:pPr marL="119062"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E9E0CB05-2DD8-4F8B-9F4B-E996357DFB8C}"/>
              </a:ext>
            </a:extLst>
          </p:cNvPr>
          <p:cNvGraphicFramePr>
            <a:graphicFrameLocks/>
          </p:cNvGraphicFramePr>
          <p:nvPr/>
        </p:nvGraphicFramePr>
        <p:xfrm>
          <a:off x="381000" y="1035852"/>
          <a:ext cx="8382000" cy="4069548"/>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F8C70AF5-7D64-F021-3B26-64F2B2A14487}"/>
              </a:ext>
            </a:extLst>
          </p:cNvPr>
          <p:cNvCxnSpPr/>
          <p:nvPr/>
        </p:nvCxnSpPr>
        <p:spPr bwMode="auto">
          <a:xfrm>
            <a:off x="5105400" y="2971800"/>
            <a:ext cx="0" cy="175260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519C55A2-B317-D4A6-2E4F-92AE477C67FC}"/>
              </a:ext>
            </a:extLst>
          </p:cNvPr>
          <p:cNvCxnSpPr>
            <a:cxnSpLocks/>
          </p:cNvCxnSpPr>
          <p:nvPr/>
        </p:nvCxnSpPr>
        <p:spPr bwMode="auto">
          <a:xfrm>
            <a:off x="7010400" y="2362200"/>
            <a:ext cx="0" cy="236220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23DE9111-A45E-CF06-7C64-EF354D6C7817}"/>
              </a:ext>
            </a:extLst>
          </p:cNvPr>
          <p:cNvCxnSpPr>
            <a:cxnSpLocks/>
          </p:cNvCxnSpPr>
          <p:nvPr/>
        </p:nvCxnSpPr>
        <p:spPr bwMode="auto">
          <a:xfrm>
            <a:off x="8458200" y="2057400"/>
            <a:ext cx="0" cy="2676309"/>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45F4E2BB-67BF-ACF7-7882-BBB605036695}"/>
              </a:ext>
            </a:extLst>
          </p:cNvPr>
          <p:cNvSpPr txBox="1"/>
          <p:nvPr/>
        </p:nvSpPr>
        <p:spPr>
          <a:xfrm>
            <a:off x="3276600" y="2715908"/>
            <a:ext cx="1889556" cy="338554"/>
          </a:xfrm>
          <a:prstGeom prst="rect">
            <a:avLst/>
          </a:prstGeom>
          <a:noFill/>
        </p:spPr>
        <p:txBody>
          <a:bodyPr wrap="none" rtlCol="0">
            <a:spAutoFit/>
          </a:bodyPr>
          <a:lstStyle/>
          <a:p>
            <a:r>
              <a:rPr lang="en-US" sz="1600" b="1" dirty="0"/>
              <a:t>GREAT RECESSION</a:t>
            </a:r>
          </a:p>
        </p:txBody>
      </p:sp>
      <p:sp>
        <p:nvSpPr>
          <p:cNvPr id="16" name="TextBox 15">
            <a:extLst>
              <a:ext uri="{FF2B5EF4-FFF2-40B4-BE49-F238E27FC236}">
                <a16:creationId xmlns:a16="http://schemas.microsoft.com/office/drawing/2014/main" id="{F94839DC-FE6F-50E5-EC4C-4F81ED79A765}"/>
              </a:ext>
            </a:extLst>
          </p:cNvPr>
          <p:cNvSpPr txBox="1"/>
          <p:nvPr/>
        </p:nvSpPr>
        <p:spPr>
          <a:xfrm>
            <a:off x="5334000" y="2150478"/>
            <a:ext cx="1828514" cy="338554"/>
          </a:xfrm>
          <a:prstGeom prst="rect">
            <a:avLst/>
          </a:prstGeom>
          <a:noFill/>
        </p:spPr>
        <p:txBody>
          <a:bodyPr wrap="none" rtlCol="0">
            <a:spAutoFit/>
          </a:bodyPr>
          <a:lstStyle/>
          <a:p>
            <a:r>
              <a:rPr lang="en-US" sz="1600" b="1" dirty="0"/>
              <a:t>PANDEMIC ONSET</a:t>
            </a:r>
          </a:p>
        </p:txBody>
      </p:sp>
      <p:sp>
        <p:nvSpPr>
          <p:cNvPr id="17" name="TextBox 16">
            <a:extLst>
              <a:ext uri="{FF2B5EF4-FFF2-40B4-BE49-F238E27FC236}">
                <a16:creationId xmlns:a16="http://schemas.microsoft.com/office/drawing/2014/main" id="{3D8BBDD5-E2DB-F33C-BBF4-E1492921404D}"/>
              </a:ext>
            </a:extLst>
          </p:cNvPr>
          <p:cNvSpPr txBox="1"/>
          <p:nvPr/>
        </p:nvSpPr>
        <p:spPr>
          <a:xfrm>
            <a:off x="6858000" y="1519699"/>
            <a:ext cx="1676397" cy="584775"/>
          </a:xfrm>
          <a:prstGeom prst="rect">
            <a:avLst/>
          </a:prstGeom>
          <a:noFill/>
        </p:spPr>
        <p:txBody>
          <a:bodyPr wrap="square" rtlCol="0">
            <a:spAutoFit/>
          </a:bodyPr>
          <a:lstStyle/>
          <a:p>
            <a:pPr algn="r"/>
            <a:r>
              <a:rPr lang="en-US" sz="1600" b="1" dirty="0"/>
              <a:t>INFLATIONARY PRESSURES</a:t>
            </a:r>
          </a:p>
        </p:txBody>
      </p:sp>
    </p:spTree>
    <p:extLst>
      <p:ext uri="{BB962C8B-B14F-4D97-AF65-F5344CB8AC3E}">
        <p14:creationId xmlns:p14="http://schemas.microsoft.com/office/powerpoint/2010/main" val="343876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BB15-AF0A-49D5-846E-2FC54AE84081}"/>
              </a:ext>
            </a:extLst>
          </p:cNvPr>
          <p:cNvSpPr>
            <a:spLocks noGrp="1"/>
          </p:cNvSpPr>
          <p:nvPr>
            <p:ph type="title"/>
          </p:nvPr>
        </p:nvSpPr>
        <p:spPr/>
        <p:txBody>
          <a:bodyPr/>
          <a:lstStyle/>
          <a:p>
            <a:r>
              <a:rPr lang="en-US" dirty="0"/>
              <a:t>Record Total Number of available &amp; Occupied Seniors Housing Units</a:t>
            </a:r>
          </a:p>
        </p:txBody>
      </p:sp>
      <p:sp>
        <p:nvSpPr>
          <p:cNvPr id="4" name="TextBox 3">
            <a:extLst>
              <a:ext uri="{FF2B5EF4-FFF2-40B4-BE49-F238E27FC236}">
                <a16:creationId xmlns:a16="http://schemas.microsoft.com/office/drawing/2014/main" id="{706C4A8B-EC6A-43DF-9FA2-73BD44B4F41E}"/>
              </a:ext>
            </a:extLst>
          </p:cNvPr>
          <p:cNvSpPr txBox="1"/>
          <p:nvPr/>
        </p:nvSpPr>
        <p:spPr>
          <a:xfrm>
            <a:off x="0" y="6627168"/>
            <a:ext cx="3962400" cy="230832"/>
          </a:xfrm>
          <a:prstGeom prst="rect">
            <a:avLst/>
          </a:prstGeom>
          <a:noFill/>
        </p:spPr>
        <p:txBody>
          <a:bodyPr wrap="square" rtlCol="0">
            <a:spAutoFit/>
          </a:bodyPr>
          <a:lstStyle/>
          <a:p>
            <a:r>
              <a:rPr lang="en-US" sz="900" dirty="0"/>
              <a:t>Source: NIP MAP, Q4 2023</a:t>
            </a:r>
          </a:p>
        </p:txBody>
      </p:sp>
      <p:graphicFrame>
        <p:nvGraphicFramePr>
          <p:cNvPr id="5" name="Content Placeholder 4">
            <a:extLst>
              <a:ext uri="{FF2B5EF4-FFF2-40B4-BE49-F238E27FC236}">
                <a16:creationId xmlns:a16="http://schemas.microsoft.com/office/drawing/2014/main" id="{9065BE68-BF92-4400-BA6A-2B41BC24F958}"/>
              </a:ext>
            </a:extLst>
          </p:cNvPr>
          <p:cNvGraphicFramePr>
            <a:graphicFrameLocks noGrp="1"/>
          </p:cNvGraphicFramePr>
          <p:nvPr>
            <p:ph idx="1"/>
          </p:nvPr>
        </p:nvGraphicFramePr>
        <p:xfrm>
          <a:off x="152400" y="1295400"/>
          <a:ext cx="8763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7262F8C7-EF4E-4B52-863F-7070EEE76293}"/>
              </a:ext>
            </a:extLst>
          </p:cNvPr>
          <p:cNvSpPr/>
          <p:nvPr/>
        </p:nvSpPr>
        <p:spPr bwMode="auto">
          <a:xfrm>
            <a:off x="8153400" y="2209800"/>
            <a:ext cx="762000" cy="8382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cxnSp>
        <p:nvCxnSpPr>
          <p:cNvPr id="10" name="Straight Arrow Connector 9">
            <a:extLst>
              <a:ext uri="{FF2B5EF4-FFF2-40B4-BE49-F238E27FC236}">
                <a16:creationId xmlns:a16="http://schemas.microsoft.com/office/drawing/2014/main" id="{CEFF4F74-B81C-4EB5-88CF-AEFBDB665170}"/>
              </a:ext>
            </a:extLst>
          </p:cNvPr>
          <p:cNvCxnSpPr/>
          <p:nvPr/>
        </p:nvCxnSpPr>
        <p:spPr bwMode="auto">
          <a:xfrm>
            <a:off x="8153400" y="1905000"/>
            <a:ext cx="228600" cy="30480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C2FBE3EB-D4D2-47B9-A5AB-1D5FEEE1DBB8}"/>
              </a:ext>
            </a:extLst>
          </p:cNvPr>
          <p:cNvSpPr txBox="1"/>
          <p:nvPr/>
        </p:nvSpPr>
        <p:spPr>
          <a:xfrm>
            <a:off x="7122922" y="1549278"/>
            <a:ext cx="1792478" cy="400110"/>
          </a:xfrm>
          <a:prstGeom prst="rect">
            <a:avLst/>
          </a:prstGeom>
          <a:noFill/>
        </p:spPr>
        <p:txBody>
          <a:bodyPr wrap="none" rtlCol="0">
            <a:spAutoFit/>
          </a:bodyPr>
          <a:lstStyle/>
          <a:p>
            <a:r>
              <a:rPr lang="en-US" sz="2000" b="1" dirty="0"/>
              <a:t>Record levels</a:t>
            </a:r>
          </a:p>
        </p:txBody>
      </p:sp>
    </p:spTree>
    <p:extLst>
      <p:ext uri="{BB962C8B-B14F-4D97-AF65-F5344CB8AC3E}">
        <p14:creationId xmlns:p14="http://schemas.microsoft.com/office/powerpoint/2010/main" val="1551412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2065"/>
            <a:ext cx="8839200" cy="844735"/>
          </a:xfrm>
        </p:spPr>
        <p:txBody>
          <a:bodyPr/>
          <a:lstStyle/>
          <a:p>
            <a:r>
              <a:rPr lang="en-US" dirty="0"/>
              <a:t>CCRC/Life plan community growth</a:t>
            </a:r>
            <a:br>
              <a:rPr lang="en-US" dirty="0"/>
            </a:br>
            <a:r>
              <a:rPr lang="en-US" sz="1800" dirty="0"/>
              <a:t>Cumulative growth</a:t>
            </a:r>
          </a:p>
        </p:txBody>
      </p:sp>
      <p:sp>
        <p:nvSpPr>
          <p:cNvPr id="5" name="TextBox 4"/>
          <p:cNvSpPr txBox="1"/>
          <p:nvPr/>
        </p:nvSpPr>
        <p:spPr>
          <a:xfrm>
            <a:off x="0" y="6434555"/>
            <a:ext cx="6813073" cy="553994"/>
          </a:xfrm>
          <a:prstGeom prst="rect">
            <a:avLst/>
          </a:prstGeom>
          <a:noFill/>
        </p:spPr>
        <p:txBody>
          <a:bodyPr wrap="none" lIns="91435" tIns="45718" rIns="91435" bIns="4571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charset="0"/>
                <a:ea typeface="ＭＳ Ｐゴシック" charset="0"/>
              </a:rPr>
              <a:t>Source: Ziegler LPC (CCRC) Listing; 8/15/23</a:t>
            </a:r>
            <a:r>
              <a:rPr kumimoji="0" lang="en-US" sz="1000" b="0" i="0" u="none" strike="noStrike" kern="1200" cap="none" spc="0" normalizeH="0" baseline="0" noProof="0" dirty="0">
                <a:ln>
                  <a:noFill/>
                </a:ln>
                <a:solidFill>
                  <a:prstClr val="black"/>
                </a:solidFill>
                <a:effectLst/>
                <a:uLnTx/>
                <a:uFillTx/>
                <a:latin typeface="Trebuchet MS" charset="0"/>
                <a:ea typeface="ＭＳ Ｐゴシック" charset="-128"/>
              </a:rPr>
              <a:t>; </a:t>
            </a:r>
            <a:r>
              <a:rPr kumimoji="0" lang="en-US" sz="1000" b="0" i="0" u="none" strike="noStrike" kern="1200" cap="none" spc="0" normalizeH="0" baseline="0" noProof="0" dirty="0">
                <a:ln>
                  <a:noFill/>
                </a:ln>
                <a:solidFill>
                  <a:prstClr val="black"/>
                </a:solidFill>
                <a:effectLst/>
                <a:uLnTx/>
                <a:uFillTx/>
                <a:latin typeface="Trebuchet MS" charset="0"/>
                <a:ea typeface="ＭＳ Ｐゴシック" charset="0"/>
              </a:rPr>
              <a:t>Projections for 2023-2029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rebuchet MS" charset="0"/>
                <a:ea typeface="ＭＳ Ｐゴシック" charset="-128"/>
              </a:rPr>
              <a:t>Note, a small proportion of communities are excluded as year of opening is unknown as well as pre-1950 openings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rebuchet MS" charset="0"/>
              <a:ea typeface="ＭＳ Ｐゴシック" charset="0"/>
            </a:endParaRPr>
          </a:p>
        </p:txBody>
      </p:sp>
      <p:graphicFrame>
        <p:nvGraphicFramePr>
          <p:cNvPr id="10" name="Content Placeholder 9">
            <a:extLst>
              <a:ext uri="{FF2B5EF4-FFF2-40B4-BE49-F238E27FC236}">
                <a16:creationId xmlns:a16="http://schemas.microsoft.com/office/drawing/2014/main" id="{00000000-0008-0000-0700-000002000000}"/>
              </a:ext>
            </a:extLst>
          </p:cNvPr>
          <p:cNvGraphicFramePr>
            <a:graphicFrameLocks noGrp="1"/>
          </p:cNvGraphicFramePr>
          <p:nvPr>
            <p:ph idx="1"/>
          </p:nvPr>
        </p:nvGraphicFramePr>
        <p:xfrm>
          <a:off x="122548" y="1106270"/>
          <a:ext cx="8839200" cy="5214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3521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199B-ED78-3354-5DA7-B0C3320C200C}"/>
              </a:ext>
            </a:extLst>
          </p:cNvPr>
          <p:cNvSpPr>
            <a:spLocks noGrp="1"/>
          </p:cNvSpPr>
          <p:nvPr>
            <p:ph type="title"/>
          </p:nvPr>
        </p:nvSpPr>
        <p:spPr/>
        <p:txBody>
          <a:bodyPr/>
          <a:lstStyle/>
          <a:p>
            <a:r>
              <a:rPr lang="en-US" dirty="0"/>
              <a:t>Ziegler’s National Footprint</a:t>
            </a:r>
            <a:br>
              <a:rPr lang="en-US" dirty="0"/>
            </a:br>
            <a:endParaRPr lang="en-US" dirty="0"/>
          </a:p>
        </p:txBody>
      </p:sp>
      <p:sp>
        <p:nvSpPr>
          <p:cNvPr id="4" name="Rectangle 3">
            <a:extLst>
              <a:ext uri="{FF2B5EF4-FFF2-40B4-BE49-F238E27FC236}">
                <a16:creationId xmlns:a16="http://schemas.microsoft.com/office/drawing/2014/main" id="{BF6B3B61-95A8-8C9D-DFA2-9B6E0230A265}"/>
              </a:ext>
            </a:extLst>
          </p:cNvPr>
          <p:cNvSpPr txBox="1">
            <a:spLocks noChangeArrowheads="1"/>
          </p:cNvSpPr>
          <p:nvPr/>
        </p:nvSpPr>
        <p:spPr bwMode="auto">
          <a:xfrm>
            <a:off x="228600" y="843067"/>
            <a:ext cx="8839200" cy="75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6D6E71"/>
                </a:solidFill>
                <a:effectLst/>
                <a:uLnTx/>
                <a:uFillTx/>
                <a:latin typeface="Arial" panose="020B0604020202020204"/>
                <a:ea typeface="MS PGothic" charset="-128"/>
              </a:rPr>
              <a:t>HEADQUARTERED </a:t>
            </a:r>
            <a:r>
              <a:rPr kumimoji="0" lang="en-US" altLang="en-US" sz="1300" b="0" i="0" u="none" strike="noStrike" kern="1200" cap="none" spc="0" normalizeH="0" baseline="0" noProof="0" dirty="0">
                <a:ln>
                  <a:noFill/>
                </a:ln>
                <a:solidFill>
                  <a:srgbClr val="6D6E71"/>
                </a:solidFill>
                <a:effectLst/>
                <a:uLnTx/>
                <a:uFillTx/>
                <a:latin typeface="Arial" panose="020B0604020202020204"/>
                <a:ea typeface="MS PGothic" charset="-128"/>
              </a:rPr>
              <a:t>at One North Wacker Drive in Chicago </a:t>
            </a:r>
            <a:r>
              <a:rPr kumimoji="0" lang="en-US" altLang="en-US" sz="1300" b="0" i="0" u="none" strike="noStrike" kern="1200" cap="none" spc="0" normalizeH="0" baseline="0" noProof="0" dirty="0">
                <a:ln>
                  <a:noFill/>
                </a:ln>
                <a:solidFill>
                  <a:srgbClr val="000000"/>
                </a:solidFill>
                <a:effectLst/>
                <a:uLnTx/>
                <a:uFillTx/>
                <a:latin typeface="Arial" panose="020B0604020202020204"/>
                <a:ea typeface="MS PGothic" charset="-128"/>
              </a:rPr>
              <a:t>with regional and branch offices throughout the U.S., Ziegler provides its clients with capital raising, strategic advisory services, fixed income sales &amp; trading and research.</a:t>
            </a:r>
          </a:p>
        </p:txBody>
      </p:sp>
      <p:pic>
        <p:nvPicPr>
          <p:cNvPr id="5" name="Picture 4" descr="A picture containing sky, building, cloud, outdoor&#10;&#10;Description automatically generated">
            <a:extLst>
              <a:ext uri="{FF2B5EF4-FFF2-40B4-BE49-F238E27FC236}">
                <a16:creationId xmlns:a16="http://schemas.microsoft.com/office/drawing/2014/main" id="{84AE513B-21BF-4353-34CA-CA730447A87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3020" r="5081"/>
          <a:stretch/>
        </p:blipFill>
        <p:spPr>
          <a:xfrm>
            <a:off x="4602232" y="1447800"/>
            <a:ext cx="738470" cy="892298"/>
          </a:xfrm>
          <a:prstGeom prst="rect">
            <a:avLst/>
          </a:prstGeom>
        </p:spPr>
      </p:pic>
      <p:grpSp>
        <p:nvGrpSpPr>
          <p:cNvPr id="6" name="Group 5">
            <a:extLst>
              <a:ext uri="{FF2B5EF4-FFF2-40B4-BE49-F238E27FC236}">
                <a16:creationId xmlns:a16="http://schemas.microsoft.com/office/drawing/2014/main" id="{15A66870-C5CE-8C8B-58A4-4E28DC397C98}"/>
              </a:ext>
            </a:extLst>
          </p:cNvPr>
          <p:cNvGrpSpPr/>
          <p:nvPr/>
        </p:nvGrpSpPr>
        <p:grpSpPr>
          <a:xfrm>
            <a:off x="76200" y="3259231"/>
            <a:ext cx="1995453" cy="2308478"/>
            <a:chOff x="366041" y="4210584"/>
            <a:chExt cx="1995453" cy="2308478"/>
          </a:xfrm>
        </p:grpSpPr>
        <p:grpSp>
          <p:nvGrpSpPr>
            <p:cNvPr id="7" name="Group 24">
              <a:extLst>
                <a:ext uri="{FF2B5EF4-FFF2-40B4-BE49-F238E27FC236}">
                  <a16:creationId xmlns:a16="http://schemas.microsoft.com/office/drawing/2014/main" id="{708AEA9D-4C90-F755-2FAB-F10F53987100}"/>
                </a:ext>
              </a:extLst>
            </p:cNvPr>
            <p:cNvGrpSpPr>
              <a:grpSpLocks/>
            </p:cNvGrpSpPr>
            <p:nvPr/>
          </p:nvGrpSpPr>
          <p:grpSpPr bwMode="auto">
            <a:xfrm>
              <a:off x="380294" y="4210584"/>
              <a:ext cx="1905000" cy="725714"/>
              <a:chOff x="609600" y="2550953"/>
              <a:chExt cx="1905000" cy="726139"/>
            </a:xfrm>
          </p:grpSpPr>
          <p:sp>
            <p:nvSpPr>
              <p:cNvPr id="16" name="TextBox 15">
                <a:extLst>
                  <a:ext uri="{FF2B5EF4-FFF2-40B4-BE49-F238E27FC236}">
                    <a16:creationId xmlns:a16="http://schemas.microsoft.com/office/drawing/2014/main" id="{4FDA5DE7-1879-87A0-9BD4-EA2189AF5966}"/>
                  </a:ext>
                </a:extLst>
              </p:cNvPr>
              <p:cNvSpPr txBox="1"/>
              <p:nvPr/>
            </p:nvSpPr>
            <p:spPr>
              <a:xfrm>
                <a:off x="609600" y="3022943"/>
                <a:ext cx="1447800" cy="254149"/>
              </a:xfrm>
              <a:prstGeom prst="rect">
                <a:avLst/>
              </a:prstGeom>
              <a:noFill/>
            </p:spPr>
            <p:txBody>
              <a:bodyPr>
                <a:spAutoFit/>
              </a:bodyPr>
              <a:lstStyle/>
              <a:p>
                <a:pPr>
                  <a:defRPr/>
                </a:pPr>
                <a:r>
                  <a:rPr lang="en-US" sz="1050" dirty="0">
                    <a:solidFill>
                      <a:schemeClr val="bg1">
                        <a:lumMod val="50000"/>
                      </a:schemeClr>
                    </a:solidFill>
                    <a:latin typeface="+mn-lt"/>
                    <a:ea typeface="ＭＳ Ｐゴシック" charset="0"/>
                    <a:cs typeface="ＭＳ Ｐゴシック" charset="0"/>
                  </a:rPr>
                  <a:t>established </a:t>
                </a:r>
              </a:p>
            </p:txBody>
          </p:sp>
          <p:cxnSp>
            <p:nvCxnSpPr>
              <p:cNvPr id="17" name="Straight Connector 8">
                <a:extLst>
                  <a:ext uri="{FF2B5EF4-FFF2-40B4-BE49-F238E27FC236}">
                    <a16:creationId xmlns:a16="http://schemas.microsoft.com/office/drawing/2014/main" id="{99F1E30A-B7FC-A286-B48C-44EB9B3E45C0}"/>
                  </a:ext>
                </a:extLst>
              </p:cNvPr>
              <p:cNvCxnSpPr>
                <a:cxnSpLocks noChangeShapeType="1"/>
              </p:cNvCxnSpPr>
              <p:nvPr/>
            </p:nvCxnSpPr>
            <p:spPr bwMode="auto">
              <a:xfrm>
                <a:off x="685800" y="3022943"/>
                <a:ext cx="13716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cxnSp>
          <p:sp>
            <p:nvSpPr>
              <p:cNvPr id="18" name="TextBox 11">
                <a:extLst>
                  <a:ext uri="{FF2B5EF4-FFF2-40B4-BE49-F238E27FC236}">
                    <a16:creationId xmlns:a16="http://schemas.microsoft.com/office/drawing/2014/main" id="{0D569C69-4ED5-C49A-7F83-43083AD36C1F}"/>
                  </a:ext>
                </a:extLst>
              </p:cNvPr>
              <p:cNvSpPr txBox="1">
                <a:spLocks noChangeArrowheads="1"/>
              </p:cNvSpPr>
              <p:nvPr/>
            </p:nvSpPr>
            <p:spPr bwMode="auto">
              <a:xfrm>
                <a:off x="609600" y="2550953"/>
                <a:ext cx="1905000" cy="52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eaLnBrk="1" hangingPunct="1"/>
                <a:r>
                  <a:rPr lang="en-US" altLang="en-US" sz="2800" dirty="0">
                    <a:solidFill>
                      <a:schemeClr val="tx2"/>
                    </a:solidFill>
                    <a:latin typeface="+mn-lt"/>
                    <a:ea typeface="MS PGothic" charset="-128"/>
                  </a:rPr>
                  <a:t>1902</a:t>
                </a:r>
              </a:p>
            </p:txBody>
          </p:sp>
        </p:grpSp>
        <p:grpSp>
          <p:nvGrpSpPr>
            <p:cNvPr id="8" name="Group 23">
              <a:extLst>
                <a:ext uri="{FF2B5EF4-FFF2-40B4-BE49-F238E27FC236}">
                  <a16:creationId xmlns:a16="http://schemas.microsoft.com/office/drawing/2014/main" id="{45B2E59F-C46F-B4C0-7926-D82BCB19A64B}"/>
                </a:ext>
              </a:extLst>
            </p:cNvPr>
            <p:cNvGrpSpPr>
              <a:grpSpLocks/>
            </p:cNvGrpSpPr>
            <p:nvPr/>
          </p:nvGrpSpPr>
          <p:grpSpPr bwMode="auto">
            <a:xfrm>
              <a:off x="366041" y="4986501"/>
              <a:ext cx="1919253" cy="737507"/>
              <a:chOff x="595347" y="3453552"/>
              <a:chExt cx="1919253" cy="737940"/>
            </a:xfrm>
          </p:grpSpPr>
          <p:sp>
            <p:nvSpPr>
              <p:cNvPr id="13" name="TextBox 12">
                <a:extLst>
                  <a:ext uri="{FF2B5EF4-FFF2-40B4-BE49-F238E27FC236}">
                    <a16:creationId xmlns:a16="http://schemas.microsoft.com/office/drawing/2014/main" id="{3B5504D0-430E-FDE0-0F44-74EC54C65153}"/>
                  </a:ext>
                </a:extLst>
              </p:cNvPr>
              <p:cNvSpPr txBox="1"/>
              <p:nvPr/>
            </p:nvSpPr>
            <p:spPr>
              <a:xfrm>
                <a:off x="609600" y="3937343"/>
                <a:ext cx="1905000" cy="254149"/>
              </a:xfrm>
              <a:prstGeom prst="rect">
                <a:avLst/>
              </a:prstGeom>
              <a:noFill/>
            </p:spPr>
            <p:txBody>
              <a:bodyPr>
                <a:spAutoFit/>
              </a:bodyPr>
              <a:lstStyle/>
              <a:p>
                <a:pPr>
                  <a:defRPr/>
                </a:pPr>
                <a:r>
                  <a:rPr lang="en-US" sz="1050" dirty="0">
                    <a:solidFill>
                      <a:schemeClr val="bg1">
                        <a:lumMod val="50000"/>
                      </a:schemeClr>
                    </a:solidFill>
                    <a:latin typeface="+mn-lt"/>
                    <a:ea typeface="ＭＳ Ｐゴシック" charset="0"/>
                    <a:cs typeface="ＭＳ Ｐゴシック" charset="0"/>
                  </a:rPr>
                  <a:t>number of associates</a:t>
                </a:r>
              </a:p>
            </p:txBody>
          </p:sp>
          <p:cxnSp>
            <p:nvCxnSpPr>
              <p:cNvPr id="14" name="Straight Connector 9">
                <a:extLst>
                  <a:ext uri="{FF2B5EF4-FFF2-40B4-BE49-F238E27FC236}">
                    <a16:creationId xmlns:a16="http://schemas.microsoft.com/office/drawing/2014/main" id="{02F1549E-C385-BA98-E7C9-800B30C4AC21}"/>
                  </a:ext>
                </a:extLst>
              </p:cNvPr>
              <p:cNvCxnSpPr>
                <a:cxnSpLocks noChangeShapeType="1"/>
              </p:cNvCxnSpPr>
              <p:nvPr/>
            </p:nvCxnSpPr>
            <p:spPr bwMode="auto">
              <a:xfrm>
                <a:off x="685800" y="3937343"/>
                <a:ext cx="13716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cxnSp>
          <p:sp>
            <p:nvSpPr>
              <p:cNvPr id="15" name="TextBox 12">
                <a:extLst>
                  <a:ext uri="{FF2B5EF4-FFF2-40B4-BE49-F238E27FC236}">
                    <a16:creationId xmlns:a16="http://schemas.microsoft.com/office/drawing/2014/main" id="{2D80CDEB-6FED-B55D-572B-3C52A0958C4F}"/>
                  </a:ext>
                </a:extLst>
              </p:cNvPr>
              <p:cNvSpPr txBox="1">
                <a:spLocks noChangeArrowheads="1"/>
              </p:cNvSpPr>
              <p:nvPr/>
            </p:nvSpPr>
            <p:spPr bwMode="auto">
              <a:xfrm>
                <a:off x="595347" y="3453552"/>
                <a:ext cx="1600200" cy="52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eaLnBrk="1" hangingPunct="1"/>
                <a:r>
                  <a:rPr lang="en-US" altLang="en-US" sz="2800" dirty="0">
                    <a:solidFill>
                      <a:schemeClr val="tx2"/>
                    </a:solidFill>
                    <a:latin typeface="+mn-lt"/>
                    <a:ea typeface="MS PGothic" charset="-128"/>
                  </a:rPr>
                  <a:t>180+</a:t>
                </a:r>
              </a:p>
            </p:txBody>
          </p:sp>
        </p:grpSp>
        <p:grpSp>
          <p:nvGrpSpPr>
            <p:cNvPr id="9" name="Group 22">
              <a:extLst>
                <a:ext uri="{FF2B5EF4-FFF2-40B4-BE49-F238E27FC236}">
                  <a16:creationId xmlns:a16="http://schemas.microsoft.com/office/drawing/2014/main" id="{5843F560-4448-F8BA-121E-F33B67C038B9}"/>
                </a:ext>
              </a:extLst>
            </p:cNvPr>
            <p:cNvGrpSpPr>
              <a:grpSpLocks/>
            </p:cNvGrpSpPr>
            <p:nvPr/>
          </p:nvGrpSpPr>
          <p:grpSpPr bwMode="auto">
            <a:xfrm>
              <a:off x="380294" y="5766946"/>
              <a:ext cx="1981200" cy="752116"/>
              <a:chOff x="609600" y="4353250"/>
              <a:chExt cx="1981200" cy="752558"/>
            </a:xfrm>
          </p:grpSpPr>
          <p:sp>
            <p:nvSpPr>
              <p:cNvPr id="10" name="TextBox 9">
                <a:extLst>
                  <a:ext uri="{FF2B5EF4-FFF2-40B4-BE49-F238E27FC236}">
                    <a16:creationId xmlns:a16="http://schemas.microsoft.com/office/drawing/2014/main" id="{B17E329A-A03C-E168-AE17-CD37FD000751}"/>
                  </a:ext>
                </a:extLst>
              </p:cNvPr>
              <p:cNvSpPr txBox="1"/>
              <p:nvPr/>
            </p:nvSpPr>
            <p:spPr>
              <a:xfrm>
                <a:off x="609600" y="4851743"/>
                <a:ext cx="1981200" cy="254065"/>
              </a:xfrm>
              <a:prstGeom prst="rect">
                <a:avLst/>
              </a:prstGeom>
              <a:noFill/>
            </p:spPr>
            <p:txBody>
              <a:bodyPr wrap="square">
                <a:spAutoFit/>
              </a:bodyPr>
              <a:lstStyle/>
              <a:p>
                <a:pPr>
                  <a:defRPr/>
                </a:pPr>
                <a:r>
                  <a:rPr lang="en-US" sz="1050" dirty="0">
                    <a:solidFill>
                      <a:schemeClr val="bg1">
                        <a:lumMod val="50000"/>
                      </a:schemeClr>
                    </a:solidFill>
                    <a:latin typeface="+mn-lt"/>
                    <a:ea typeface="ＭＳ Ｐゴシック" charset="0"/>
                    <a:cs typeface="ＭＳ Ｐゴシック" charset="0"/>
                  </a:rPr>
                  <a:t>Registered offices</a:t>
                </a:r>
              </a:p>
            </p:txBody>
          </p:sp>
          <p:cxnSp>
            <p:nvCxnSpPr>
              <p:cNvPr id="11" name="Straight Connector 10">
                <a:extLst>
                  <a:ext uri="{FF2B5EF4-FFF2-40B4-BE49-F238E27FC236}">
                    <a16:creationId xmlns:a16="http://schemas.microsoft.com/office/drawing/2014/main" id="{4439F847-9C3F-2623-516F-925150E70E19}"/>
                  </a:ext>
                </a:extLst>
              </p:cNvPr>
              <p:cNvCxnSpPr>
                <a:cxnSpLocks noChangeShapeType="1"/>
              </p:cNvCxnSpPr>
              <p:nvPr/>
            </p:nvCxnSpPr>
            <p:spPr bwMode="auto">
              <a:xfrm>
                <a:off x="685800" y="4851743"/>
                <a:ext cx="138527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cxnSp>
          <p:sp>
            <p:nvSpPr>
              <p:cNvPr id="12" name="TextBox 13">
                <a:extLst>
                  <a:ext uri="{FF2B5EF4-FFF2-40B4-BE49-F238E27FC236}">
                    <a16:creationId xmlns:a16="http://schemas.microsoft.com/office/drawing/2014/main" id="{79FE35A1-2701-257E-B15A-BF3F6166928F}"/>
                  </a:ext>
                </a:extLst>
              </p:cNvPr>
              <p:cNvSpPr txBox="1">
                <a:spLocks noChangeArrowheads="1"/>
              </p:cNvSpPr>
              <p:nvPr/>
            </p:nvSpPr>
            <p:spPr bwMode="auto">
              <a:xfrm>
                <a:off x="609600" y="4353250"/>
                <a:ext cx="1905000" cy="52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eaLnBrk="1" hangingPunct="1"/>
                <a:r>
                  <a:rPr lang="en-US" altLang="en-US" sz="2800" dirty="0">
                    <a:solidFill>
                      <a:schemeClr val="tx2"/>
                    </a:solidFill>
                    <a:latin typeface="+mn-lt"/>
                    <a:ea typeface="MS PGothic" charset="-128"/>
                  </a:rPr>
                  <a:t>22</a:t>
                </a:r>
              </a:p>
            </p:txBody>
          </p:sp>
        </p:grpSp>
      </p:grpSp>
      <p:pic>
        <p:nvPicPr>
          <p:cNvPr id="19" name="Picture 66" descr="Ziegler Location Map_blank_grey-01.png">
            <a:extLst>
              <a:ext uri="{FF2B5EF4-FFF2-40B4-BE49-F238E27FC236}">
                <a16:creationId xmlns:a16="http://schemas.microsoft.com/office/drawing/2014/main" id="{BD5C0B34-1D81-2A76-BD6C-10D7B24A6A9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2421031"/>
            <a:ext cx="5453050" cy="334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69767A30-D2B1-9719-8BF1-B1D891864B2C}"/>
              </a:ext>
            </a:extLst>
          </p:cNvPr>
          <p:cNvGrpSpPr/>
          <p:nvPr/>
        </p:nvGrpSpPr>
        <p:grpSpPr>
          <a:xfrm>
            <a:off x="990600" y="2344831"/>
            <a:ext cx="5943600" cy="3350432"/>
            <a:chOff x="1219200" y="2514600"/>
            <a:chExt cx="5943600" cy="3350432"/>
          </a:xfrm>
        </p:grpSpPr>
        <p:sp>
          <p:nvSpPr>
            <p:cNvPr id="21" name="Oval 68">
              <a:extLst>
                <a:ext uri="{FF2B5EF4-FFF2-40B4-BE49-F238E27FC236}">
                  <a16:creationId xmlns:a16="http://schemas.microsoft.com/office/drawing/2014/main" id="{C99D9B75-A85C-4347-B701-524738BC3B9D}"/>
                </a:ext>
              </a:extLst>
            </p:cNvPr>
            <p:cNvSpPr>
              <a:spLocks noChangeArrowheads="1"/>
            </p:cNvSpPr>
            <p:nvPr/>
          </p:nvSpPr>
          <p:spPr bwMode="auto">
            <a:xfrm>
              <a:off x="5160940" y="3650252"/>
              <a:ext cx="280964" cy="270168"/>
            </a:xfrm>
            <a:prstGeom prst="ellipse">
              <a:avLst/>
            </a:prstGeom>
            <a:solidFill>
              <a:schemeClr val="tx2">
                <a:alpha val="67058"/>
              </a:schemeClr>
            </a:solidFill>
            <a:ln>
              <a:noFill/>
            </a:ln>
          </p:spPr>
          <p:txBody>
            <a:bodyPr anchor="b"/>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eaLnBrk="1" hangingPunct="1"/>
              <a:endParaRPr lang="en-US" altLang="en-US" dirty="0"/>
            </a:p>
          </p:txBody>
        </p:sp>
        <p:sp>
          <p:nvSpPr>
            <p:cNvPr id="22" name="Oval 21">
              <a:extLst>
                <a:ext uri="{FF2B5EF4-FFF2-40B4-BE49-F238E27FC236}">
                  <a16:creationId xmlns:a16="http://schemas.microsoft.com/office/drawing/2014/main" id="{E17FC956-54F3-6AB6-C18E-9A656FD8CC92}"/>
                </a:ext>
              </a:extLst>
            </p:cNvPr>
            <p:cNvSpPr/>
            <p:nvPr/>
          </p:nvSpPr>
          <p:spPr bwMode="auto">
            <a:xfrm>
              <a:off x="5266853" y="3752095"/>
              <a:ext cx="70609" cy="67895"/>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3" name="Oval 22">
              <a:extLst>
                <a:ext uri="{FF2B5EF4-FFF2-40B4-BE49-F238E27FC236}">
                  <a16:creationId xmlns:a16="http://schemas.microsoft.com/office/drawing/2014/main" id="{C47964E1-5F4F-68FA-0BC6-390B4D3DDDA5}"/>
                </a:ext>
              </a:extLst>
            </p:cNvPr>
            <p:cNvSpPr/>
            <p:nvPr/>
          </p:nvSpPr>
          <p:spPr bwMode="auto">
            <a:xfrm>
              <a:off x="3675279" y="4023551"/>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4" name="Oval 23">
              <a:extLst>
                <a:ext uri="{FF2B5EF4-FFF2-40B4-BE49-F238E27FC236}">
                  <a16:creationId xmlns:a16="http://schemas.microsoft.com/office/drawing/2014/main" id="{067BDCC8-0652-DD7D-044E-B7C117E3CDF3}"/>
                </a:ext>
              </a:extLst>
            </p:cNvPr>
            <p:cNvSpPr/>
            <p:nvPr/>
          </p:nvSpPr>
          <p:spPr bwMode="auto">
            <a:xfrm>
              <a:off x="5511073" y="4430928"/>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5" name="Oval 24">
              <a:extLst>
                <a:ext uri="{FF2B5EF4-FFF2-40B4-BE49-F238E27FC236}">
                  <a16:creationId xmlns:a16="http://schemas.microsoft.com/office/drawing/2014/main" id="{F9D3F6D0-8BBA-8047-7C3E-F17DE891EEE5}"/>
                </a:ext>
              </a:extLst>
            </p:cNvPr>
            <p:cNvSpPr/>
            <p:nvPr/>
          </p:nvSpPr>
          <p:spPr bwMode="auto">
            <a:xfrm>
              <a:off x="6317290" y="4134235"/>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6" name="Oval 25">
              <a:extLst>
                <a:ext uri="{FF2B5EF4-FFF2-40B4-BE49-F238E27FC236}">
                  <a16:creationId xmlns:a16="http://schemas.microsoft.com/office/drawing/2014/main" id="{868E8B16-00C2-E408-2860-CB2F87DBB689}"/>
                </a:ext>
              </a:extLst>
            </p:cNvPr>
            <p:cNvSpPr/>
            <p:nvPr/>
          </p:nvSpPr>
          <p:spPr bwMode="auto">
            <a:xfrm>
              <a:off x="6570185" y="3616174"/>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7" name="Oval 26">
              <a:extLst>
                <a:ext uri="{FF2B5EF4-FFF2-40B4-BE49-F238E27FC236}">
                  <a16:creationId xmlns:a16="http://schemas.microsoft.com/office/drawing/2014/main" id="{D99CF628-94D1-8840-3F76-F4358E20D897}"/>
                </a:ext>
              </a:extLst>
            </p:cNvPr>
            <p:cNvSpPr/>
            <p:nvPr/>
          </p:nvSpPr>
          <p:spPr bwMode="auto">
            <a:xfrm>
              <a:off x="5765393" y="3887759"/>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8" name="Oval 27">
              <a:extLst>
                <a:ext uri="{FF2B5EF4-FFF2-40B4-BE49-F238E27FC236}">
                  <a16:creationId xmlns:a16="http://schemas.microsoft.com/office/drawing/2014/main" id="{DD90E244-1445-F6E3-340A-DA78D9C5C66D}"/>
                </a:ext>
              </a:extLst>
            </p:cNvPr>
            <p:cNvSpPr/>
            <p:nvPr/>
          </p:nvSpPr>
          <p:spPr bwMode="auto">
            <a:xfrm>
              <a:off x="5228643" y="3616174"/>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29" name="Oval 28">
              <a:extLst>
                <a:ext uri="{FF2B5EF4-FFF2-40B4-BE49-F238E27FC236}">
                  <a16:creationId xmlns:a16="http://schemas.microsoft.com/office/drawing/2014/main" id="{B8104063-246C-2ACA-9C3D-19BA55885C6F}"/>
                </a:ext>
              </a:extLst>
            </p:cNvPr>
            <p:cNvSpPr/>
            <p:nvPr/>
          </p:nvSpPr>
          <p:spPr bwMode="auto">
            <a:xfrm>
              <a:off x="4742886" y="3316297"/>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0" name="Oval 29">
              <a:extLst>
                <a:ext uri="{FF2B5EF4-FFF2-40B4-BE49-F238E27FC236}">
                  <a16:creationId xmlns:a16="http://schemas.microsoft.com/office/drawing/2014/main" id="{1C608E53-9BB1-DD48-2C9D-009F67A50C5C}"/>
                </a:ext>
              </a:extLst>
            </p:cNvPr>
            <p:cNvSpPr/>
            <p:nvPr/>
          </p:nvSpPr>
          <p:spPr bwMode="auto">
            <a:xfrm>
              <a:off x="5406600" y="3370137"/>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1" name="Oval 30">
              <a:extLst>
                <a:ext uri="{FF2B5EF4-FFF2-40B4-BE49-F238E27FC236}">
                  <a16:creationId xmlns:a16="http://schemas.microsoft.com/office/drawing/2014/main" id="{24EF5271-EDAF-5C0C-FB68-7569C2A509C0}"/>
                </a:ext>
              </a:extLst>
            </p:cNvPr>
            <p:cNvSpPr/>
            <p:nvPr/>
          </p:nvSpPr>
          <p:spPr bwMode="auto">
            <a:xfrm>
              <a:off x="6366648" y="4015422"/>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2" name="Oval 31">
              <a:extLst>
                <a:ext uri="{FF2B5EF4-FFF2-40B4-BE49-F238E27FC236}">
                  <a16:creationId xmlns:a16="http://schemas.microsoft.com/office/drawing/2014/main" id="{0E900369-2B9D-E36F-6C41-F269042AAFAC}"/>
                </a:ext>
              </a:extLst>
            </p:cNvPr>
            <p:cNvSpPr/>
            <p:nvPr/>
          </p:nvSpPr>
          <p:spPr bwMode="auto">
            <a:xfrm>
              <a:off x="2263130" y="2869316"/>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3" name="Oval 32">
              <a:extLst>
                <a:ext uri="{FF2B5EF4-FFF2-40B4-BE49-F238E27FC236}">
                  <a16:creationId xmlns:a16="http://schemas.microsoft.com/office/drawing/2014/main" id="{C7210B10-DAE5-F960-14B1-CF286FE121DF}"/>
                </a:ext>
              </a:extLst>
            </p:cNvPr>
            <p:cNvSpPr/>
            <p:nvPr/>
          </p:nvSpPr>
          <p:spPr bwMode="auto">
            <a:xfrm>
              <a:off x="4734347" y="3819991"/>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4" name="Oval 33">
              <a:extLst>
                <a:ext uri="{FF2B5EF4-FFF2-40B4-BE49-F238E27FC236}">
                  <a16:creationId xmlns:a16="http://schemas.microsoft.com/office/drawing/2014/main" id="{8CFAFA15-43DB-9A09-5A59-08AC67C55713}"/>
                </a:ext>
              </a:extLst>
            </p:cNvPr>
            <p:cNvSpPr/>
            <p:nvPr/>
          </p:nvSpPr>
          <p:spPr bwMode="auto">
            <a:xfrm>
              <a:off x="6005303" y="5381587"/>
              <a:ext cx="70609" cy="67895"/>
            </a:xfrm>
            <a:prstGeom prst="ellipse">
              <a:avLst/>
            </a:prstGeom>
            <a:solidFill>
              <a:srgbClr val="62269E"/>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5" name="Oval 34">
              <a:extLst>
                <a:ext uri="{FF2B5EF4-FFF2-40B4-BE49-F238E27FC236}">
                  <a16:creationId xmlns:a16="http://schemas.microsoft.com/office/drawing/2014/main" id="{C2C292A0-669B-419B-8399-1CC34840337C}"/>
                </a:ext>
              </a:extLst>
            </p:cNvPr>
            <p:cNvSpPr/>
            <p:nvPr/>
          </p:nvSpPr>
          <p:spPr bwMode="auto">
            <a:xfrm>
              <a:off x="6071235" y="5087301"/>
              <a:ext cx="70609" cy="67895"/>
            </a:xfrm>
            <a:prstGeom prst="ellipse">
              <a:avLst/>
            </a:prstGeom>
            <a:solidFill>
              <a:srgbClr val="62269E"/>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cxnSp>
          <p:nvCxnSpPr>
            <p:cNvPr id="36" name="Straight Connector 35">
              <a:extLst>
                <a:ext uri="{FF2B5EF4-FFF2-40B4-BE49-F238E27FC236}">
                  <a16:creationId xmlns:a16="http://schemas.microsoft.com/office/drawing/2014/main" id="{F3BD5BA2-29AA-1198-36A9-63149F07FA46}"/>
                </a:ext>
              </a:extLst>
            </p:cNvPr>
            <p:cNvCxnSpPr>
              <a:cxnSpLocks/>
              <a:endCxn id="22" idx="0"/>
            </p:cNvCxnSpPr>
            <p:nvPr/>
          </p:nvCxnSpPr>
          <p:spPr bwMode="auto">
            <a:xfrm flipH="1">
              <a:off x="5302158" y="2514600"/>
              <a:ext cx="1860642" cy="1237495"/>
            </a:xfrm>
            <a:prstGeom prst="line">
              <a:avLst/>
            </a:prstGeom>
            <a:noFill/>
            <a:ln w="19050" cap="rnd" cmpd="sng" algn="ctr">
              <a:solidFill>
                <a:schemeClr val="tx2"/>
              </a:solidFill>
              <a:prstDash val="sysDot"/>
              <a:round/>
              <a:headEnd type="none" w="med" len="med"/>
              <a:tailEnd type="none" w="med" len="med"/>
            </a:ln>
            <a:effectLst/>
          </p:spPr>
        </p:cxnSp>
        <p:cxnSp>
          <p:nvCxnSpPr>
            <p:cNvPr id="37" name="Straight Connector 36">
              <a:extLst>
                <a:ext uri="{FF2B5EF4-FFF2-40B4-BE49-F238E27FC236}">
                  <a16:creationId xmlns:a16="http://schemas.microsoft.com/office/drawing/2014/main" id="{DE486F9A-7D2B-AC50-E455-8AEA0B59A848}"/>
                </a:ext>
              </a:extLst>
            </p:cNvPr>
            <p:cNvCxnSpPr>
              <a:cxnSpLocks/>
            </p:cNvCxnSpPr>
            <p:nvPr/>
          </p:nvCxnSpPr>
          <p:spPr bwMode="auto">
            <a:xfrm flipH="1">
              <a:off x="4854568" y="4464876"/>
              <a:ext cx="708032" cy="1400156"/>
            </a:xfrm>
            <a:prstGeom prst="line">
              <a:avLst/>
            </a:prstGeom>
            <a:noFill/>
            <a:ln w="19050" cap="rnd" cmpd="sng" algn="ctr">
              <a:solidFill>
                <a:schemeClr val="tx2"/>
              </a:solidFill>
              <a:prstDash val="sysDot"/>
              <a:round/>
              <a:headEnd type="none" w="med" len="med"/>
              <a:tailEnd type="none" w="med" len="med"/>
            </a:ln>
            <a:effectLst/>
          </p:spPr>
        </p:cxnSp>
        <p:cxnSp>
          <p:nvCxnSpPr>
            <p:cNvPr id="38" name="Straight Connector 37">
              <a:extLst>
                <a:ext uri="{FF2B5EF4-FFF2-40B4-BE49-F238E27FC236}">
                  <a16:creationId xmlns:a16="http://schemas.microsoft.com/office/drawing/2014/main" id="{360F6B2A-7E93-C9DC-5C1F-272E6A268ECF}"/>
                </a:ext>
              </a:extLst>
            </p:cNvPr>
            <p:cNvCxnSpPr>
              <a:cxnSpLocks/>
            </p:cNvCxnSpPr>
            <p:nvPr/>
          </p:nvCxnSpPr>
          <p:spPr bwMode="auto">
            <a:xfrm flipH="1">
              <a:off x="6630452" y="3642599"/>
              <a:ext cx="401559" cy="15001"/>
            </a:xfrm>
            <a:prstGeom prst="line">
              <a:avLst/>
            </a:prstGeom>
            <a:noFill/>
            <a:ln w="19050" cap="rnd" cmpd="sng" algn="ctr">
              <a:solidFill>
                <a:schemeClr val="tx2"/>
              </a:solidFill>
              <a:prstDash val="sysDot"/>
              <a:round/>
              <a:headEnd type="none" w="med" len="med"/>
              <a:tailEnd type="none" w="med" len="med"/>
            </a:ln>
            <a:effectLst/>
          </p:spPr>
        </p:cxnSp>
        <p:sp>
          <p:nvSpPr>
            <p:cNvPr id="39" name="Oval 38">
              <a:extLst>
                <a:ext uri="{FF2B5EF4-FFF2-40B4-BE49-F238E27FC236}">
                  <a16:creationId xmlns:a16="http://schemas.microsoft.com/office/drawing/2014/main" id="{6AD71BFC-030D-2487-C618-D09B98A25465}"/>
                </a:ext>
              </a:extLst>
            </p:cNvPr>
            <p:cNvSpPr/>
            <p:nvPr/>
          </p:nvSpPr>
          <p:spPr bwMode="auto">
            <a:xfrm>
              <a:off x="6019913" y="3819990"/>
              <a:ext cx="77049" cy="74090"/>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40" name="Oval 39">
              <a:extLst>
                <a:ext uri="{FF2B5EF4-FFF2-40B4-BE49-F238E27FC236}">
                  <a16:creationId xmlns:a16="http://schemas.microsoft.com/office/drawing/2014/main" id="{30ECC38A-4B4F-3904-3D98-B3E7EA98D252}"/>
                </a:ext>
              </a:extLst>
            </p:cNvPr>
            <p:cNvSpPr/>
            <p:nvPr/>
          </p:nvSpPr>
          <p:spPr bwMode="auto">
            <a:xfrm>
              <a:off x="6079027" y="4458114"/>
              <a:ext cx="77049" cy="74090"/>
            </a:xfrm>
            <a:prstGeom prst="ellipse">
              <a:avLst/>
            </a:prstGeom>
            <a:solidFill>
              <a:srgbClr val="62269E"/>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41" name="Oval 40">
              <a:extLst>
                <a:ext uri="{FF2B5EF4-FFF2-40B4-BE49-F238E27FC236}">
                  <a16:creationId xmlns:a16="http://schemas.microsoft.com/office/drawing/2014/main" id="{09E463B7-7525-D4A8-2FFE-C0953D4B3BDF}"/>
                </a:ext>
              </a:extLst>
            </p:cNvPr>
            <p:cNvSpPr/>
            <p:nvPr/>
          </p:nvSpPr>
          <p:spPr bwMode="auto">
            <a:xfrm>
              <a:off x="6664679" y="3506555"/>
              <a:ext cx="77049" cy="74090"/>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cxnSp>
          <p:nvCxnSpPr>
            <p:cNvPr id="42" name="Straight Connector 41">
              <a:extLst>
                <a:ext uri="{FF2B5EF4-FFF2-40B4-BE49-F238E27FC236}">
                  <a16:creationId xmlns:a16="http://schemas.microsoft.com/office/drawing/2014/main" id="{40086B8A-4864-E074-C7BF-AE21B83F121A}"/>
                </a:ext>
              </a:extLst>
            </p:cNvPr>
            <p:cNvCxnSpPr>
              <a:cxnSpLocks/>
              <a:endCxn id="28" idx="4"/>
            </p:cNvCxnSpPr>
            <p:nvPr/>
          </p:nvCxnSpPr>
          <p:spPr bwMode="auto">
            <a:xfrm>
              <a:off x="5263947" y="2514600"/>
              <a:ext cx="0" cy="1169470"/>
            </a:xfrm>
            <a:prstGeom prst="line">
              <a:avLst/>
            </a:prstGeom>
            <a:noFill/>
            <a:ln w="19050" cap="rnd" cmpd="sng" algn="ctr">
              <a:solidFill>
                <a:schemeClr val="tx2"/>
              </a:solidFill>
              <a:prstDash val="sysDot"/>
              <a:round/>
              <a:headEnd type="none" w="med" len="med"/>
              <a:tailEnd type="none" w="med" len="med"/>
            </a:ln>
            <a:effectLst/>
          </p:spPr>
        </p:cxnSp>
        <p:cxnSp>
          <p:nvCxnSpPr>
            <p:cNvPr id="43" name="Straight Connector 42">
              <a:extLst>
                <a:ext uri="{FF2B5EF4-FFF2-40B4-BE49-F238E27FC236}">
                  <a16:creationId xmlns:a16="http://schemas.microsoft.com/office/drawing/2014/main" id="{0C9A7E82-1EAE-B13C-A5ED-0795C9C5C105}"/>
                </a:ext>
              </a:extLst>
            </p:cNvPr>
            <p:cNvCxnSpPr>
              <a:cxnSpLocks/>
              <a:endCxn id="29" idx="2"/>
            </p:cNvCxnSpPr>
            <p:nvPr/>
          </p:nvCxnSpPr>
          <p:spPr bwMode="auto">
            <a:xfrm>
              <a:off x="3200400" y="2514600"/>
              <a:ext cx="1542486" cy="835645"/>
            </a:xfrm>
            <a:prstGeom prst="line">
              <a:avLst/>
            </a:prstGeom>
            <a:noFill/>
            <a:ln w="19050" cap="rnd" cmpd="sng" algn="ctr">
              <a:solidFill>
                <a:schemeClr val="tx2"/>
              </a:solidFill>
              <a:prstDash val="sysDot"/>
              <a:round/>
              <a:headEnd type="none" w="med" len="med"/>
              <a:tailEnd type="none" w="med" len="med"/>
            </a:ln>
            <a:effectLst/>
          </p:spPr>
        </p:cxnSp>
        <p:cxnSp>
          <p:nvCxnSpPr>
            <p:cNvPr id="44" name="Straight Connector 43">
              <a:extLst>
                <a:ext uri="{FF2B5EF4-FFF2-40B4-BE49-F238E27FC236}">
                  <a16:creationId xmlns:a16="http://schemas.microsoft.com/office/drawing/2014/main" id="{55092DF5-9015-E302-70AB-1A0205944278}"/>
                </a:ext>
              </a:extLst>
            </p:cNvPr>
            <p:cNvCxnSpPr>
              <a:cxnSpLocks/>
              <a:endCxn id="32" idx="1"/>
            </p:cNvCxnSpPr>
            <p:nvPr/>
          </p:nvCxnSpPr>
          <p:spPr bwMode="auto">
            <a:xfrm>
              <a:off x="1219200" y="2514600"/>
              <a:ext cx="1054270" cy="364659"/>
            </a:xfrm>
            <a:prstGeom prst="line">
              <a:avLst/>
            </a:prstGeom>
            <a:noFill/>
            <a:ln w="19050" cap="rnd" cmpd="sng" algn="ctr">
              <a:solidFill>
                <a:schemeClr val="tx2"/>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7A54B3B4-93BB-326E-7519-15BA6632D949}"/>
                </a:ext>
              </a:extLst>
            </p:cNvPr>
            <p:cNvCxnSpPr>
              <a:cxnSpLocks/>
              <a:stCxn id="25" idx="5"/>
            </p:cNvCxnSpPr>
            <p:nvPr/>
          </p:nvCxnSpPr>
          <p:spPr bwMode="auto">
            <a:xfrm>
              <a:off x="6377557" y="4192188"/>
              <a:ext cx="665599" cy="1334409"/>
            </a:xfrm>
            <a:prstGeom prst="line">
              <a:avLst/>
            </a:prstGeom>
            <a:noFill/>
            <a:ln w="19050" cap="rnd" cmpd="sng" algn="ctr">
              <a:solidFill>
                <a:schemeClr val="tx2"/>
              </a:solidFill>
              <a:prstDash val="sysDot"/>
              <a:round/>
              <a:headEnd type="none" w="med" len="med"/>
              <a:tailEnd type="none" w="med" len="med"/>
            </a:ln>
            <a:effectLst/>
          </p:spPr>
        </p:cxnSp>
        <p:cxnSp>
          <p:nvCxnSpPr>
            <p:cNvPr id="46" name="Straight Connector 45">
              <a:extLst>
                <a:ext uri="{FF2B5EF4-FFF2-40B4-BE49-F238E27FC236}">
                  <a16:creationId xmlns:a16="http://schemas.microsoft.com/office/drawing/2014/main" id="{31EF5700-93D6-39E0-B7BF-18C2ACBF72EF}"/>
                </a:ext>
              </a:extLst>
            </p:cNvPr>
            <p:cNvCxnSpPr>
              <a:cxnSpLocks/>
            </p:cNvCxnSpPr>
            <p:nvPr/>
          </p:nvCxnSpPr>
          <p:spPr bwMode="auto">
            <a:xfrm>
              <a:off x="6400800" y="4038600"/>
              <a:ext cx="644686" cy="460224"/>
            </a:xfrm>
            <a:prstGeom prst="line">
              <a:avLst/>
            </a:prstGeom>
            <a:noFill/>
            <a:ln w="19050" cap="rnd" cmpd="sng" algn="ctr">
              <a:solidFill>
                <a:schemeClr val="tx2"/>
              </a:solidFill>
              <a:prstDash val="sysDot"/>
              <a:round/>
              <a:headEnd type="none" w="med" len="med"/>
              <a:tailEnd type="none" w="med" len="med"/>
            </a:ln>
            <a:effectLst/>
          </p:spPr>
        </p:cxnSp>
      </p:grpSp>
      <p:grpSp>
        <p:nvGrpSpPr>
          <p:cNvPr id="47" name="Group 46">
            <a:extLst>
              <a:ext uri="{FF2B5EF4-FFF2-40B4-BE49-F238E27FC236}">
                <a16:creationId xmlns:a16="http://schemas.microsoft.com/office/drawing/2014/main" id="{EF72BAC9-8629-E48F-92EF-BE6E051B540A}"/>
              </a:ext>
            </a:extLst>
          </p:cNvPr>
          <p:cNvGrpSpPr/>
          <p:nvPr/>
        </p:nvGrpSpPr>
        <p:grpSpPr>
          <a:xfrm>
            <a:off x="4605392" y="1447800"/>
            <a:ext cx="2024008" cy="896312"/>
            <a:chOff x="4833992" y="1676400"/>
            <a:chExt cx="2024008" cy="896312"/>
          </a:xfrm>
        </p:grpSpPr>
        <p:sp>
          <p:nvSpPr>
            <p:cNvPr id="48" name="TextBox 47">
              <a:extLst>
                <a:ext uri="{FF2B5EF4-FFF2-40B4-BE49-F238E27FC236}">
                  <a16:creationId xmlns:a16="http://schemas.microsoft.com/office/drawing/2014/main" id="{5141784F-A608-CA72-F18F-40BADAED09DE}"/>
                </a:ext>
              </a:extLst>
            </p:cNvPr>
            <p:cNvSpPr txBox="1"/>
            <p:nvPr/>
          </p:nvSpPr>
          <p:spPr>
            <a:xfrm>
              <a:off x="5581333" y="1710285"/>
              <a:ext cx="1276667" cy="600164"/>
            </a:xfrm>
            <a:prstGeom prst="rect">
              <a:avLst/>
            </a:prstGeom>
            <a:noFill/>
          </p:spPr>
          <p:txBody>
            <a:bodyPr wrap="square">
              <a:spAutoFit/>
            </a:bodyPr>
            <a:lstStyle/>
            <a:p>
              <a:pPr>
                <a:defRPr/>
              </a:pPr>
              <a:r>
                <a:rPr lang="en-US" sz="900" b="1" dirty="0">
                  <a:solidFill>
                    <a:schemeClr val="tx2"/>
                  </a:solidFill>
                  <a:latin typeface="+mn-lt"/>
                  <a:ea typeface="ＭＳ Ｐゴシック" charset="0"/>
                  <a:cs typeface="ＭＳ Ｐゴシック" charset="0"/>
                </a:rPr>
                <a:t>MILWAUKEE, WI</a:t>
              </a:r>
              <a:br>
                <a:rPr lang="en-US" sz="900" b="1" dirty="0">
                  <a:solidFill>
                    <a:schemeClr val="tx2"/>
                  </a:solidFill>
                  <a:latin typeface="+mn-lt"/>
                  <a:ea typeface="ＭＳ Ｐゴシック" charset="0"/>
                  <a:cs typeface="ＭＳ Ｐゴシック" charset="0"/>
                </a:rPr>
              </a:br>
              <a:r>
                <a:rPr lang="en-US" sz="800" b="1" dirty="0">
                  <a:solidFill>
                    <a:schemeClr val="tx2"/>
                  </a:solidFill>
                  <a:latin typeface="+mn-lt"/>
                  <a:ea typeface="ＭＳ Ｐゴシック" charset="0"/>
                  <a:cs typeface="ＭＳ Ｐゴシック" charset="0"/>
                </a:rPr>
                <a:t>7</a:t>
              </a:r>
              <a:r>
                <a:rPr lang="en-US" sz="800" dirty="0">
                  <a:latin typeface="+mn-lt"/>
                </a:rPr>
                <a:t>90 N. Water Street Suite 2275</a:t>
              </a:r>
            </a:p>
            <a:p>
              <a:pPr>
                <a:defRPr/>
              </a:pPr>
              <a:r>
                <a:rPr lang="en-US" sz="800" dirty="0">
                  <a:latin typeface="+mn-lt"/>
                </a:rPr>
                <a:t>Milwaukee, WI 53202</a:t>
              </a:r>
            </a:p>
          </p:txBody>
        </p:sp>
        <p:sp>
          <p:nvSpPr>
            <p:cNvPr id="49" name="Rectangle 48">
              <a:extLst>
                <a:ext uri="{FF2B5EF4-FFF2-40B4-BE49-F238E27FC236}">
                  <a16:creationId xmlns:a16="http://schemas.microsoft.com/office/drawing/2014/main" id="{B7514101-2845-E3FC-0D98-5CE9CFF53294}"/>
                </a:ext>
              </a:extLst>
            </p:cNvPr>
            <p:cNvSpPr/>
            <p:nvPr/>
          </p:nvSpPr>
          <p:spPr bwMode="auto">
            <a:xfrm>
              <a:off x="5467849" y="16780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50" name="Rectangle 49">
              <a:extLst>
                <a:ext uri="{FF2B5EF4-FFF2-40B4-BE49-F238E27FC236}">
                  <a16:creationId xmlns:a16="http://schemas.microsoft.com/office/drawing/2014/main" id="{8FE42CC9-A276-4108-FBAB-15319D712099}"/>
                </a:ext>
              </a:extLst>
            </p:cNvPr>
            <p:cNvSpPr/>
            <p:nvPr/>
          </p:nvSpPr>
          <p:spPr bwMode="auto">
            <a:xfrm>
              <a:off x="4833992" y="16764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sp>
        <p:nvSpPr>
          <p:cNvPr id="51" name="Oval 50">
            <a:extLst>
              <a:ext uri="{FF2B5EF4-FFF2-40B4-BE49-F238E27FC236}">
                <a16:creationId xmlns:a16="http://schemas.microsoft.com/office/drawing/2014/main" id="{A8629583-99D9-934D-975B-FF24A1875024}"/>
              </a:ext>
            </a:extLst>
          </p:cNvPr>
          <p:cNvSpPr/>
          <p:nvPr/>
        </p:nvSpPr>
        <p:spPr bwMode="auto">
          <a:xfrm>
            <a:off x="5872991" y="5096336"/>
            <a:ext cx="70609" cy="67895"/>
          </a:xfrm>
          <a:prstGeom prst="ellipse">
            <a:avLst/>
          </a:prstGeom>
          <a:solidFill>
            <a:srgbClr val="62269E"/>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52" name="Oval 51">
            <a:extLst>
              <a:ext uri="{FF2B5EF4-FFF2-40B4-BE49-F238E27FC236}">
                <a16:creationId xmlns:a16="http://schemas.microsoft.com/office/drawing/2014/main" id="{66E5657C-06A8-BC4D-A53E-9BE4B0F3F789}"/>
              </a:ext>
            </a:extLst>
          </p:cNvPr>
          <p:cNvSpPr/>
          <p:nvPr/>
        </p:nvSpPr>
        <p:spPr bwMode="auto">
          <a:xfrm>
            <a:off x="5721567" y="4207728"/>
            <a:ext cx="77049" cy="74090"/>
          </a:xfrm>
          <a:prstGeom prst="ellipse">
            <a:avLst/>
          </a:prstGeom>
          <a:solidFill>
            <a:srgbClr val="62269E"/>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grpSp>
        <p:nvGrpSpPr>
          <p:cNvPr id="53" name="Group 52">
            <a:extLst>
              <a:ext uri="{FF2B5EF4-FFF2-40B4-BE49-F238E27FC236}">
                <a16:creationId xmlns:a16="http://schemas.microsoft.com/office/drawing/2014/main" id="{18C9F75E-E106-BFC7-777D-2464E23A5846}"/>
              </a:ext>
            </a:extLst>
          </p:cNvPr>
          <p:cNvGrpSpPr/>
          <p:nvPr/>
        </p:nvGrpSpPr>
        <p:grpSpPr>
          <a:xfrm>
            <a:off x="6781800" y="5235373"/>
            <a:ext cx="2024008" cy="901370"/>
            <a:chOff x="7010400" y="5405142"/>
            <a:chExt cx="2024008" cy="901370"/>
          </a:xfrm>
        </p:grpSpPr>
        <p:sp>
          <p:nvSpPr>
            <p:cNvPr id="54" name="TextBox 53">
              <a:extLst>
                <a:ext uri="{FF2B5EF4-FFF2-40B4-BE49-F238E27FC236}">
                  <a16:creationId xmlns:a16="http://schemas.microsoft.com/office/drawing/2014/main" id="{A7B4F14A-0AE5-7F94-84ED-3B6C5F884648}"/>
                </a:ext>
              </a:extLst>
            </p:cNvPr>
            <p:cNvSpPr txBox="1"/>
            <p:nvPr/>
          </p:nvSpPr>
          <p:spPr>
            <a:xfrm>
              <a:off x="7757741" y="5444085"/>
              <a:ext cx="1276667" cy="600164"/>
            </a:xfrm>
            <a:prstGeom prst="rect">
              <a:avLst/>
            </a:prstGeom>
            <a:noFill/>
          </p:spPr>
          <p:txBody>
            <a:bodyPr wrap="square">
              <a:spAutoFit/>
            </a:bodyPr>
            <a:lstStyle/>
            <a:p>
              <a:pPr>
                <a:defRPr/>
              </a:pPr>
              <a:r>
                <a:rPr lang="en-US" sz="900" b="1" dirty="0">
                  <a:solidFill>
                    <a:schemeClr val="tx2"/>
                  </a:solidFill>
                  <a:latin typeface="+mn-lt"/>
                </a:rPr>
                <a:t>RICHMOND, VA</a:t>
              </a:r>
              <a:br>
                <a:rPr lang="en-US" sz="900" b="1" dirty="0">
                  <a:solidFill>
                    <a:schemeClr val="tx2"/>
                  </a:solidFill>
                  <a:latin typeface="+mn-lt"/>
                  <a:ea typeface="ＭＳ Ｐゴシック" charset="0"/>
                  <a:cs typeface="ＭＳ Ｐゴシック" charset="0"/>
                </a:rPr>
              </a:br>
              <a:r>
                <a:rPr lang="en-US" sz="800" dirty="0">
                  <a:latin typeface="+mn-lt"/>
                </a:rPr>
                <a:t>5701 Patterson Avenue</a:t>
              </a:r>
            </a:p>
            <a:p>
              <a:pPr>
                <a:defRPr/>
              </a:pPr>
              <a:r>
                <a:rPr lang="en-US" sz="800" dirty="0">
                  <a:latin typeface="+mn-lt"/>
                </a:rPr>
                <a:t>Suite 200</a:t>
              </a:r>
            </a:p>
            <a:p>
              <a:pPr>
                <a:defRPr/>
              </a:pPr>
              <a:r>
                <a:rPr lang="en-US" sz="800" dirty="0">
                  <a:latin typeface="+mn-lt"/>
                </a:rPr>
                <a:t>Richmond, VA 23226</a:t>
              </a:r>
            </a:p>
          </p:txBody>
        </p:sp>
        <p:pic>
          <p:nvPicPr>
            <p:cNvPr id="55" name="Picture 54">
              <a:extLst>
                <a:ext uri="{FF2B5EF4-FFF2-40B4-BE49-F238E27FC236}">
                  <a16:creationId xmlns:a16="http://schemas.microsoft.com/office/drawing/2014/main" id="{DBBF0880-8B00-B4A6-661C-3936E24958A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543" r="23182"/>
            <a:stretch/>
          </p:blipFill>
          <p:spPr>
            <a:xfrm>
              <a:off x="7010401" y="5405142"/>
              <a:ext cx="733818" cy="901370"/>
            </a:xfrm>
            <a:prstGeom prst="rect">
              <a:avLst/>
            </a:prstGeom>
          </p:spPr>
        </p:pic>
        <p:sp>
          <p:nvSpPr>
            <p:cNvPr id="56" name="Rectangle 55">
              <a:extLst>
                <a:ext uri="{FF2B5EF4-FFF2-40B4-BE49-F238E27FC236}">
                  <a16:creationId xmlns:a16="http://schemas.microsoft.com/office/drawing/2014/main" id="{AF53F7F2-9905-B1BA-48ED-C965A5B30FD0}"/>
                </a:ext>
              </a:extLst>
            </p:cNvPr>
            <p:cNvSpPr/>
            <p:nvPr/>
          </p:nvSpPr>
          <p:spPr bwMode="auto">
            <a:xfrm>
              <a:off x="7644257" y="54118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57" name="Rectangle 56">
              <a:extLst>
                <a:ext uri="{FF2B5EF4-FFF2-40B4-BE49-F238E27FC236}">
                  <a16:creationId xmlns:a16="http://schemas.microsoft.com/office/drawing/2014/main" id="{A7ED5218-C7AF-B3AF-C5F9-52487D3E0123}"/>
                </a:ext>
              </a:extLst>
            </p:cNvPr>
            <p:cNvSpPr/>
            <p:nvPr/>
          </p:nvSpPr>
          <p:spPr bwMode="auto">
            <a:xfrm>
              <a:off x="7010400" y="54102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grpSp>
        <p:nvGrpSpPr>
          <p:cNvPr id="58" name="Group 57">
            <a:extLst>
              <a:ext uri="{FF2B5EF4-FFF2-40B4-BE49-F238E27FC236}">
                <a16:creationId xmlns:a16="http://schemas.microsoft.com/office/drawing/2014/main" id="{B9278EF4-BCEC-CD5F-B1C7-9D37B02DC772}"/>
              </a:ext>
            </a:extLst>
          </p:cNvPr>
          <p:cNvGrpSpPr/>
          <p:nvPr/>
        </p:nvGrpSpPr>
        <p:grpSpPr>
          <a:xfrm>
            <a:off x="6770678" y="4173631"/>
            <a:ext cx="2144722" cy="901370"/>
            <a:chOff x="6999278" y="4414542"/>
            <a:chExt cx="2144722" cy="901370"/>
          </a:xfrm>
        </p:grpSpPr>
        <p:sp>
          <p:nvSpPr>
            <p:cNvPr id="59" name="TextBox 58">
              <a:extLst>
                <a:ext uri="{FF2B5EF4-FFF2-40B4-BE49-F238E27FC236}">
                  <a16:creationId xmlns:a16="http://schemas.microsoft.com/office/drawing/2014/main" id="{D2FE604B-A3AA-351D-E6C5-6C196AA47521}"/>
                </a:ext>
              </a:extLst>
            </p:cNvPr>
            <p:cNvSpPr txBox="1"/>
            <p:nvPr/>
          </p:nvSpPr>
          <p:spPr>
            <a:xfrm>
              <a:off x="7757741" y="4453485"/>
              <a:ext cx="1386259" cy="600164"/>
            </a:xfrm>
            <a:prstGeom prst="rect">
              <a:avLst/>
            </a:prstGeom>
            <a:noFill/>
          </p:spPr>
          <p:txBody>
            <a:bodyPr wrap="square">
              <a:spAutoFit/>
            </a:bodyPr>
            <a:lstStyle/>
            <a:p>
              <a:pPr>
                <a:defRPr/>
              </a:pPr>
              <a:r>
                <a:rPr lang="en-US" sz="900" b="1" dirty="0">
                  <a:solidFill>
                    <a:schemeClr val="tx2"/>
                  </a:solidFill>
                  <a:latin typeface="+mn-lt"/>
                </a:rPr>
                <a:t>BETHESDA, MD</a:t>
              </a:r>
              <a:br>
                <a:rPr lang="en-US" sz="900" b="1" dirty="0">
                  <a:solidFill>
                    <a:schemeClr val="tx2"/>
                  </a:solidFill>
                  <a:latin typeface="+mn-lt"/>
                  <a:ea typeface="ＭＳ Ｐゴシック" charset="0"/>
                  <a:cs typeface="ＭＳ Ｐゴシック" charset="0"/>
                </a:rPr>
              </a:br>
              <a:r>
                <a:rPr lang="en-US" sz="800" dirty="0">
                  <a:latin typeface="+mn-lt"/>
                </a:rPr>
                <a:t>7500 Old Georgetown Rd</a:t>
              </a:r>
            </a:p>
            <a:p>
              <a:pPr>
                <a:defRPr/>
              </a:pPr>
              <a:r>
                <a:rPr lang="en-US" sz="800" dirty="0">
                  <a:latin typeface="+mn-lt"/>
                </a:rPr>
                <a:t>Suite 750 </a:t>
              </a:r>
            </a:p>
            <a:p>
              <a:pPr>
                <a:defRPr/>
              </a:pPr>
              <a:r>
                <a:rPr lang="en-US" sz="800" dirty="0">
                  <a:latin typeface="+mn-lt"/>
                </a:rPr>
                <a:t>Bethesda, MD 20817</a:t>
              </a:r>
            </a:p>
          </p:txBody>
        </p:sp>
        <p:pic>
          <p:nvPicPr>
            <p:cNvPr id="60" name="Picture 59">
              <a:extLst>
                <a:ext uri="{FF2B5EF4-FFF2-40B4-BE49-F238E27FC236}">
                  <a16:creationId xmlns:a16="http://schemas.microsoft.com/office/drawing/2014/main" id="{3E0B64AB-D7CC-D070-F1AF-1E2E6625D8D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2009" b="19916"/>
            <a:stretch/>
          </p:blipFill>
          <p:spPr>
            <a:xfrm>
              <a:off x="6999278" y="4414542"/>
              <a:ext cx="744940" cy="901370"/>
            </a:xfrm>
            <a:prstGeom prst="rect">
              <a:avLst/>
            </a:prstGeom>
          </p:spPr>
        </p:pic>
        <p:sp>
          <p:nvSpPr>
            <p:cNvPr id="61" name="Rectangle 60">
              <a:extLst>
                <a:ext uri="{FF2B5EF4-FFF2-40B4-BE49-F238E27FC236}">
                  <a16:creationId xmlns:a16="http://schemas.microsoft.com/office/drawing/2014/main" id="{6350B179-E40B-5BE1-1BBF-63DEA5FB3C2C}"/>
                </a:ext>
              </a:extLst>
            </p:cNvPr>
            <p:cNvSpPr/>
            <p:nvPr/>
          </p:nvSpPr>
          <p:spPr bwMode="auto">
            <a:xfrm>
              <a:off x="7644257" y="44212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62" name="Rectangle 61">
              <a:extLst>
                <a:ext uri="{FF2B5EF4-FFF2-40B4-BE49-F238E27FC236}">
                  <a16:creationId xmlns:a16="http://schemas.microsoft.com/office/drawing/2014/main" id="{4367DA9F-C412-A6B2-028B-4F359CD1E340}"/>
                </a:ext>
              </a:extLst>
            </p:cNvPr>
            <p:cNvSpPr/>
            <p:nvPr/>
          </p:nvSpPr>
          <p:spPr bwMode="auto">
            <a:xfrm>
              <a:off x="7010400" y="44196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grpSp>
        <p:nvGrpSpPr>
          <p:cNvPr id="63" name="Group 62">
            <a:extLst>
              <a:ext uri="{FF2B5EF4-FFF2-40B4-BE49-F238E27FC236}">
                <a16:creationId xmlns:a16="http://schemas.microsoft.com/office/drawing/2014/main" id="{580E50DA-E054-2137-6DA0-129587BFC934}"/>
              </a:ext>
            </a:extLst>
          </p:cNvPr>
          <p:cNvGrpSpPr/>
          <p:nvPr/>
        </p:nvGrpSpPr>
        <p:grpSpPr>
          <a:xfrm>
            <a:off x="6781800" y="3106831"/>
            <a:ext cx="2024008" cy="901370"/>
            <a:chOff x="7010400" y="3429000"/>
            <a:chExt cx="2024008" cy="901370"/>
          </a:xfrm>
        </p:grpSpPr>
        <p:sp>
          <p:nvSpPr>
            <p:cNvPr id="64" name="TextBox 63">
              <a:extLst>
                <a:ext uri="{FF2B5EF4-FFF2-40B4-BE49-F238E27FC236}">
                  <a16:creationId xmlns:a16="http://schemas.microsoft.com/office/drawing/2014/main" id="{7DE36F9C-E148-6EC0-1692-214E08D14C77}"/>
                </a:ext>
              </a:extLst>
            </p:cNvPr>
            <p:cNvSpPr txBox="1"/>
            <p:nvPr/>
          </p:nvSpPr>
          <p:spPr>
            <a:xfrm>
              <a:off x="7757741" y="3462885"/>
              <a:ext cx="1276667" cy="723275"/>
            </a:xfrm>
            <a:prstGeom prst="rect">
              <a:avLst/>
            </a:prstGeom>
            <a:noFill/>
          </p:spPr>
          <p:txBody>
            <a:bodyPr wrap="square">
              <a:spAutoFit/>
            </a:bodyPr>
            <a:lstStyle/>
            <a:p>
              <a:pPr>
                <a:defRPr/>
              </a:pPr>
              <a:r>
                <a:rPr lang="en-US" sz="900" b="1" dirty="0">
                  <a:solidFill>
                    <a:schemeClr val="tx2"/>
                  </a:solidFill>
                  <a:latin typeface="+mn-lt"/>
                </a:rPr>
                <a:t>NEW YORK</a:t>
              </a:r>
              <a:br>
                <a:rPr lang="en-US" sz="900" b="1" dirty="0">
                  <a:solidFill>
                    <a:schemeClr val="tx2"/>
                  </a:solidFill>
                  <a:latin typeface="+mn-lt"/>
                  <a:ea typeface="ＭＳ Ｐゴシック" charset="0"/>
                  <a:cs typeface="ＭＳ Ｐゴシック" charset="0"/>
                </a:rPr>
              </a:br>
              <a:r>
                <a:rPr lang="en-US" sz="800" dirty="0">
                  <a:latin typeface="+mn-lt"/>
                </a:rPr>
                <a:t>2 Grand Central Tower </a:t>
              </a:r>
            </a:p>
            <a:p>
              <a:pPr>
                <a:defRPr/>
              </a:pPr>
              <a:r>
                <a:rPr lang="en-US" sz="800" dirty="0">
                  <a:latin typeface="+mn-lt"/>
                </a:rPr>
                <a:t>140 East 45th Street</a:t>
              </a:r>
              <a:br>
                <a:rPr lang="en-US" sz="800" dirty="0">
                  <a:latin typeface="+mn-lt"/>
                </a:rPr>
              </a:br>
              <a:r>
                <a:rPr lang="en-US" sz="800" dirty="0">
                  <a:latin typeface="+mn-lt"/>
                </a:rPr>
                <a:t>Suite 2200</a:t>
              </a:r>
            </a:p>
            <a:p>
              <a:pPr>
                <a:defRPr/>
              </a:pPr>
              <a:r>
                <a:rPr lang="en-US" sz="800" dirty="0">
                  <a:latin typeface="+mn-lt"/>
                </a:rPr>
                <a:t>New York, NY 10017</a:t>
              </a:r>
            </a:p>
          </p:txBody>
        </p:sp>
        <p:pic>
          <p:nvPicPr>
            <p:cNvPr id="65" name="Picture 64">
              <a:extLst>
                <a:ext uri="{FF2B5EF4-FFF2-40B4-BE49-F238E27FC236}">
                  <a16:creationId xmlns:a16="http://schemas.microsoft.com/office/drawing/2014/main" id="{063593AF-C18A-DC17-9222-CBB2EB2EB6D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5091" r="20255"/>
            <a:stretch/>
          </p:blipFill>
          <p:spPr>
            <a:xfrm>
              <a:off x="7015193" y="3429000"/>
              <a:ext cx="730518" cy="901370"/>
            </a:xfrm>
            <a:prstGeom prst="rect">
              <a:avLst/>
            </a:prstGeom>
          </p:spPr>
        </p:pic>
        <p:sp>
          <p:nvSpPr>
            <p:cNvPr id="66" name="Rectangle 65">
              <a:extLst>
                <a:ext uri="{FF2B5EF4-FFF2-40B4-BE49-F238E27FC236}">
                  <a16:creationId xmlns:a16="http://schemas.microsoft.com/office/drawing/2014/main" id="{5C505A8C-B332-113B-FDC8-FD4CD7D5B17C}"/>
                </a:ext>
              </a:extLst>
            </p:cNvPr>
            <p:cNvSpPr/>
            <p:nvPr/>
          </p:nvSpPr>
          <p:spPr bwMode="auto">
            <a:xfrm>
              <a:off x="7644257" y="34306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67" name="Rectangle 66">
              <a:extLst>
                <a:ext uri="{FF2B5EF4-FFF2-40B4-BE49-F238E27FC236}">
                  <a16:creationId xmlns:a16="http://schemas.microsoft.com/office/drawing/2014/main" id="{9264FDDE-4093-7E70-DF0C-6493C74703A5}"/>
                </a:ext>
              </a:extLst>
            </p:cNvPr>
            <p:cNvSpPr/>
            <p:nvPr/>
          </p:nvSpPr>
          <p:spPr bwMode="auto">
            <a:xfrm>
              <a:off x="7010400" y="34290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grpSp>
        <p:nvGrpSpPr>
          <p:cNvPr id="68" name="Group 67">
            <a:extLst>
              <a:ext uri="{FF2B5EF4-FFF2-40B4-BE49-F238E27FC236}">
                <a16:creationId xmlns:a16="http://schemas.microsoft.com/office/drawing/2014/main" id="{1AC4AC8C-AF40-AE70-004C-760B791624A9}"/>
              </a:ext>
            </a:extLst>
          </p:cNvPr>
          <p:cNvGrpSpPr/>
          <p:nvPr/>
        </p:nvGrpSpPr>
        <p:grpSpPr>
          <a:xfrm>
            <a:off x="6782579" y="1447800"/>
            <a:ext cx="2056621" cy="896312"/>
            <a:chOff x="7011179" y="1676400"/>
            <a:chExt cx="2056621" cy="896312"/>
          </a:xfrm>
        </p:grpSpPr>
        <p:sp>
          <p:nvSpPr>
            <p:cNvPr id="69" name="TextBox 68">
              <a:extLst>
                <a:ext uri="{FF2B5EF4-FFF2-40B4-BE49-F238E27FC236}">
                  <a16:creationId xmlns:a16="http://schemas.microsoft.com/office/drawing/2014/main" id="{88A44ECE-1BF4-030E-EDD8-CDBFFBED3C8E}"/>
                </a:ext>
              </a:extLst>
            </p:cNvPr>
            <p:cNvSpPr txBox="1"/>
            <p:nvPr/>
          </p:nvSpPr>
          <p:spPr>
            <a:xfrm>
              <a:off x="7758520" y="1710285"/>
              <a:ext cx="1309280" cy="723275"/>
            </a:xfrm>
            <a:prstGeom prst="rect">
              <a:avLst/>
            </a:prstGeom>
            <a:noFill/>
          </p:spPr>
          <p:txBody>
            <a:bodyPr wrap="square">
              <a:spAutoFit/>
            </a:bodyPr>
            <a:lstStyle/>
            <a:p>
              <a:pPr>
                <a:defRPr/>
              </a:pPr>
              <a:r>
                <a:rPr lang="en-US" sz="900" b="1" dirty="0">
                  <a:solidFill>
                    <a:schemeClr val="tx2"/>
                  </a:solidFill>
                  <a:latin typeface="+mn-lt"/>
                  <a:ea typeface="ＭＳ Ｐゴシック" charset="0"/>
                  <a:cs typeface="ＭＳ Ｐゴシック" charset="0"/>
                </a:rPr>
                <a:t>CHICAGO, IL</a:t>
              </a:r>
              <a:br>
                <a:rPr lang="en-US" sz="900" b="1" dirty="0">
                  <a:solidFill>
                    <a:schemeClr val="tx2"/>
                  </a:solidFill>
                  <a:latin typeface="+mn-lt"/>
                  <a:ea typeface="ＭＳ Ｐゴシック" charset="0"/>
                  <a:cs typeface="ＭＳ Ｐゴシック" charset="0"/>
                </a:rPr>
              </a:br>
              <a:r>
                <a:rPr lang="en-US" sz="800" b="1" dirty="0">
                  <a:solidFill>
                    <a:schemeClr val="tx2"/>
                  </a:solidFill>
                  <a:latin typeface="+mn-lt"/>
                </a:rPr>
                <a:t>Headquarters</a:t>
              </a:r>
            </a:p>
            <a:p>
              <a:pPr>
                <a:defRPr/>
              </a:pPr>
              <a:r>
                <a:rPr lang="en-US" sz="800" dirty="0">
                  <a:latin typeface="+mn-lt"/>
                </a:rPr>
                <a:t>One North Wacker Drive</a:t>
              </a:r>
            </a:p>
            <a:p>
              <a:pPr>
                <a:defRPr/>
              </a:pPr>
              <a:r>
                <a:rPr lang="en-US" sz="800" dirty="0">
                  <a:latin typeface="+mn-lt"/>
                </a:rPr>
                <a:t>Suite 2000</a:t>
              </a:r>
            </a:p>
            <a:p>
              <a:pPr>
                <a:defRPr/>
              </a:pPr>
              <a:r>
                <a:rPr lang="en-US" sz="800" dirty="0">
                  <a:latin typeface="+mn-lt"/>
                </a:rPr>
                <a:t>Chicago, IL 60606</a:t>
              </a:r>
            </a:p>
          </p:txBody>
        </p:sp>
        <p:pic>
          <p:nvPicPr>
            <p:cNvPr id="70" name="Picture 69">
              <a:extLst>
                <a:ext uri="{FF2B5EF4-FFF2-40B4-BE49-F238E27FC236}">
                  <a16:creationId xmlns:a16="http://schemas.microsoft.com/office/drawing/2014/main" id="{0E4A3E42-B1A5-74E7-81F6-4D1459B1CBE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t="20787" r="-1789" b="3759"/>
            <a:stretch/>
          </p:blipFill>
          <p:spPr>
            <a:xfrm>
              <a:off x="7015193" y="1676400"/>
              <a:ext cx="741682" cy="894665"/>
            </a:xfrm>
            <a:prstGeom prst="rect">
              <a:avLst/>
            </a:prstGeom>
          </p:spPr>
        </p:pic>
        <p:sp>
          <p:nvSpPr>
            <p:cNvPr id="71" name="Rectangle 70">
              <a:extLst>
                <a:ext uri="{FF2B5EF4-FFF2-40B4-BE49-F238E27FC236}">
                  <a16:creationId xmlns:a16="http://schemas.microsoft.com/office/drawing/2014/main" id="{89CE5870-F759-B170-FCDF-46FCBF97AD9D}"/>
                </a:ext>
              </a:extLst>
            </p:cNvPr>
            <p:cNvSpPr/>
            <p:nvPr/>
          </p:nvSpPr>
          <p:spPr bwMode="auto">
            <a:xfrm>
              <a:off x="7645036" y="16780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72" name="Rectangle 71">
              <a:extLst>
                <a:ext uri="{FF2B5EF4-FFF2-40B4-BE49-F238E27FC236}">
                  <a16:creationId xmlns:a16="http://schemas.microsoft.com/office/drawing/2014/main" id="{30EDEE7C-8E8C-D5B1-EEC5-50A57F44A2D5}"/>
                </a:ext>
              </a:extLst>
            </p:cNvPr>
            <p:cNvSpPr/>
            <p:nvPr/>
          </p:nvSpPr>
          <p:spPr bwMode="auto">
            <a:xfrm>
              <a:off x="7011179" y="16764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grpSp>
        <p:nvGrpSpPr>
          <p:cNvPr id="73" name="Group 72">
            <a:extLst>
              <a:ext uri="{FF2B5EF4-FFF2-40B4-BE49-F238E27FC236}">
                <a16:creationId xmlns:a16="http://schemas.microsoft.com/office/drawing/2014/main" id="{55705590-2ABD-BE89-4CF6-41F70A6BC89B}"/>
              </a:ext>
            </a:extLst>
          </p:cNvPr>
          <p:cNvGrpSpPr/>
          <p:nvPr/>
        </p:nvGrpSpPr>
        <p:grpSpPr>
          <a:xfrm>
            <a:off x="2438400" y="1448519"/>
            <a:ext cx="2025653" cy="896312"/>
            <a:chOff x="2741555" y="1676400"/>
            <a:chExt cx="2025653" cy="896312"/>
          </a:xfrm>
        </p:grpSpPr>
        <p:pic>
          <p:nvPicPr>
            <p:cNvPr id="74" name="Picture 73">
              <a:extLst>
                <a:ext uri="{FF2B5EF4-FFF2-40B4-BE49-F238E27FC236}">
                  <a16:creationId xmlns:a16="http://schemas.microsoft.com/office/drawing/2014/main" id="{E6B3AC89-31C8-61A0-F576-7C9F4EDA3FF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1312" t="3232" r="3448" b="9387"/>
            <a:stretch/>
          </p:blipFill>
          <p:spPr>
            <a:xfrm>
              <a:off x="2741555" y="1678046"/>
              <a:ext cx="736955" cy="893019"/>
            </a:xfrm>
            <a:prstGeom prst="rect">
              <a:avLst/>
            </a:prstGeom>
          </p:spPr>
        </p:pic>
        <p:sp>
          <p:nvSpPr>
            <p:cNvPr id="75" name="TextBox 74">
              <a:extLst>
                <a:ext uri="{FF2B5EF4-FFF2-40B4-BE49-F238E27FC236}">
                  <a16:creationId xmlns:a16="http://schemas.microsoft.com/office/drawing/2014/main" id="{B39A320D-F6D4-3CCE-6E47-9499FE491F10}"/>
                </a:ext>
              </a:extLst>
            </p:cNvPr>
            <p:cNvSpPr txBox="1"/>
            <p:nvPr/>
          </p:nvSpPr>
          <p:spPr>
            <a:xfrm>
              <a:off x="3490541" y="1710285"/>
              <a:ext cx="1276667" cy="600164"/>
            </a:xfrm>
            <a:prstGeom prst="rect">
              <a:avLst/>
            </a:prstGeom>
            <a:noFill/>
          </p:spPr>
          <p:txBody>
            <a:bodyPr wrap="square">
              <a:spAutoFit/>
            </a:bodyPr>
            <a:lstStyle/>
            <a:p>
              <a:pPr>
                <a:defRPr/>
              </a:pPr>
              <a:r>
                <a:rPr lang="en-US" sz="900" b="1" dirty="0">
                  <a:solidFill>
                    <a:schemeClr val="tx2"/>
                  </a:solidFill>
                  <a:latin typeface="+mn-lt"/>
                </a:rPr>
                <a:t>MINNEAPOLIS, MN</a:t>
              </a:r>
              <a:br>
                <a:rPr lang="en-US" sz="900" b="1" dirty="0">
                  <a:solidFill>
                    <a:schemeClr val="tx2"/>
                  </a:solidFill>
                  <a:latin typeface="+mn-lt"/>
                  <a:ea typeface="ＭＳ Ｐゴシック" charset="0"/>
                  <a:cs typeface="ＭＳ Ｐゴシック" charset="0"/>
                </a:rPr>
              </a:br>
              <a:r>
                <a:rPr lang="en-US" sz="800" dirty="0">
                  <a:latin typeface="+mn-lt"/>
                </a:rPr>
                <a:t>333 South 7th Street</a:t>
              </a:r>
            </a:p>
            <a:p>
              <a:pPr>
                <a:defRPr/>
              </a:pPr>
              <a:r>
                <a:rPr lang="en-US" sz="800" dirty="0">
                  <a:latin typeface="+mn-lt"/>
                </a:rPr>
                <a:t>Suite 2170</a:t>
              </a:r>
            </a:p>
            <a:p>
              <a:pPr>
                <a:defRPr/>
              </a:pPr>
              <a:r>
                <a:rPr lang="en-US" sz="800" dirty="0">
                  <a:latin typeface="+mn-lt"/>
                </a:rPr>
                <a:t>Minneapolis, MN 55402</a:t>
              </a:r>
            </a:p>
          </p:txBody>
        </p:sp>
        <p:sp>
          <p:nvSpPr>
            <p:cNvPr id="76" name="Rectangle 75">
              <a:extLst>
                <a:ext uri="{FF2B5EF4-FFF2-40B4-BE49-F238E27FC236}">
                  <a16:creationId xmlns:a16="http://schemas.microsoft.com/office/drawing/2014/main" id="{081268C0-2CC2-A1CF-D353-E048ACCF3009}"/>
                </a:ext>
              </a:extLst>
            </p:cNvPr>
            <p:cNvSpPr/>
            <p:nvPr/>
          </p:nvSpPr>
          <p:spPr bwMode="auto">
            <a:xfrm>
              <a:off x="3377057" y="16780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77" name="Rectangle 76">
              <a:extLst>
                <a:ext uri="{FF2B5EF4-FFF2-40B4-BE49-F238E27FC236}">
                  <a16:creationId xmlns:a16="http://schemas.microsoft.com/office/drawing/2014/main" id="{8E6A2F2E-C804-DEF3-DB74-8CD493A58AFF}"/>
                </a:ext>
              </a:extLst>
            </p:cNvPr>
            <p:cNvSpPr/>
            <p:nvPr/>
          </p:nvSpPr>
          <p:spPr bwMode="auto">
            <a:xfrm>
              <a:off x="2743200" y="16764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grpSp>
        <p:nvGrpSpPr>
          <p:cNvPr id="78" name="Group 77">
            <a:extLst>
              <a:ext uri="{FF2B5EF4-FFF2-40B4-BE49-F238E27FC236}">
                <a16:creationId xmlns:a16="http://schemas.microsoft.com/office/drawing/2014/main" id="{C1E9C45B-CA64-A360-DBD5-FBDA4B8FD55A}"/>
              </a:ext>
            </a:extLst>
          </p:cNvPr>
          <p:cNvGrpSpPr/>
          <p:nvPr/>
        </p:nvGrpSpPr>
        <p:grpSpPr>
          <a:xfrm>
            <a:off x="304800" y="1447800"/>
            <a:ext cx="2025654" cy="896312"/>
            <a:chOff x="641346" y="1676400"/>
            <a:chExt cx="2025654" cy="896312"/>
          </a:xfrm>
        </p:grpSpPr>
        <p:pic>
          <p:nvPicPr>
            <p:cNvPr id="79" name="Picture 78">
              <a:extLst>
                <a:ext uri="{FF2B5EF4-FFF2-40B4-BE49-F238E27FC236}">
                  <a16:creationId xmlns:a16="http://schemas.microsoft.com/office/drawing/2014/main" id="{D22AAFD4-F1BF-5C94-62DD-4971AEE5D25E}"/>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4180" t="10900" r="-63" b="1923"/>
            <a:stretch/>
          </p:blipFill>
          <p:spPr>
            <a:xfrm>
              <a:off x="641346" y="1676400"/>
              <a:ext cx="728171" cy="894665"/>
            </a:xfrm>
            <a:prstGeom prst="rect">
              <a:avLst/>
            </a:prstGeom>
          </p:spPr>
        </p:pic>
        <p:sp>
          <p:nvSpPr>
            <p:cNvPr id="80" name="TextBox 79">
              <a:extLst>
                <a:ext uri="{FF2B5EF4-FFF2-40B4-BE49-F238E27FC236}">
                  <a16:creationId xmlns:a16="http://schemas.microsoft.com/office/drawing/2014/main" id="{C7D59722-1602-5A6C-E6D1-D52AE6A459BF}"/>
                </a:ext>
              </a:extLst>
            </p:cNvPr>
            <p:cNvSpPr txBox="1"/>
            <p:nvPr/>
          </p:nvSpPr>
          <p:spPr>
            <a:xfrm>
              <a:off x="1390333" y="1710285"/>
              <a:ext cx="1276667" cy="600164"/>
            </a:xfrm>
            <a:prstGeom prst="rect">
              <a:avLst/>
            </a:prstGeom>
            <a:noFill/>
          </p:spPr>
          <p:txBody>
            <a:bodyPr wrap="square">
              <a:spAutoFit/>
            </a:bodyPr>
            <a:lstStyle/>
            <a:p>
              <a:pPr>
                <a:defRPr/>
              </a:pPr>
              <a:r>
                <a:rPr lang="en-US" sz="900" b="1" dirty="0">
                  <a:solidFill>
                    <a:schemeClr val="tx2"/>
                  </a:solidFill>
                  <a:latin typeface="+mn-lt"/>
                </a:rPr>
                <a:t>SEATTLE, WA</a:t>
              </a:r>
              <a:br>
                <a:rPr lang="en-US" sz="900" b="1" dirty="0">
                  <a:solidFill>
                    <a:schemeClr val="tx2"/>
                  </a:solidFill>
                  <a:latin typeface="+mn-lt"/>
                  <a:ea typeface="ＭＳ Ｐゴシック" charset="0"/>
                  <a:cs typeface="ＭＳ Ｐゴシック" charset="0"/>
                </a:rPr>
              </a:br>
              <a:r>
                <a:rPr lang="en-US" sz="800" dirty="0">
                  <a:latin typeface="+mn-lt"/>
                </a:rPr>
                <a:t>520 Pike Street</a:t>
              </a:r>
            </a:p>
            <a:p>
              <a:pPr>
                <a:defRPr/>
              </a:pPr>
              <a:r>
                <a:rPr lang="en-US" sz="800" dirty="0">
                  <a:latin typeface="+mn-lt"/>
                </a:rPr>
                <a:t>Suite 1505</a:t>
              </a:r>
            </a:p>
            <a:p>
              <a:pPr>
                <a:defRPr/>
              </a:pPr>
              <a:r>
                <a:rPr lang="en-US" sz="800" dirty="0">
                  <a:latin typeface="+mn-lt"/>
                </a:rPr>
                <a:t>Seattle, WA 98101</a:t>
              </a:r>
            </a:p>
          </p:txBody>
        </p:sp>
        <p:sp>
          <p:nvSpPr>
            <p:cNvPr id="81" name="Rectangle 80">
              <a:extLst>
                <a:ext uri="{FF2B5EF4-FFF2-40B4-BE49-F238E27FC236}">
                  <a16:creationId xmlns:a16="http://schemas.microsoft.com/office/drawing/2014/main" id="{4C12FB07-2E88-21B0-E471-7547D32922FC}"/>
                </a:ext>
              </a:extLst>
            </p:cNvPr>
            <p:cNvSpPr/>
            <p:nvPr/>
          </p:nvSpPr>
          <p:spPr bwMode="auto">
            <a:xfrm>
              <a:off x="1276849" y="16780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82" name="Rectangle 81">
              <a:extLst>
                <a:ext uri="{FF2B5EF4-FFF2-40B4-BE49-F238E27FC236}">
                  <a16:creationId xmlns:a16="http://schemas.microsoft.com/office/drawing/2014/main" id="{62A3B65A-CE5F-5291-D219-342F2BAF0D20}"/>
                </a:ext>
              </a:extLst>
            </p:cNvPr>
            <p:cNvSpPr/>
            <p:nvPr/>
          </p:nvSpPr>
          <p:spPr bwMode="auto">
            <a:xfrm>
              <a:off x="642992" y="16764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grpSp>
        <p:nvGrpSpPr>
          <p:cNvPr id="83" name="Group 82">
            <a:extLst>
              <a:ext uri="{FF2B5EF4-FFF2-40B4-BE49-F238E27FC236}">
                <a16:creationId xmlns:a16="http://schemas.microsoft.com/office/drawing/2014/main" id="{EC1B08E7-A5ED-B1C9-6161-9C94A6914BBC}"/>
              </a:ext>
            </a:extLst>
          </p:cNvPr>
          <p:cNvGrpSpPr/>
          <p:nvPr/>
        </p:nvGrpSpPr>
        <p:grpSpPr>
          <a:xfrm>
            <a:off x="4224392" y="5639519"/>
            <a:ext cx="2024008" cy="896312"/>
            <a:chOff x="2743200" y="5867400"/>
            <a:chExt cx="2024008" cy="896312"/>
          </a:xfrm>
        </p:grpSpPr>
        <p:sp>
          <p:nvSpPr>
            <p:cNvPr id="84" name="TextBox 83">
              <a:extLst>
                <a:ext uri="{FF2B5EF4-FFF2-40B4-BE49-F238E27FC236}">
                  <a16:creationId xmlns:a16="http://schemas.microsoft.com/office/drawing/2014/main" id="{AE33FE0E-4A75-0740-2567-52EF051749A7}"/>
                </a:ext>
              </a:extLst>
            </p:cNvPr>
            <p:cNvSpPr txBox="1"/>
            <p:nvPr/>
          </p:nvSpPr>
          <p:spPr>
            <a:xfrm>
              <a:off x="3490541" y="5901285"/>
              <a:ext cx="1276667" cy="600164"/>
            </a:xfrm>
            <a:prstGeom prst="rect">
              <a:avLst/>
            </a:prstGeom>
            <a:noFill/>
          </p:spPr>
          <p:txBody>
            <a:bodyPr wrap="square">
              <a:spAutoFit/>
            </a:bodyPr>
            <a:lstStyle/>
            <a:p>
              <a:pPr>
                <a:defRPr/>
              </a:pPr>
              <a:r>
                <a:rPr lang="en-US" sz="900" b="1" dirty="0">
                  <a:solidFill>
                    <a:schemeClr val="tx2"/>
                  </a:solidFill>
                  <a:latin typeface="+mn-lt"/>
                </a:rPr>
                <a:t>NASHVILLE, TN</a:t>
              </a:r>
              <a:br>
                <a:rPr lang="en-US" sz="900" b="1" dirty="0">
                  <a:solidFill>
                    <a:schemeClr val="tx2"/>
                  </a:solidFill>
                  <a:latin typeface="+mn-lt"/>
                  <a:ea typeface="ＭＳ Ｐゴシック" charset="0"/>
                  <a:cs typeface="ＭＳ Ｐゴシック" charset="0"/>
                </a:rPr>
              </a:br>
              <a:r>
                <a:rPr lang="en-US" sz="800" dirty="0">
                  <a:latin typeface="+mn-lt"/>
                </a:rPr>
                <a:t>150 3rd Avenue South</a:t>
              </a:r>
            </a:p>
            <a:p>
              <a:pPr>
                <a:defRPr/>
              </a:pPr>
              <a:r>
                <a:rPr lang="en-US" sz="800" dirty="0">
                  <a:latin typeface="+mn-lt"/>
                </a:rPr>
                <a:t>Suite 1150</a:t>
              </a:r>
            </a:p>
            <a:p>
              <a:pPr>
                <a:defRPr/>
              </a:pPr>
              <a:r>
                <a:rPr lang="en-US" sz="800" dirty="0">
                  <a:latin typeface="+mn-lt"/>
                </a:rPr>
                <a:t>Nashville, TN 37201</a:t>
              </a:r>
            </a:p>
          </p:txBody>
        </p:sp>
        <p:pic>
          <p:nvPicPr>
            <p:cNvPr id="85" name="Picture 84">
              <a:extLst>
                <a:ext uri="{FF2B5EF4-FFF2-40B4-BE49-F238E27FC236}">
                  <a16:creationId xmlns:a16="http://schemas.microsoft.com/office/drawing/2014/main" id="{FBB3163C-BE43-5DB2-D891-F7FFEBDAC3B7}"/>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t="25817" b="13558"/>
            <a:stretch/>
          </p:blipFill>
          <p:spPr>
            <a:xfrm>
              <a:off x="2751155" y="5867400"/>
              <a:ext cx="721473" cy="894665"/>
            </a:xfrm>
            <a:prstGeom prst="rect">
              <a:avLst/>
            </a:prstGeom>
          </p:spPr>
        </p:pic>
        <p:sp>
          <p:nvSpPr>
            <p:cNvPr id="86" name="Rectangle 85">
              <a:extLst>
                <a:ext uri="{FF2B5EF4-FFF2-40B4-BE49-F238E27FC236}">
                  <a16:creationId xmlns:a16="http://schemas.microsoft.com/office/drawing/2014/main" id="{B59AD526-4CA0-ADFA-D7EF-BF262CB4BB27}"/>
                </a:ext>
              </a:extLst>
            </p:cNvPr>
            <p:cNvSpPr/>
            <p:nvPr/>
          </p:nvSpPr>
          <p:spPr bwMode="auto">
            <a:xfrm>
              <a:off x="3377057" y="5869047"/>
              <a:ext cx="101453" cy="894665"/>
            </a:xfrm>
            <a:prstGeom prst="rect">
              <a:avLst/>
            </a:prstGeom>
            <a:solidFill>
              <a:schemeClr val="tx2">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sp>
          <p:nvSpPr>
            <p:cNvPr id="87" name="Rectangle 86">
              <a:extLst>
                <a:ext uri="{FF2B5EF4-FFF2-40B4-BE49-F238E27FC236}">
                  <a16:creationId xmlns:a16="http://schemas.microsoft.com/office/drawing/2014/main" id="{42ABB467-82CA-C33B-A8C9-AE77208136B1}"/>
                </a:ext>
              </a:extLst>
            </p:cNvPr>
            <p:cNvSpPr/>
            <p:nvPr/>
          </p:nvSpPr>
          <p:spPr bwMode="auto">
            <a:xfrm>
              <a:off x="2743200" y="5867400"/>
              <a:ext cx="2024008" cy="89631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pitchFamily="34" charset="0"/>
                <a:ea typeface="ＭＳ Ｐゴシック" charset="-128"/>
              </a:endParaRPr>
            </a:p>
          </p:txBody>
        </p:sp>
      </p:grpSp>
      <p:sp>
        <p:nvSpPr>
          <p:cNvPr id="88" name="Oval 87">
            <a:extLst>
              <a:ext uri="{FF2B5EF4-FFF2-40B4-BE49-F238E27FC236}">
                <a16:creationId xmlns:a16="http://schemas.microsoft.com/office/drawing/2014/main" id="{4842991A-038E-A640-A09B-D5CB97F246A2}"/>
              </a:ext>
            </a:extLst>
          </p:cNvPr>
          <p:cNvSpPr/>
          <p:nvPr/>
        </p:nvSpPr>
        <p:spPr bwMode="auto">
          <a:xfrm>
            <a:off x="5567621" y="3615567"/>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89" name="Oval 88">
            <a:extLst>
              <a:ext uri="{FF2B5EF4-FFF2-40B4-BE49-F238E27FC236}">
                <a16:creationId xmlns:a16="http://schemas.microsoft.com/office/drawing/2014/main" id="{375C7B84-BA6E-46D1-228D-2CB2611D215E}"/>
              </a:ext>
            </a:extLst>
          </p:cNvPr>
          <p:cNvSpPr/>
          <p:nvPr/>
        </p:nvSpPr>
        <p:spPr bwMode="auto">
          <a:xfrm>
            <a:off x="6066287" y="5440751"/>
            <a:ext cx="70609" cy="67895"/>
          </a:xfrm>
          <a:prstGeom prst="ellipse">
            <a:avLst/>
          </a:prstGeom>
          <a:solidFill>
            <a:srgbClr val="62269E"/>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90" name="Oval 89">
            <a:extLst>
              <a:ext uri="{FF2B5EF4-FFF2-40B4-BE49-F238E27FC236}">
                <a16:creationId xmlns:a16="http://schemas.microsoft.com/office/drawing/2014/main" id="{F396CFC8-DCA5-5E39-197C-EDB2D793D878}"/>
              </a:ext>
            </a:extLst>
          </p:cNvPr>
          <p:cNvSpPr/>
          <p:nvPr/>
        </p:nvSpPr>
        <p:spPr bwMode="auto">
          <a:xfrm>
            <a:off x="2610465" y="4523606"/>
            <a:ext cx="70607" cy="67896"/>
          </a:xfrm>
          <a:prstGeom prst="ellipse">
            <a:avLst/>
          </a:prstGeom>
          <a:solidFill>
            <a:schemeClr val="tx2"/>
          </a:solidFill>
          <a:ln w="9525" cap="flat" cmpd="sng" algn="ctr">
            <a:noFill/>
            <a:prstDash val="solid"/>
            <a:round/>
            <a:headEnd type="none" w="med" len="med"/>
            <a:tailEnd type="none" w="med" len="med"/>
          </a:ln>
          <a:effectLst/>
        </p:spPr>
        <p:txBody>
          <a:bodyPr anchor="b"/>
          <a:lstStyle/>
          <a:p>
            <a:pPr>
              <a:defRPr/>
            </a:pPr>
            <a:endParaRPr lang="en-US" dirty="0">
              <a:latin typeface="Trebuchet MS" pitchFamily="34" charset="0"/>
              <a:cs typeface="ＭＳ Ｐゴシック" charset="0"/>
            </a:endParaRPr>
          </a:p>
        </p:txBody>
      </p:sp>
      <p:sp>
        <p:nvSpPr>
          <p:cNvPr id="3" name="Text Box 2">
            <a:extLst>
              <a:ext uri="{FF2B5EF4-FFF2-40B4-BE49-F238E27FC236}">
                <a16:creationId xmlns:a16="http://schemas.microsoft.com/office/drawing/2014/main" id="{8AAE47E2-BC53-2133-66A3-20AB590E7C2C}"/>
              </a:ext>
            </a:extLst>
          </p:cNvPr>
          <p:cNvSpPr txBox="1">
            <a:spLocks noChangeArrowheads="1"/>
          </p:cNvSpPr>
          <p:nvPr/>
        </p:nvSpPr>
        <p:spPr bwMode="gray">
          <a:xfrm>
            <a:off x="61011" y="6612406"/>
            <a:ext cx="3581400" cy="2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lvl="0" indent="0" algn="l" defTabSz="865188" rtl="0" eaLnBrk="0" fontAlgn="base" latinLnBrk="0" hangingPunct="0">
              <a:lnSpc>
                <a:spcPct val="100000"/>
              </a:lnSpc>
              <a:spcBef>
                <a:spcPct val="0"/>
              </a:spcBef>
              <a:spcAft>
                <a:spcPct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Source:  Ziegler Investment Banking</a:t>
            </a:r>
          </a:p>
        </p:txBody>
      </p:sp>
    </p:spTree>
    <p:extLst>
      <p:ext uri="{BB962C8B-B14F-4D97-AF65-F5344CB8AC3E}">
        <p14:creationId xmlns:p14="http://schemas.microsoft.com/office/powerpoint/2010/main" val="1343738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98F13DCD-F0F9-1804-88B8-6CF8E59E5A81}"/>
              </a:ext>
            </a:extLst>
          </p:cNvPr>
          <p:cNvGraphicFramePr>
            <a:graphicFrameLocks noGrp="1"/>
          </p:cNvGraphicFramePr>
          <p:nvPr>
            <p:ph idx="1"/>
          </p:nvPr>
        </p:nvGraphicFramePr>
        <p:xfrm>
          <a:off x="304800" y="1219200"/>
          <a:ext cx="8589712"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2400" y="304800"/>
            <a:ext cx="8839200" cy="844735"/>
          </a:xfrm>
        </p:spPr>
        <p:txBody>
          <a:bodyPr/>
          <a:lstStyle/>
          <a:p>
            <a:r>
              <a:rPr lang="en-US" dirty="0">
                <a:latin typeface="Arial" pitchFamily="34" charset="0"/>
                <a:cs typeface="Arial" pitchFamily="34" charset="0"/>
              </a:rPr>
              <a:t>CCRC Occupancy Declines, Not-For-Profit CCRCs Maintain Higher Occupancy</a:t>
            </a:r>
          </a:p>
        </p:txBody>
      </p:sp>
      <p:cxnSp>
        <p:nvCxnSpPr>
          <p:cNvPr id="10" name="Straight Arrow Connector 9"/>
          <p:cNvCxnSpPr>
            <a:cxnSpLocks/>
          </p:cNvCxnSpPr>
          <p:nvPr/>
        </p:nvCxnSpPr>
        <p:spPr bwMode="auto">
          <a:xfrm>
            <a:off x="8274231" y="3048000"/>
            <a:ext cx="0" cy="762000"/>
          </a:xfrm>
          <a:prstGeom prst="straightConnector1">
            <a:avLst/>
          </a:prstGeom>
          <a:noFill/>
          <a:ln w="28575" cap="flat" cmpd="sng" algn="ctr">
            <a:solidFill>
              <a:schemeClr val="tx1"/>
            </a:solidFill>
            <a:prstDash val="solid"/>
            <a:round/>
            <a:headEnd type="triangle"/>
            <a:tailEnd type="triangle"/>
          </a:ln>
          <a:effectLst/>
        </p:spPr>
      </p:cxnSp>
      <p:sp>
        <p:nvSpPr>
          <p:cNvPr id="11" name="TextBox 10"/>
          <p:cNvSpPr txBox="1"/>
          <p:nvPr/>
        </p:nvSpPr>
        <p:spPr>
          <a:xfrm>
            <a:off x="8001001" y="3257490"/>
            <a:ext cx="685800" cy="369332"/>
          </a:xfrm>
          <a:prstGeom prst="rect">
            <a:avLst/>
          </a:prstGeom>
          <a:solidFill>
            <a:schemeClr val="bg1"/>
          </a:solidFill>
        </p:spPr>
        <p:txBody>
          <a:bodyPr wrap="square" rtlCol="0">
            <a:spAutoFit/>
          </a:bodyPr>
          <a:lstStyle/>
          <a:p>
            <a:pPr algn="ctr"/>
            <a:r>
              <a:rPr lang="en-US" sz="1800" dirty="0"/>
              <a:t>3.4%</a:t>
            </a:r>
          </a:p>
        </p:txBody>
      </p:sp>
      <p:sp>
        <p:nvSpPr>
          <p:cNvPr id="3" name="TextBox 2">
            <a:extLst>
              <a:ext uri="{FF2B5EF4-FFF2-40B4-BE49-F238E27FC236}">
                <a16:creationId xmlns:a16="http://schemas.microsoft.com/office/drawing/2014/main" id="{ABE8C372-26F5-5821-8231-3565D9D3A54A}"/>
              </a:ext>
            </a:extLst>
          </p:cNvPr>
          <p:cNvSpPr txBox="1"/>
          <p:nvPr/>
        </p:nvSpPr>
        <p:spPr>
          <a:xfrm>
            <a:off x="228600" y="6611779"/>
            <a:ext cx="4953000" cy="246221"/>
          </a:xfrm>
          <a:prstGeom prst="rect">
            <a:avLst/>
          </a:prstGeom>
          <a:noFill/>
        </p:spPr>
        <p:txBody>
          <a:bodyPr wrap="square" rtlCol="0">
            <a:spAutoFit/>
          </a:bodyPr>
          <a:lstStyle/>
          <a:p>
            <a:r>
              <a:rPr lang="en-US" sz="1000" dirty="0">
                <a:latin typeface="Arial" pitchFamily="34" charset="0"/>
                <a:cs typeface="Arial" pitchFamily="34" charset="0"/>
              </a:rPr>
              <a:t>Source: NIC MAP</a:t>
            </a:r>
            <a:r>
              <a:rPr lang="en-US" sz="1000" baseline="30000" dirty="0">
                <a:latin typeface="Arial" pitchFamily="34" charset="0"/>
                <a:cs typeface="Arial" pitchFamily="34" charset="0"/>
              </a:rPr>
              <a:t>®</a:t>
            </a:r>
            <a:r>
              <a:rPr lang="en-US" sz="1000" dirty="0">
                <a:latin typeface="Arial" pitchFamily="34" charset="0"/>
                <a:cs typeface="Arial" pitchFamily="34" charset="0"/>
              </a:rPr>
              <a:t> Data Service (3/31/24)</a:t>
            </a:r>
          </a:p>
        </p:txBody>
      </p:sp>
    </p:spTree>
    <p:extLst>
      <p:ext uri="{BB962C8B-B14F-4D97-AF65-F5344CB8AC3E}">
        <p14:creationId xmlns:p14="http://schemas.microsoft.com/office/powerpoint/2010/main" val="217209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DDD8-A22F-B43D-E3D6-7631D788F7E8}"/>
              </a:ext>
            </a:extLst>
          </p:cNvPr>
          <p:cNvSpPr>
            <a:spLocks noGrp="1"/>
          </p:cNvSpPr>
          <p:nvPr>
            <p:ph type="title"/>
          </p:nvPr>
        </p:nvSpPr>
        <p:spPr>
          <a:xfrm>
            <a:off x="152400" y="415832"/>
            <a:ext cx="8839200" cy="844735"/>
          </a:xfrm>
        </p:spPr>
        <p:txBody>
          <a:bodyPr/>
          <a:lstStyle/>
          <a:p>
            <a:r>
              <a:rPr lang="en-US" dirty="0"/>
              <a:t>Record number of occupied units:</a:t>
            </a:r>
            <a:br>
              <a:rPr lang="en-US" dirty="0"/>
            </a:br>
            <a:r>
              <a:rPr lang="en-US" dirty="0"/>
              <a:t>Exceeding pre-pandemic numbers</a:t>
            </a:r>
          </a:p>
        </p:txBody>
      </p:sp>
      <p:sp>
        <p:nvSpPr>
          <p:cNvPr id="310" name="object 303">
            <a:extLst>
              <a:ext uri="{FF2B5EF4-FFF2-40B4-BE49-F238E27FC236}">
                <a16:creationId xmlns:a16="http://schemas.microsoft.com/office/drawing/2014/main" id="{2ECACF32-D275-B772-9661-D6580EB97BD6}"/>
              </a:ext>
            </a:extLst>
          </p:cNvPr>
          <p:cNvSpPr txBox="1">
            <a:spLocks/>
          </p:cNvSpPr>
          <p:nvPr/>
        </p:nvSpPr>
        <p:spPr>
          <a:xfrm>
            <a:off x="940563" y="1600200"/>
            <a:ext cx="7637780" cy="281940"/>
          </a:xfrm>
          <a:prstGeom prst="rect">
            <a:avLst/>
          </a:prstGeom>
        </p:spPr>
        <p:txBody>
          <a:bodyPr vert="horz" wrap="square" lIns="0" tIns="16510" rIns="0" bIns="0" rtlCol="0">
            <a:spAutoFit/>
          </a:bodyPr>
          <a:lstStyle>
            <a:lvl1pPr>
              <a:defRPr sz="1650" b="1" i="0">
                <a:solidFill>
                  <a:srgbClr val="585858"/>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r>
              <a:rPr kumimoji="0" lang="en-US" sz="1650" b="1" i="0" u="none" strike="noStrike" kern="0" cap="none" spc="0" normalizeH="0" baseline="0" noProof="0">
                <a:ln>
                  <a:noFill/>
                </a:ln>
                <a:solidFill>
                  <a:srgbClr val="585858"/>
                </a:solidFill>
                <a:effectLst/>
                <a:uLnTx/>
                <a:uFillTx/>
                <a:latin typeface="Arial"/>
                <a:ea typeface="+mj-ea"/>
                <a:cs typeface="Arial"/>
              </a:rPr>
              <a:t>Occupied</a:t>
            </a:r>
            <a:r>
              <a:rPr kumimoji="0" lang="en-US" sz="1650" b="1" i="0" u="none" strike="noStrike" kern="0" cap="none" spc="85" normalizeH="0" baseline="0" noProof="0">
                <a:ln>
                  <a:noFill/>
                </a:ln>
                <a:solidFill>
                  <a:srgbClr val="585858"/>
                </a:solidFill>
                <a:effectLst/>
                <a:uLnTx/>
                <a:uFillTx/>
                <a:latin typeface="Arial"/>
                <a:ea typeface="+mj-ea"/>
                <a:cs typeface="Arial"/>
              </a:rPr>
              <a:t> </a:t>
            </a:r>
            <a:r>
              <a:rPr kumimoji="0" lang="en-US" sz="1650" b="1" i="0" u="none" strike="noStrike" kern="0" cap="none" spc="0" normalizeH="0" baseline="0" noProof="0">
                <a:ln>
                  <a:noFill/>
                </a:ln>
                <a:solidFill>
                  <a:srgbClr val="585858"/>
                </a:solidFill>
                <a:effectLst/>
                <a:uLnTx/>
                <a:uFillTx/>
                <a:latin typeface="Arial"/>
                <a:ea typeface="+mj-ea"/>
                <a:cs typeface="Arial"/>
              </a:rPr>
              <a:t>Units</a:t>
            </a:r>
            <a:r>
              <a:rPr kumimoji="0" lang="en-US" sz="1650" b="1" i="0" u="none" strike="noStrike" kern="0" cap="none" spc="55" normalizeH="0" baseline="0" noProof="0">
                <a:ln>
                  <a:noFill/>
                </a:ln>
                <a:solidFill>
                  <a:srgbClr val="585858"/>
                </a:solidFill>
                <a:effectLst/>
                <a:uLnTx/>
                <a:uFillTx/>
                <a:latin typeface="Arial"/>
                <a:ea typeface="+mj-ea"/>
                <a:cs typeface="Arial"/>
              </a:rPr>
              <a:t> </a:t>
            </a:r>
            <a:r>
              <a:rPr kumimoji="0" lang="en-US" sz="1650" b="1" i="0" u="none" strike="noStrike" kern="0" cap="none" spc="0" normalizeH="0" baseline="0" noProof="0">
                <a:ln>
                  <a:noFill/>
                </a:ln>
                <a:solidFill>
                  <a:srgbClr val="585858"/>
                </a:solidFill>
                <a:effectLst/>
                <a:uLnTx/>
                <a:uFillTx/>
                <a:latin typeface="Arial"/>
                <a:ea typeface="+mj-ea"/>
                <a:cs typeface="Arial"/>
              </a:rPr>
              <a:t>(Estimated)</a:t>
            </a:r>
            <a:r>
              <a:rPr kumimoji="0" lang="en-US" sz="1650" b="1" i="0" u="none" strike="noStrike" kern="0" cap="none" spc="5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a:t>
            </a:r>
            <a:r>
              <a:rPr kumimoji="0" lang="en-US" sz="1650" b="0" i="0" u="none" strike="noStrike" kern="0" cap="none" spc="7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Senior</a:t>
            </a:r>
            <a:r>
              <a:rPr kumimoji="0" lang="en-US" sz="1650" b="0" i="0" u="none" strike="noStrike" kern="0" cap="none" spc="6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Housing</a:t>
            </a:r>
            <a:r>
              <a:rPr kumimoji="0" lang="en-US" sz="1650" b="0" i="0" u="none" strike="noStrike" kern="0" cap="none" spc="12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a:t>
            </a:r>
            <a:r>
              <a:rPr kumimoji="0" lang="en-US" sz="1650" b="0" i="0" u="none" strike="noStrike" kern="0" cap="none" spc="7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Primary</a:t>
            </a:r>
            <a:r>
              <a:rPr kumimoji="0" lang="en-US" sz="1650" b="0" i="0" u="none" strike="noStrike" kern="0" cap="none" spc="2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Markets</a:t>
            </a:r>
            <a:r>
              <a:rPr kumimoji="0" lang="en-US" sz="1650" b="0" i="0" u="none" strike="noStrike" kern="0" cap="none" spc="55"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a:t>
            </a:r>
            <a:r>
              <a:rPr kumimoji="0" lang="en-US" sz="1650" b="0" i="0" u="none" strike="noStrike" kern="0" cap="none" spc="7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1Q06</a:t>
            </a:r>
            <a:r>
              <a:rPr kumimoji="0" lang="en-US" sz="1650" b="0" i="0" u="none" strike="noStrike" kern="0" cap="none" spc="60" normalizeH="0" baseline="0" noProof="0">
                <a:ln>
                  <a:noFill/>
                </a:ln>
                <a:solidFill>
                  <a:srgbClr val="585858"/>
                </a:solidFill>
                <a:effectLst/>
                <a:uLnTx/>
                <a:uFillTx/>
                <a:latin typeface="Arial"/>
                <a:ea typeface="+mj-ea"/>
                <a:cs typeface="Arial"/>
              </a:rPr>
              <a:t> </a:t>
            </a:r>
            <a:r>
              <a:rPr kumimoji="0" lang="en-US" sz="1650" b="0" i="0" u="none" strike="noStrike" kern="0" cap="none" spc="0" normalizeH="0" baseline="0" noProof="0">
                <a:ln>
                  <a:noFill/>
                </a:ln>
                <a:solidFill>
                  <a:srgbClr val="585858"/>
                </a:solidFill>
                <a:effectLst/>
                <a:uLnTx/>
                <a:uFillTx/>
                <a:latin typeface="Arial"/>
                <a:ea typeface="+mj-ea"/>
                <a:cs typeface="Arial"/>
              </a:rPr>
              <a:t>–</a:t>
            </a:r>
            <a:r>
              <a:rPr kumimoji="0" lang="en-US" sz="1650" b="0" i="0" u="none" strike="noStrike" kern="0" cap="none" spc="85" normalizeH="0" baseline="0" noProof="0">
                <a:ln>
                  <a:noFill/>
                </a:ln>
                <a:solidFill>
                  <a:srgbClr val="585858"/>
                </a:solidFill>
                <a:effectLst/>
                <a:uLnTx/>
                <a:uFillTx/>
                <a:latin typeface="Arial"/>
                <a:ea typeface="+mj-ea"/>
                <a:cs typeface="Arial"/>
              </a:rPr>
              <a:t> </a:t>
            </a:r>
            <a:r>
              <a:rPr kumimoji="0" lang="en-US" sz="1650" b="0" i="0" u="none" strike="noStrike" kern="0" cap="none" spc="-20" normalizeH="0" baseline="0" noProof="0">
                <a:ln>
                  <a:noFill/>
                </a:ln>
                <a:solidFill>
                  <a:srgbClr val="585858"/>
                </a:solidFill>
                <a:effectLst/>
                <a:uLnTx/>
                <a:uFillTx/>
                <a:latin typeface="Arial"/>
                <a:ea typeface="+mj-ea"/>
                <a:cs typeface="Arial"/>
              </a:rPr>
              <a:t>1Q24</a:t>
            </a:r>
            <a:endParaRPr kumimoji="0" lang="en-US" sz="1650" b="0" i="0" u="none" strike="noStrike" kern="0" cap="none" spc="-20" normalizeH="0" baseline="0" noProof="0" dirty="0">
              <a:ln>
                <a:noFill/>
              </a:ln>
              <a:solidFill>
                <a:srgbClr val="585858"/>
              </a:solidFill>
              <a:effectLst/>
              <a:uLnTx/>
              <a:uFillTx/>
              <a:latin typeface="Arial"/>
              <a:ea typeface="+mj-ea"/>
              <a:cs typeface="Arial"/>
            </a:endParaRPr>
          </a:p>
        </p:txBody>
      </p:sp>
      <p:grpSp>
        <p:nvGrpSpPr>
          <p:cNvPr id="311" name="object 304">
            <a:extLst>
              <a:ext uri="{FF2B5EF4-FFF2-40B4-BE49-F238E27FC236}">
                <a16:creationId xmlns:a16="http://schemas.microsoft.com/office/drawing/2014/main" id="{45571433-62F5-87C6-F9A2-6DE4225DBEE5}"/>
              </a:ext>
            </a:extLst>
          </p:cNvPr>
          <p:cNvGrpSpPr/>
          <p:nvPr/>
        </p:nvGrpSpPr>
        <p:grpSpPr>
          <a:xfrm>
            <a:off x="2624201" y="5848413"/>
            <a:ext cx="4398010" cy="217804"/>
            <a:chOff x="3964304" y="6008687"/>
            <a:chExt cx="4398010" cy="217804"/>
          </a:xfrm>
        </p:grpSpPr>
        <p:pic>
          <p:nvPicPr>
            <p:cNvPr id="312" name="object 305">
              <a:extLst>
                <a:ext uri="{FF2B5EF4-FFF2-40B4-BE49-F238E27FC236}">
                  <a16:creationId xmlns:a16="http://schemas.microsoft.com/office/drawing/2014/main" id="{165CD539-2B8B-9C5F-B1AA-9663047DDEDD}"/>
                </a:ext>
              </a:extLst>
            </p:cNvPr>
            <p:cNvPicPr/>
            <p:nvPr/>
          </p:nvPicPr>
          <p:blipFill>
            <a:blip r:embed="rId2" cstate="print"/>
            <a:stretch>
              <a:fillRect/>
            </a:stretch>
          </p:blipFill>
          <p:spPr>
            <a:xfrm>
              <a:off x="3964304" y="6008687"/>
              <a:ext cx="1479930" cy="217487"/>
            </a:xfrm>
            <a:prstGeom prst="rect">
              <a:avLst/>
            </a:prstGeom>
          </p:spPr>
        </p:pic>
        <p:pic>
          <p:nvPicPr>
            <p:cNvPr id="313" name="object 306">
              <a:extLst>
                <a:ext uri="{FF2B5EF4-FFF2-40B4-BE49-F238E27FC236}">
                  <a16:creationId xmlns:a16="http://schemas.microsoft.com/office/drawing/2014/main" id="{254DA59D-BBA3-2A37-CDEC-09FECE9DC964}"/>
                </a:ext>
              </a:extLst>
            </p:cNvPr>
            <p:cNvPicPr/>
            <p:nvPr/>
          </p:nvPicPr>
          <p:blipFill>
            <a:blip r:embed="rId3" cstate="print"/>
            <a:stretch>
              <a:fillRect/>
            </a:stretch>
          </p:blipFill>
          <p:spPr>
            <a:xfrm>
              <a:off x="5351779" y="6012814"/>
              <a:ext cx="190500" cy="140969"/>
            </a:xfrm>
            <a:prstGeom prst="rect">
              <a:avLst/>
            </a:prstGeom>
          </p:spPr>
        </p:pic>
        <p:pic>
          <p:nvPicPr>
            <p:cNvPr id="314" name="object 307">
              <a:extLst>
                <a:ext uri="{FF2B5EF4-FFF2-40B4-BE49-F238E27FC236}">
                  <a16:creationId xmlns:a16="http://schemas.microsoft.com/office/drawing/2014/main" id="{34FDB0F2-8DD9-03BA-9BDC-E072F7486A9C}"/>
                </a:ext>
              </a:extLst>
            </p:cNvPr>
            <p:cNvPicPr/>
            <p:nvPr/>
          </p:nvPicPr>
          <p:blipFill>
            <a:blip r:embed="rId4" cstate="print"/>
            <a:stretch>
              <a:fillRect/>
            </a:stretch>
          </p:blipFill>
          <p:spPr>
            <a:xfrm>
              <a:off x="5492749" y="6008687"/>
              <a:ext cx="2869183" cy="217487"/>
            </a:xfrm>
            <a:prstGeom prst="rect">
              <a:avLst/>
            </a:prstGeom>
          </p:spPr>
        </p:pic>
      </p:grpSp>
      <p:grpSp>
        <p:nvGrpSpPr>
          <p:cNvPr id="315" name="Group 314">
            <a:extLst>
              <a:ext uri="{FF2B5EF4-FFF2-40B4-BE49-F238E27FC236}">
                <a16:creationId xmlns:a16="http://schemas.microsoft.com/office/drawing/2014/main" id="{6E09293E-9444-7D35-7B3E-E94A2F5F78D1}"/>
              </a:ext>
            </a:extLst>
          </p:cNvPr>
          <p:cNvGrpSpPr/>
          <p:nvPr/>
        </p:nvGrpSpPr>
        <p:grpSpPr>
          <a:xfrm>
            <a:off x="381000" y="1995551"/>
            <a:ext cx="8431658" cy="3567049"/>
            <a:chOff x="1416303" y="2155825"/>
            <a:chExt cx="8965058" cy="3686808"/>
          </a:xfrm>
        </p:grpSpPr>
        <p:sp>
          <p:nvSpPr>
            <p:cNvPr id="316" name="object 2">
              <a:extLst>
                <a:ext uri="{FF2B5EF4-FFF2-40B4-BE49-F238E27FC236}">
                  <a16:creationId xmlns:a16="http://schemas.microsoft.com/office/drawing/2014/main" id="{8854EACE-4E10-7969-E8FD-E1BD0462FBE2}"/>
                </a:ext>
              </a:extLst>
            </p:cNvPr>
            <p:cNvSpPr/>
            <p:nvPr/>
          </p:nvSpPr>
          <p:spPr>
            <a:xfrm>
              <a:off x="1967864" y="501967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object 3">
              <a:extLst>
                <a:ext uri="{FF2B5EF4-FFF2-40B4-BE49-F238E27FC236}">
                  <a16:creationId xmlns:a16="http://schemas.microsoft.com/office/drawing/2014/main" id="{3EA58942-5368-E9DD-1EF7-D4DA147A2F07}"/>
                </a:ext>
              </a:extLst>
            </p:cNvPr>
            <p:cNvSpPr/>
            <p:nvPr/>
          </p:nvSpPr>
          <p:spPr>
            <a:xfrm>
              <a:off x="2049779" y="50196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object 4">
              <a:extLst>
                <a:ext uri="{FF2B5EF4-FFF2-40B4-BE49-F238E27FC236}">
                  <a16:creationId xmlns:a16="http://schemas.microsoft.com/office/drawing/2014/main" id="{38C0EFD9-39EE-C2B6-7DF2-6FD3AA7D6D77}"/>
                </a:ext>
              </a:extLst>
            </p:cNvPr>
            <p:cNvSpPr/>
            <p:nvPr/>
          </p:nvSpPr>
          <p:spPr>
            <a:xfrm>
              <a:off x="2164079" y="50196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object 5">
              <a:extLst>
                <a:ext uri="{FF2B5EF4-FFF2-40B4-BE49-F238E27FC236}">
                  <a16:creationId xmlns:a16="http://schemas.microsoft.com/office/drawing/2014/main" id="{BBEBCDCA-15A1-00A0-26B7-39EFE7315CD6}"/>
                </a:ext>
              </a:extLst>
            </p:cNvPr>
            <p:cNvSpPr/>
            <p:nvPr/>
          </p:nvSpPr>
          <p:spPr>
            <a:xfrm>
              <a:off x="227837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object 6">
              <a:extLst>
                <a:ext uri="{FF2B5EF4-FFF2-40B4-BE49-F238E27FC236}">
                  <a16:creationId xmlns:a16="http://schemas.microsoft.com/office/drawing/2014/main" id="{D0515CA0-10AE-0657-93EE-7B4E738F575E}"/>
                </a:ext>
              </a:extLst>
            </p:cNvPr>
            <p:cNvSpPr/>
            <p:nvPr/>
          </p:nvSpPr>
          <p:spPr>
            <a:xfrm>
              <a:off x="239267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object 7">
              <a:extLst>
                <a:ext uri="{FF2B5EF4-FFF2-40B4-BE49-F238E27FC236}">
                  <a16:creationId xmlns:a16="http://schemas.microsoft.com/office/drawing/2014/main" id="{876B2F19-8C92-428D-DD83-00ECE2DE4A76}"/>
                </a:ext>
              </a:extLst>
            </p:cNvPr>
            <p:cNvSpPr/>
            <p:nvPr/>
          </p:nvSpPr>
          <p:spPr>
            <a:xfrm>
              <a:off x="250697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object 8">
              <a:extLst>
                <a:ext uri="{FF2B5EF4-FFF2-40B4-BE49-F238E27FC236}">
                  <a16:creationId xmlns:a16="http://schemas.microsoft.com/office/drawing/2014/main" id="{BB2222C0-D011-30C6-9129-9C90230EF745}"/>
                </a:ext>
              </a:extLst>
            </p:cNvPr>
            <p:cNvSpPr/>
            <p:nvPr/>
          </p:nvSpPr>
          <p:spPr>
            <a:xfrm>
              <a:off x="2617470"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object 9">
              <a:extLst>
                <a:ext uri="{FF2B5EF4-FFF2-40B4-BE49-F238E27FC236}">
                  <a16:creationId xmlns:a16="http://schemas.microsoft.com/office/drawing/2014/main" id="{22F7E61B-A10F-D971-AAE8-4824CB92548C}"/>
                </a:ext>
              </a:extLst>
            </p:cNvPr>
            <p:cNvSpPr/>
            <p:nvPr/>
          </p:nvSpPr>
          <p:spPr>
            <a:xfrm>
              <a:off x="2731770"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object 10">
              <a:extLst>
                <a:ext uri="{FF2B5EF4-FFF2-40B4-BE49-F238E27FC236}">
                  <a16:creationId xmlns:a16="http://schemas.microsoft.com/office/drawing/2014/main" id="{ED3B7F5A-7962-1D57-B4A6-8CDF4BF82841}"/>
                </a:ext>
              </a:extLst>
            </p:cNvPr>
            <p:cNvSpPr/>
            <p:nvPr/>
          </p:nvSpPr>
          <p:spPr>
            <a:xfrm>
              <a:off x="284607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object 11">
              <a:extLst>
                <a:ext uri="{FF2B5EF4-FFF2-40B4-BE49-F238E27FC236}">
                  <a16:creationId xmlns:a16="http://schemas.microsoft.com/office/drawing/2014/main" id="{38169911-C1E5-9C02-E025-ED27D3018A5D}"/>
                </a:ext>
              </a:extLst>
            </p:cNvPr>
            <p:cNvSpPr/>
            <p:nvPr/>
          </p:nvSpPr>
          <p:spPr>
            <a:xfrm>
              <a:off x="296037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object 12">
              <a:extLst>
                <a:ext uri="{FF2B5EF4-FFF2-40B4-BE49-F238E27FC236}">
                  <a16:creationId xmlns:a16="http://schemas.microsoft.com/office/drawing/2014/main" id="{C8DAEA11-75D5-0B46-3068-2EF7032A871D}"/>
                </a:ext>
              </a:extLst>
            </p:cNvPr>
            <p:cNvSpPr/>
            <p:nvPr/>
          </p:nvSpPr>
          <p:spPr>
            <a:xfrm>
              <a:off x="3070860" y="50196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object 13">
              <a:extLst>
                <a:ext uri="{FF2B5EF4-FFF2-40B4-BE49-F238E27FC236}">
                  <a16:creationId xmlns:a16="http://schemas.microsoft.com/office/drawing/2014/main" id="{0AA45752-6277-BC19-CA81-EABC43E10961}"/>
                </a:ext>
              </a:extLst>
            </p:cNvPr>
            <p:cNvSpPr/>
            <p:nvPr/>
          </p:nvSpPr>
          <p:spPr>
            <a:xfrm>
              <a:off x="3185160" y="50196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object 14">
              <a:extLst>
                <a:ext uri="{FF2B5EF4-FFF2-40B4-BE49-F238E27FC236}">
                  <a16:creationId xmlns:a16="http://schemas.microsoft.com/office/drawing/2014/main" id="{BEC7093E-6F2A-32A5-6FE1-8E0306CF533B}"/>
                </a:ext>
              </a:extLst>
            </p:cNvPr>
            <p:cNvSpPr/>
            <p:nvPr/>
          </p:nvSpPr>
          <p:spPr>
            <a:xfrm>
              <a:off x="329945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object 15">
              <a:extLst>
                <a:ext uri="{FF2B5EF4-FFF2-40B4-BE49-F238E27FC236}">
                  <a16:creationId xmlns:a16="http://schemas.microsoft.com/office/drawing/2014/main" id="{1D66E066-1F32-ABCD-EC49-EB5F59EF4C70}"/>
                </a:ext>
              </a:extLst>
            </p:cNvPr>
            <p:cNvSpPr/>
            <p:nvPr/>
          </p:nvSpPr>
          <p:spPr>
            <a:xfrm>
              <a:off x="341375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object 16">
              <a:extLst>
                <a:ext uri="{FF2B5EF4-FFF2-40B4-BE49-F238E27FC236}">
                  <a16:creationId xmlns:a16="http://schemas.microsoft.com/office/drawing/2014/main" id="{43B4A8B9-590F-9AEC-C07D-13D995059F42}"/>
                </a:ext>
              </a:extLst>
            </p:cNvPr>
            <p:cNvSpPr/>
            <p:nvPr/>
          </p:nvSpPr>
          <p:spPr>
            <a:xfrm>
              <a:off x="352805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object 17">
              <a:extLst>
                <a:ext uri="{FF2B5EF4-FFF2-40B4-BE49-F238E27FC236}">
                  <a16:creationId xmlns:a16="http://schemas.microsoft.com/office/drawing/2014/main" id="{A1C837B5-D385-703C-7E45-5150B9B91BE8}"/>
                </a:ext>
              </a:extLst>
            </p:cNvPr>
            <p:cNvSpPr/>
            <p:nvPr/>
          </p:nvSpPr>
          <p:spPr>
            <a:xfrm>
              <a:off x="3638550"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object 18">
              <a:extLst>
                <a:ext uri="{FF2B5EF4-FFF2-40B4-BE49-F238E27FC236}">
                  <a16:creationId xmlns:a16="http://schemas.microsoft.com/office/drawing/2014/main" id="{24D8720B-46C2-DAE2-3CA5-EE0216A9FED3}"/>
                </a:ext>
              </a:extLst>
            </p:cNvPr>
            <p:cNvSpPr/>
            <p:nvPr/>
          </p:nvSpPr>
          <p:spPr>
            <a:xfrm>
              <a:off x="3752850"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object 19">
              <a:extLst>
                <a:ext uri="{FF2B5EF4-FFF2-40B4-BE49-F238E27FC236}">
                  <a16:creationId xmlns:a16="http://schemas.microsoft.com/office/drawing/2014/main" id="{8D05153A-3946-24D0-CC14-B6D6BF6A6F7E}"/>
                </a:ext>
              </a:extLst>
            </p:cNvPr>
            <p:cNvSpPr/>
            <p:nvPr/>
          </p:nvSpPr>
          <p:spPr>
            <a:xfrm>
              <a:off x="386715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object 20">
              <a:extLst>
                <a:ext uri="{FF2B5EF4-FFF2-40B4-BE49-F238E27FC236}">
                  <a16:creationId xmlns:a16="http://schemas.microsoft.com/office/drawing/2014/main" id="{C73B05D3-8EC8-944E-54A1-FDB6C943CB17}"/>
                </a:ext>
              </a:extLst>
            </p:cNvPr>
            <p:cNvSpPr/>
            <p:nvPr/>
          </p:nvSpPr>
          <p:spPr>
            <a:xfrm>
              <a:off x="398145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object 21">
              <a:extLst>
                <a:ext uri="{FF2B5EF4-FFF2-40B4-BE49-F238E27FC236}">
                  <a16:creationId xmlns:a16="http://schemas.microsoft.com/office/drawing/2014/main" id="{62A00EDB-A81C-56F6-1AE1-11ECFB5B1815}"/>
                </a:ext>
              </a:extLst>
            </p:cNvPr>
            <p:cNvSpPr/>
            <p:nvPr/>
          </p:nvSpPr>
          <p:spPr>
            <a:xfrm>
              <a:off x="409575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object 22">
              <a:extLst>
                <a:ext uri="{FF2B5EF4-FFF2-40B4-BE49-F238E27FC236}">
                  <a16:creationId xmlns:a16="http://schemas.microsoft.com/office/drawing/2014/main" id="{B61BBA3A-9541-9CBD-50AF-418FB383DEF6}"/>
                </a:ext>
              </a:extLst>
            </p:cNvPr>
            <p:cNvSpPr/>
            <p:nvPr/>
          </p:nvSpPr>
          <p:spPr>
            <a:xfrm>
              <a:off x="4206240"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object 23">
              <a:extLst>
                <a:ext uri="{FF2B5EF4-FFF2-40B4-BE49-F238E27FC236}">
                  <a16:creationId xmlns:a16="http://schemas.microsoft.com/office/drawing/2014/main" id="{13A1774A-7097-4315-9655-B2A375588D1A}"/>
                </a:ext>
              </a:extLst>
            </p:cNvPr>
            <p:cNvSpPr/>
            <p:nvPr/>
          </p:nvSpPr>
          <p:spPr>
            <a:xfrm>
              <a:off x="4320540"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object 24">
              <a:extLst>
                <a:ext uri="{FF2B5EF4-FFF2-40B4-BE49-F238E27FC236}">
                  <a16:creationId xmlns:a16="http://schemas.microsoft.com/office/drawing/2014/main" id="{0B35A567-328A-7116-6C00-E4A65368F43A}"/>
                </a:ext>
              </a:extLst>
            </p:cNvPr>
            <p:cNvSpPr/>
            <p:nvPr/>
          </p:nvSpPr>
          <p:spPr>
            <a:xfrm>
              <a:off x="443484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object 25">
              <a:extLst>
                <a:ext uri="{FF2B5EF4-FFF2-40B4-BE49-F238E27FC236}">
                  <a16:creationId xmlns:a16="http://schemas.microsoft.com/office/drawing/2014/main" id="{1A98AF7F-89A2-5DD5-CABC-EB449FA48D31}"/>
                </a:ext>
              </a:extLst>
            </p:cNvPr>
            <p:cNvSpPr/>
            <p:nvPr/>
          </p:nvSpPr>
          <p:spPr>
            <a:xfrm>
              <a:off x="454914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object 26">
              <a:extLst>
                <a:ext uri="{FF2B5EF4-FFF2-40B4-BE49-F238E27FC236}">
                  <a16:creationId xmlns:a16="http://schemas.microsoft.com/office/drawing/2014/main" id="{A0D4279D-84D2-320D-5EB6-B7C1BEF2EB2D}"/>
                </a:ext>
              </a:extLst>
            </p:cNvPr>
            <p:cNvSpPr/>
            <p:nvPr/>
          </p:nvSpPr>
          <p:spPr>
            <a:xfrm>
              <a:off x="4659629"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object 27">
              <a:extLst>
                <a:ext uri="{FF2B5EF4-FFF2-40B4-BE49-F238E27FC236}">
                  <a16:creationId xmlns:a16="http://schemas.microsoft.com/office/drawing/2014/main" id="{F2035578-9E7D-5240-DC22-2DBBAC799515}"/>
                </a:ext>
              </a:extLst>
            </p:cNvPr>
            <p:cNvSpPr/>
            <p:nvPr/>
          </p:nvSpPr>
          <p:spPr>
            <a:xfrm>
              <a:off x="4773929" y="50196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object 28">
              <a:extLst>
                <a:ext uri="{FF2B5EF4-FFF2-40B4-BE49-F238E27FC236}">
                  <a16:creationId xmlns:a16="http://schemas.microsoft.com/office/drawing/2014/main" id="{23F71079-4A6F-6743-C70D-360CC8CAA076}"/>
                </a:ext>
              </a:extLst>
            </p:cNvPr>
            <p:cNvSpPr/>
            <p:nvPr/>
          </p:nvSpPr>
          <p:spPr>
            <a:xfrm>
              <a:off x="4888229"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object 29">
              <a:extLst>
                <a:ext uri="{FF2B5EF4-FFF2-40B4-BE49-F238E27FC236}">
                  <a16:creationId xmlns:a16="http://schemas.microsoft.com/office/drawing/2014/main" id="{CA68CDC8-C1A3-6182-B558-05154D4C46C9}"/>
                </a:ext>
              </a:extLst>
            </p:cNvPr>
            <p:cNvSpPr/>
            <p:nvPr/>
          </p:nvSpPr>
          <p:spPr>
            <a:xfrm>
              <a:off x="5002529" y="5019675"/>
              <a:ext cx="15240" cy="0"/>
            </a:xfrm>
            <a:custGeom>
              <a:avLst/>
              <a:gdLst/>
              <a:ahLst/>
              <a:cxnLst/>
              <a:rect l="l" t="t" r="r" b="b"/>
              <a:pathLst>
                <a:path w="15239">
                  <a:moveTo>
                    <a:pt x="0" y="0"/>
                  </a:moveTo>
                  <a:lnTo>
                    <a:pt x="1524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object 30">
              <a:extLst>
                <a:ext uri="{FF2B5EF4-FFF2-40B4-BE49-F238E27FC236}">
                  <a16:creationId xmlns:a16="http://schemas.microsoft.com/office/drawing/2014/main" id="{B78E754B-5ECE-7D4D-7F11-E0FAA61417A0}"/>
                </a:ext>
              </a:extLst>
            </p:cNvPr>
            <p:cNvSpPr/>
            <p:nvPr/>
          </p:nvSpPr>
          <p:spPr>
            <a:xfrm>
              <a:off x="9883140" y="50196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object 31">
              <a:extLst>
                <a:ext uri="{FF2B5EF4-FFF2-40B4-BE49-F238E27FC236}">
                  <a16:creationId xmlns:a16="http://schemas.microsoft.com/office/drawing/2014/main" id="{A3B41C01-A173-BED2-EB3A-8067D7DD4932}"/>
                </a:ext>
              </a:extLst>
            </p:cNvPr>
            <p:cNvSpPr/>
            <p:nvPr/>
          </p:nvSpPr>
          <p:spPr>
            <a:xfrm>
              <a:off x="9993630" y="501967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object 32">
              <a:extLst>
                <a:ext uri="{FF2B5EF4-FFF2-40B4-BE49-F238E27FC236}">
                  <a16:creationId xmlns:a16="http://schemas.microsoft.com/office/drawing/2014/main" id="{7B1A94AC-0982-6E2B-839D-ADB2E9683528}"/>
                </a:ext>
              </a:extLst>
            </p:cNvPr>
            <p:cNvSpPr/>
            <p:nvPr/>
          </p:nvSpPr>
          <p:spPr>
            <a:xfrm>
              <a:off x="10107930" y="501967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object 33">
              <a:extLst>
                <a:ext uri="{FF2B5EF4-FFF2-40B4-BE49-F238E27FC236}">
                  <a16:creationId xmlns:a16="http://schemas.microsoft.com/office/drawing/2014/main" id="{38C40951-DD00-4CEE-FD87-B32C5645D214}"/>
                </a:ext>
              </a:extLst>
            </p:cNvPr>
            <p:cNvSpPr/>
            <p:nvPr/>
          </p:nvSpPr>
          <p:spPr>
            <a:xfrm>
              <a:off x="10222230" y="501967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object 34">
              <a:extLst>
                <a:ext uri="{FF2B5EF4-FFF2-40B4-BE49-F238E27FC236}">
                  <a16:creationId xmlns:a16="http://schemas.microsoft.com/office/drawing/2014/main" id="{24F654B6-931C-990F-2B07-CEE46C013B84}"/>
                </a:ext>
              </a:extLst>
            </p:cNvPr>
            <p:cNvSpPr/>
            <p:nvPr/>
          </p:nvSpPr>
          <p:spPr>
            <a:xfrm>
              <a:off x="1967864" y="447484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object 35">
              <a:extLst>
                <a:ext uri="{FF2B5EF4-FFF2-40B4-BE49-F238E27FC236}">
                  <a16:creationId xmlns:a16="http://schemas.microsoft.com/office/drawing/2014/main" id="{33F415EC-84F3-A2FD-F393-12823679E2CF}"/>
                </a:ext>
              </a:extLst>
            </p:cNvPr>
            <p:cNvSpPr/>
            <p:nvPr/>
          </p:nvSpPr>
          <p:spPr>
            <a:xfrm>
              <a:off x="2049779" y="447484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object 36">
              <a:extLst>
                <a:ext uri="{FF2B5EF4-FFF2-40B4-BE49-F238E27FC236}">
                  <a16:creationId xmlns:a16="http://schemas.microsoft.com/office/drawing/2014/main" id="{688228F9-F870-BB30-7299-12B91AE4482F}"/>
                </a:ext>
              </a:extLst>
            </p:cNvPr>
            <p:cNvSpPr/>
            <p:nvPr/>
          </p:nvSpPr>
          <p:spPr>
            <a:xfrm>
              <a:off x="2164079" y="447484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object 37">
              <a:extLst>
                <a:ext uri="{FF2B5EF4-FFF2-40B4-BE49-F238E27FC236}">
                  <a16:creationId xmlns:a16="http://schemas.microsoft.com/office/drawing/2014/main" id="{731CF43C-E23C-04AE-5FD3-E2E53D1210F3}"/>
                </a:ext>
              </a:extLst>
            </p:cNvPr>
            <p:cNvSpPr/>
            <p:nvPr/>
          </p:nvSpPr>
          <p:spPr>
            <a:xfrm>
              <a:off x="227837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object 38">
              <a:extLst>
                <a:ext uri="{FF2B5EF4-FFF2-40B4-BE49-F238E27FC236}">
                  <a16:creationId xmlns:a16="http://schemas.microsoft.com/office/drawing/2014/main" id="{7795A337-EC89-5A4E-1C8C-232F00343E09}"/>
                </a:ext>
              </a:extLst>
            </p:cNvPr>
            <p:cNvSpPr/>
            <p:nvPr/>
          </p:nvSpPr>
          <p:spPr>
            <a:xfrm>
              <a:off x="239267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object 39">
              <a:extLst>
                <a:ext uri="{FF2B5EF4-FFF2-40B4-BE49-F238E27FC236}">
                  <a16:creationId xmlns:a16="http://schemas.microsoft.com/office/drawing/2014/main" id="{24869953-2F14-1014-428E-F86C4C77BFA5}"/>
                </a:ext>
              </a:extLst>
            </p:cNvPr>
            <p:cNvSpPr/>
            <p:nvPr/>
          </p:nvSpPr>
          <p:spPr>
            <a:xfrm>
              <a:off x="250697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object 40">
              <a:extLst>
                <a:ext uri="{FF2B5EF4-FFF2-40B4-BE49-F238E27FC236}">
                  <a16:creationId xmlns:a16="http://schemas.microsoft.com/office/drawing/2014/main" id="{EAA9D0FB-6EBB-F17C-6A08-BDB79D1EC254}"/>
                </a:ext>
              </a:extLst>
            </p:cNvPr>
            <p:cNvSpPr/>
            <p:nvPr/>
          </p:nvSpPr>
          <p:spPr>
            <a:xfrm>
              <a:off x="2617470"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object 41">
              <a:extLst>
                <a:ext uri="{FF2B5EF4-FFF2-40B4-BE49-F238E27FC236}">
                  <a16:creationId xmlns:a16="http://schemas.microsoft.com/office/drawing/2014/main" id="{140B4F44-C806-32EF-CA41-C1D1D1C93747}"/>
                </a:ext>
              </a:extLst>
            </p:cNvPr>
            <p:cNvSpPr/>
            <p:nvPr/>
          </p:nvSpPr>
          <p:spPr>
            <a:xfrm>
              <a:off x="2731770"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object 42">
              <a:extLst>
                <a:ext uri="{FF2B5EF4-FFF2-40B4-BE49-F238E27FC236}">
                  <a16:creationId xmlns:a16="http://schemas.microsoft.com/office/drawing/2014/main" id="{2A60CCCC-5300-81B3-4967-38C9EDDC013D}"/>
                </a:ext>
              </a:extLst>
            </p:cNvPr>
            <p:cNvSpPr/>
            <p:nvPr/>
          </p:nvSpPr>
          <p:spPr>
            <a:xfrm>
              <a:off x="284607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object 43">
              <a:extLst>
                <a:ext uri="{FF2B5EF4-FFF2-40B4-BE49-F238E27FC236}">
                  <a16:creationId xmlns:a16="http://schemas.microsoft.com/office/drawing/2014/main" id="{077192E8-9E18-8CD2-A459-3C1F765A4A6E}"/>
                </a:ext>
              </a:extLst>
            </p:cNvPr>
            <p:cNvSpPr/>
            <p:nvPr/>
          </p:nvSpPr>
          <p:spPr>
            <a:xfrm>
              <a:off x="296037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object 44">
              <a:extLst>
                <a:ext uri="{FF2B5EF4-FFF2-40B4-BE49-F238E27FC236}">
                  <a16:creationId xmlns:a16="http://schemas.microsoft.com/office/drawing/2014/main" id="{EAB32F22-8E48-6E8D-5CC0-874D7DBE231A}"/>
                </a:ext>
              </a:extLst>
            </p:cNvPr>
            <p:cNvSpPr/>
            <p:nvPr/>
          </p:nvSpPr>
          <p:spPr>
            <a:xfrm>
              <a:off x="3070860" y="447484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object 45">
              <a:extLst>
                <a:ext uri="{FF2B5EF4-FFF2-40B4-BE49-F238E27FC236}">
                  <a16:creationId xmlns:a16="http://schemas.microsoft.com/office/drawing/2014/main" id="{BF964608-8D4C-70FA-CCE7-7FDA0154D944}"/>
                </a:ext>
              </a:extLst>
            </p:cNvPr>
            <p:cNvSpPr/>
            <p:nvPr/>
          </p:nvSpPr>
          <p:spPr>
            <a:xfrm>
              <a:off x="3185160" y="447484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object 46">
              <a:extLst>
                <a:ext uri="{FF2B5EF4-FFF2-40B4-BE49-F238E27FC236}">
                  <a16:creationId xmlns:a16="http://schemas.microsoft.com/office/drawing/2014/main" id="{664B3A17-2D99-6B6E-B3E5-01A850827DF1}"/>
                </a:ext>
              </a:extLst>
            </p:cNvPr>
            <p:cNvSpPr/>
            <p:nvPr/>
          </p:nvSpPr>
          <p:spPr>
            <a:xfrm>
              <a:off x="329945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object 47">
              <a:extLst>
                <a:ext uri="{FF2B5EF4-FFF2-40B4-BE49-F238E27FC236}">
                  <a16:creationId xmlns:a16="http://schemas.microsoft.com/office/drawing/2014/main" id="{68B1BB7D-7B5C-4F6C-8A14-C84650B3D8FE}"/>
                </a:ext>
              </a:extLst>
            </p:cNvPr>
            <p:cNvSpPr/>
            <p:nvPr/>
          </p:nvSpPr>
          <p:spPr>
            <a:xfrm>
              <a:off x="341375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object 48">
              <a:extLst>
                <a:ext uri="{FF2B5EF4-FFF2-40B4-BE49-F238E27FC236}">
                  <a16:creationId xmlns:a16="http://schemas.microsoft.com/office/drawing/2014/main" id="{A6311636-C546-380F-476D-F0FDFFA039B1}"/>
                </a:ext>
              </a:extLst>
            </p:cNvPr>
            <p:cNvSpPr/>
            <p:nvPr/>
          </p:nvSpPr>
          <p:spPr>
            <a:xfrm>
              <a:off x="352805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object 49">
              <a:extLst>
                <a:ext uri="{FF2B5EF4-FFF2-40B4-BE49-F238E27FC236}">
                  <a16:creationId xmlns:a16="http://schemas.microsoft.com/office/drawing/2014/main" id="{BC9C99C9-B8D6-2E59-54B3-7D66DEC2BB60}"/>
                </a:ext>
              </a:extLst>
            </p:cNvPr>
            <p:cNvSpPr/>
            <p:nvPr/>
          </p:nvSpPr>
          <p:spPr>
            <a:xfrm>
              <a:off x="3638550"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object 50">
              <a:extLst>
                <a:ext uri="{FF2B5EF4-FFF2-40B4-BE49-F238E27FC236}">
                  <a16:creationId xmlns:a16="http://schemas.microsoft.com/office/drawing/2014/main" id="{0EB592B8-2307-3F28-7C0F-848420943FA8}"/>
                </a:ext>
              </a:extLst>
            </p:cNvPr>
            <p:cNvSpPr/>
            <p:nvPr/>
          </p:nvSpPr>
          <p:spPr>
            <a:xfrm>
              <a:off x="3752850"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object 51">
              <a:extLst>
                <a:ext uri="{FF2B5EF4-FFF2-40B4-BE49-F238E27FC236}">
                  <a16:creationId xmlns:a16="http://schemas.microsoft.com/office/drawing/2014/main" id="{3F6991E1-3EB0-249B-C765-EB85E98DA74D}"/>
                </a:ext>
              </a:extLst>
            </p:cNvPr>
            <p:cNvSpPr/>
            <p:nvPr/>
          </p:nvSpPr>
          <p:spPr>
            <a:xfrm>
              <a:off x="386715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object 52">
              <a:extLst>
                <a:ext uri="{FF2B5EF4-FFF2-40B4-BE49-F238E27FC236}">
                  <a16:creationId xmlns:a16="http://schemas.microsoft.com/office/drawing/2014/main" id="{08C79970-EC0C-53D0-94A2-BA78ED3F0289}"/>
                </a:ext>
              </a:extLst>
            </p:cNvPr>
            <p:cNvSpPr/>
            <p:nvPr/>
          </p:nvSpPr>
          <p:spPr>
            <a:xfrm>
              <a:off x="398145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object 53">
              <a:extLst>
                <a:ext uri="{FF2B5EF4-FFF2-40B4-BE49-F238E27FC236}">
                  <a16:creationId xmlns:a16="http://schemas.microsoft.com/office/drawing/2014/main" id="{EAC5FE42-B54F-91B1-88D3-43769BF7424E}"/>
                </a:ext>
              </a:extLst>
            </p:cNvPr>
            <p:cNvSpPr/>
            <p:nvPr/>
          </p:nvSpPr>
          <p:spPr>
            <a:xfrm>
              <a:off x="409575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object 54">
              <a:extLst>
                <a:ext uri="{FF2B5EF4-FFF2-40B4-BE49-F238E27FC236}">
                  <a16:creationId xmlns:a16="http://schemas.microsoft.com/office/drawing/2014/main" id="{4823F770-4F6B-8EDB-60AF-E42965BBE271}"/>
                </a:ext>
              </a:extLst>
            </p:cNvPr>
            <p:cNvSpPr/>
            <p:nvPr/>
          </p:nvSpPr>
          <p:spPr>
            <a:xfrm>
              <a:off x="4206240"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object 55">
              <a:extLst>
                <a:ext uri="{FF2B5EF4-FFF2-40B4-BE49-F238E27FC236}">
                  <a16:creationId xmlns:a16="http://schemas.microsoft.com/office/drawing/2014/main" id="{40ECFDA2-20EE-9F63-DE30-7A80B5A26767}"/>
                </a:ext>
              </a:extLst>
            </p:cNvPr>
            <p:cNvSpPr/>
            <p:nvPr/>
          </p:nvSpPr>
          <p:spPr>
            <a:xfrm>
              <a:off x="4320540"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object 56">
              <a:extLst>
                <a:ext uri="{FF2B5EF4-FFF2-40B4-BE49-F238E27FC236}">
                  <a16:creationId xmlns:a16="http://schemas.microsoft.com/office/drawing/2014/main" id="{560195F1-A007-952F-3F98-03E467626264}"/>
                </a:ext>
              </a:extLst>
            </p:cNvPr>
            <p:cNvSpPr/>
            <p:nvPr/>
          </p:nvSpPr>
          <p:spPr>
            <a:xfrm>
              <a:off x="443484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object 57">
              <a:extLst>
                <a:ext uri="{FF2B5EF4-FFF2-40B4-BE49-F238E27FC236}">
                  <a16:creationId xmlns:a16="http://schemas.microsoft.com/office/drawing/2014/main" id="{567A8483-D2F7-D5C4-8E0B-64FE4D60505B}"/>
                </a:ext>
              </a:extLst>
            </p:cNvPr>
            <p:cNvSpPr/>
            <p:nvPr/>
          </p:nvSpPr>
          <p:spPr>
            <a:xfrm>
              <a:off x="454914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object 58">
              <a:extLst>
                <a:ext uri="{FF2B5EF4-FFF2-40B4-BE49-F238E27FC236}">
                  <a16:creationId xmlns:a16="http://schemas.microsoft.com/office/drawing/2014/main" id="{705D7E9E-5530-D931-B002-E674C40FD132}"/>
                </a:ext>
              </a:extLst>
            </p:cNvPr>
            <p:cNvSpPr/>
            <p:nvPr/>
          </p:nvSpPr>
          <p:spPr>
            <a:xfrm>
              <a:off x="4659629"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object 59">
              <a:extLst>
                <a:ext uri="{FF2B5EF4-FFF2-40B4-BE49-F238E27FC236}">
                  <a16:creationId xmlns:a16="http://schemas.microsoft.com/office/drawing/2014/main" id="{8EBB9E0A-2946-4310-68A1-FB30E0750EB1}"/>
                </a:ext>
              </a:extLst>
            </p:cNvPr>
            <p:cNvSpPr/>
            <p:nvPr/>
          </p:nvSpPr>
          <p:spPr>
            <a:xfrm>
              <a:off x="4773929" y="44748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object 60">
              <a:extLst>
                <a:ext uri="{FF2B5EF4-FFF2-40B4-BE49-F238E27FC236}">
                  <a16:creationId xmlns:a16="http://schemas.microsoft.com/office/drawing/2014/main" id="{5D5E91BB-179A-67F9-7D6A-A16EA6FA1518}"/>
                </a:ext>
              </a:extLst>
            </p:cNvPr>
            <p:cNvSpPr/>
            <p:nvPr/>
          </p:nvSpPr>
          <p:spPr>
            <a:xfrm>
              <a:off x="4888229"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object 61">
              <a:extLst>
                <a:ext uri="{FF2B5EF4-FFF2-40B4-BE49-F238E27FC236}">
                  <a16:creationId xmlns:a16="http://schemas.microsoft.com/office/drawing/2014/main" id="{9307BD6E-D143-624D-A7CA-1D0070671680}"/>
                </a:ext>
              </a:extLst>
            </p:cNvPr>
            <p:cNvSpPr/>
            <p:nvPr/>
          </p:nvSpPr>
          <p:spPr>
            <a:xfrm>
              <a:off x="5002529" y="4474845"/>
              <a:ext cx="15240" cy="0"/>
            </a:xfrm>
            <a:custGeom>
              <a:avLst/>
              <a:gdLst/>
              <a:ahLst/>
              <a:cxnLst/>
              <a:rect l="l" t="t" r="r" b="b"/>
              <a:pathLst>
                <a:path w="15239">
                  <a:moveTo>
                    <a:pt x="0" y="0"/>
                  </a:moveTo>
                  <a:lnTo>
                    <a:pt x="1524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object 62">
              <a:extLst>
                <a:ext uri="{FF2B5EF4-FFF2-40B4-BE49-F238E27FC236}">
                  <a16:creationId xmlns:a16="http://schemas.microsoft.com/office/drawing/2014/main" id="{A4DCD77A-E505-24E3-6630-E37A239E4320}"/>
                </a:ext>
              </a:extLst>
            </p:cNvPr>
            <p:cNvSpPr/>
            <p:nvPr/>
          </p:nvSpPr>
          <p:spPr>
            <a:xfrm>
              <a:off x="9883140" y="44748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object 63">
              <a:extLst>
                <a:ext uri="{FF2B5EF4-FFF2-40B4-BE49-F238E27FC236}">
                  <a16:creationId xmlns:a16="http://schemas.microsoft.com/office/drawing/2014/main" id="{9282669C-9C85-21E3-7640-9398FC9D4CF9}"/>
                </a:ext>
              </a:extLst>
            </p:cNvPr>
            <p:cNvSpPr/>
            <p:nvPr/>
          </p:nvSpPr>
          <p:spPr>
            <a:xfrm>
              <a:off x="9993630" y="44748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object 64">
              <a:extLst>
                <a:ext uri="{FF2B5EF4-FFF2-40B4-BE49-F238E27FC236}">
                  <a16:creationId xmlns:a16="http://schemas.microsoft.com/office/drawing/2014/main" id="{C8E08666-A5DB-9F14-3B3A-BF6A9609B4BF}"/>
                </a:ext>
              </a:extLst>
            </p:cNvPr>
            <p:cNvSpPr/>
            <p:nvPr/>
          </p:nvSpPr>
          <p:spPr>
            <a:xfrm>
              <a:off x="10107930" y="44748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object 65">
              <a:extLst>
                <a:ext uri="{FF2B5EF4-FFF2-40B4-BE49-F238E27FC236}">
                  <a16:creationId xmlns:a16="http://schemas.microsoft.com/office/drawing/2014/main" id="{F2B7A20C-AB74-9289-1801-E83EE6B40CD5}"/>
                </a:ext>
              </a:extLst>
            </p:cNvPr>
            <p:cNvSpPr/>
            <p:nvPr/>
          </p:nvSpPr>
          <p:spPr>
            <a:xfrm>
              <a:off x="10222230" y="447484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object 66">
              <a:extLst>
                <a:ext uri="{FF2B5EF4-FFF2-40B4-BE49-F238E27FC236}">
                  <a16:creationId xmlns:a16="http://schemas.microsoft.com/office/drawing/2014/main" id="{C5322236-A506-74E4-EEDE-CC4BFA8571CF}"/>
                </a:ext>
              </a:extLst>
            </p:cNvPr>
            <p:cNvSpPr/>
            <p:nvPr/>
          </p:nvSpPr>
          <p:spPr>
            <a:xfrm>
              <a:off x="1967864" y="393001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object 67">
              <a:extLst>
                <a:ext uri="{FF2B5EF4-FFF2-40B4-BE49-F238E27FC236}">
                  <a16:creationId xmlns:a16="http://schemas.microsoft.com/office/drawing/2014/main" id="{5639270C-9132-C3AB-F114-219EC7B7D1B4}"/>
                </a:ext>
              </a:extLst>
            </p:cNvPr>
            <p:cNvSpPr/>
            <p:nvPr/>
          </p:nvSpPr>
          <p:spPr>
            <a:xfrm>
              <a:off x="2049779" y="393001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object 68">
              <a:extLst>
                <a:ext uri="{FF2B5EF4-FFF2-40B4-BE49-F238E27FC236}">
                  <a16:creationId xmlns:a16="http://schemas.microsoft.com/office/drawing/2014/main" id="{FAC30D0F-D40A-3249-9B20-60C03B6C9520}"/>
                </a:ext>
              </a:extLst>
            </p:cNvPr>
            <p:cNvSpPr/>
            <p:nvPr/>
          </p:nvSpPr>
          <p:spPr>
            <a:xfrm>
              <a:off x="2164079" y="393001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object 69">
              <a:extLst>
                <a:ext uri="{FF2B5EF4-FFF2-40B4-BE49-F238E27FC236}">
                  <a16:creationId xmlns:a16="http://schemas.microsoft.com/office/drawing/2014/main" id="{4600BE07-4055-9B14-BDCE-B3005E59EDA7}"/>
                </a:ext>
              </a:extLst>
            </p:cNvPr>
            <p:cNvSpPr/>
            <p:nvPr/>
          </p:nvSpPr>
          <p:spPr>
            <a:xfrm>
              <a:off x="227837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object 70">
              <a:extLst>
                <a:ext uri="{FF2B5EF4-FFF2-40B4-BE49-F238E27FC236}">
                  <a16:creationId xmlns:a16="http://schemas.microsoft.com/office/drawing/2014/main" id="{1426A6FB-6170-6D15-4849-B4FDB959E1C2}"/>
                </a:ext>
              </a:extLst>
            </p:cNvPr>
            <p:cNvSpPr/>
            <p:nvPr/>
          </p:nvSpPr>
          <p:spPr>
            <a:xfrm>
              <a:off x="239267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object 71">
              <a:extLst>
                <a:ext uri="{FF2B5EF4-FFF2-40B4-BE49-F238E27FC236}">
                  <a16:creationId xmlns:a16="http://schemas.microsoft.com/office/drawing/2014/main" id="{864696B1-F90F-C888-53A0-7A209B972B12}"/>
                </a:ext>
              </a:extLst>
            </p:cNvPr>
            <p:cNvSpPr/>
            <p:nvPr/>
          </p:nvSpPr>
          <p:spPr>
            <a:xfrm>
              <a:off x="250697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object 72">
              <a:extLst>
                <a:ext uri="{FF2B5EF4-FFF2-40B4-BE49-F238E27FC236}">
                  <a16:creationId xmlns:a16="http://schemas.microsoft.com/office/drawing/2014/main" id="{1E009C65-7564-65A7-25AC-E9A5AD599154}"/>
                </a:ext>
              </a:extLst>
            </p:cNvPr>
            <p:cNvSpPr/>
            <p:nvPr/>
          </p:nvSpPr>
          <p:spPr>
            <a:xfrm>
              <a:off x="2617470"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object 73">
              <a:extLst>
                <a:ext uri="{FF2B5EF4-FFF2-40B4-BE49-F238E27FC236}">
                  <a16:creationId xmlns:a16="http://schemas.microsoft.com/office/drawing/2014/main" id="{C6E18F24-6D53-7B1B-2347-4DBB43C3667C}"/>
                </a:ext>
              </a:extLst>
            </p:cNvPr>
            <p:cNvSpPr/>
            <p:nvPr/>
          </p:nvSpPr>
          <p:spPr>
            <a:xfrm>
              <a:off x="2731770"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object 74">
              <a:extLst>
                <a:ext uri="{FF2B5EF4-FFF2-40B4-BE49-F238E27FC236}">
                  <a16:creationId xmlns:a16="http://schemas.microsoft.com/office/drawing/2014/main" id="{67C98ED9-FA8B-3439-A4D4-781273681A98}"/>
                </a:ext>
              </a:extLst>
            </p:cNvPr>
            <p:cNvSpPr/>
            <p:nvPr/>
          </p:nvSpPr>
          <p:spPr>
            <a:xfrm>
              <a:off x="284607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object 75">
              <a:extLst>
                <a:ext uri="{FF2B5EF4-FFF2-40B4-BE49-F238E27FC236}">
                  <a16:creationId xmlns:a16="http://schemas.microsoft.com/office/drawing/2014/main" id="{DFBCB771-B053-FFCA-C7BE-DE65AB4AA31C}"/>
                </a:ext>
              </a:extLst>
            </p:cNvPr>
            <p:cNvSpPr/>
            <p:nvPr/>
          </p:nvSpPr>
          <p:spPr>
            <a:xfrm>
              <a:off x="296037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object 76">
              <a:extLst>
                <a:ext uri="{FF2B5EF4-FFF2-40B4-BE49-F238E27FC236}">
                  <a16:creationId xmlns:a16="http://schemas.microsoft.com/office/drawing/2014/main" id="{AD9A89B6-8A78-66CB-8925-70DA3548751D}"/>
                </a:ext>
              </a:extLst>
            </p:cNvPr>
            <p:cNvSpPr/>
            <p:nvPr/>
          </p:nvSpPr>
          <p:spPr>
            <a:xfrm>
              <a:off x="3070860" y="393001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object 77">
              <a:extLst>
                <a:ext uri="{FF2B5EF4-FFF2-40B4-BE49-F238E27FC236}">
                  <a16:creationId xmlns:a16="http://schemas.microsoft.com/office/drawing/2014/main" id="{8083D3EC-EBD2-D314-334A-D309E381FE82}"/>
                </a:ext>
              </a:extLst>
            </p:cNvPr>
            <p:cNvSpPr/>
            <p:nvPr/>
          </p:nvSpPr>
          <p:spPr>
            <a:xfrm>
              <a:off x="3185160" y="393001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object 78">
              <a:extLst>
                <a:ext uri="{FF2B5EF4-FFF2-40B4-BE49-F238E27FC236}">
                  <a16:creationId xmlns:a16="http://schemas.microsoft.com/office/drawing/2014/main" id="{B580F40D-0A39-A759-8AF9-ED15DE7DE59A}"/>
                </a:ext>
              </a:extLst>
            </p:cNvPr>
            <p:cNvSpPr/>
            <p:nvPr/>
          </p:nvSpPr>
          <p:spPr>
            <a:xfrm>
              <a:off x="329945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object 79">
              <a:extLst>
                <a:ext uri="{FF2B5EF4-FFF2-40B4-BE49-F238E27FC236}">
                  <a16:creationId xmlns:a16="http://schemas.microsoft.com/office/drawing/2014/main" id="{DBE9B2C9-FF76-1CE8-B43E-B2254C7CBC58}"/>
                </a:ext>
              </a:extLst>
            </p:cNvPr>
            <p:cNvSpPr/>
            <p:nvPr/>
          </p:nvSpPr>
          <p:spPr>
            <a:xfrm>
              <a:off x="341375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object 80">
              <a:extLst>
                <a:ext uri="{FF2B5EF4-FFF2-40B4-BE49-F238E27FC236}">
                  <a16:creationId xmlns:a16="http://schemas.microsoft.com/office/drawing/2014/main" id="{92A3390D-05A3-D27F-D246-DDC44CEAA695}"/>
                </a:ext>
              </a:extLst>
            </p:cNvPr>
            <p:cNvSpPr/>
            <p:nvPr/>
          </p:nvSpPr>
          <p:spPr>
            <a:xfrm>
              <a:off x="352805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object 81">
              <a:extLst>
                <a:ext uri="{FF2B5EF4-FFF2-40B4-BE49-F238E27FC236}">
                  <a16:creationId xmlns:a16="http://schemas.microsoft.com/office/drawing/2014/main" id="{B0911E2F-CACF-11B8-C6B1-0F557D917D96}"/>
                </a:ext>
              </a:extLst>
            </p:cNvPr>
            <p:cNvSpPr/>
            <p:nvPr/>
          </p:nvSpPr>
          <p:spPr>
            <a:xfrm>
              <a:off x="3638550"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object 82">
              <a:extLst>
                <a:ext uri="{FF2B5EF4-FFF2-40B4-BE49-F238E27FC236}">
                  <a16:creationId xmlns:a16="http://schemas.microsoft.com/office/drawing/2014/main" id="{B8120B1A-19E2-EED0-8962-722029402DBA}"/>
                </a:ext>
              </a:extLst>
            </p:cNvPr>
            <p:cNvSpPr/>
            <p:nvPr/>
          </p:nvSpPr>
          <p:spPr>
            <a:xfrm>
              <a:off x="3752850"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object 83">
              <a:extLst>
                <a:ext uri="{FF2B5EF4-FFF2-40B4-BE49-F238E27FC236}">
                  <a16:creationId xmlns:a16="http://schemas.microsoft.com/office/drawing/2014/main" id="{512C3B62-1E2D-0C9F-86DD-AA7C4DE646C1}"/>
                </a:ext>
              </a:extLst>
            </p:cNvPr>
            <p:cNvSpPr/>
            <p:nvPr/>
          </p:nvSpPr>
          <p:spPr>
            <a:xfrm>
              <a:off x="386715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object 84">
              <a:extLst>
                <a:ext uri="{FF2B5EF4-FFF2-40B4-BE49-F238E27FC236}">
                  <a16:creationId xmlns:a16="http://schemas.microsoft.com/office/drawing/2014/main" id="{CD4CCFA5-B6B5-D1C2-1C1C-021DCC402E30}"/>
                </a:ext>
              </a:extLst>
            </p:cNvPr>
            <p:cNvSpPr/>
            <p:nvPr/>
          </p:nvSpPr>
          <p:spPr>
            <a:xfrm>
              <a:off x="398145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object 85">
              <a:extLst>
                <a:ext uri="{FF2B5EF4-FFF2-40B4-BE49-F238E27FC236}">
                  <a16:creationId xmlns:a16="http://schemas.microsoft.com/office/drawing/2014/main" id="{4F88DF9D-5B34-D66D-B44A-7EA0A7AC0925}"/>
                </a:ext>
              </a:extLst>
            </p:cNvPr>
            <p:cNvSpPr/>
            <p:nvPr/>
          </p:nvSpPr>
          <p:spPr>
            <a:xfrm>
              <a:off x="409575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object 86">
              <a:extLst>
                <a:ext uri="{FF2B5EF4-FFF2-40B4-BE49-F238E27FC236}">
                  <a16:creationId xmlns:a16="http://schemas.microsoft.com/office/drawing/2014/main" id="{3933656D-08BD-6CA5-CC2F-D0C6F07F797C}"/>
                </a:ext>
              </a:extLst>
            </p:cNvPr>
            <p:cNvSpPr/>
            <p:nvPr/>
          </p:nvSpPr>
          <p:spPr>
            <a:xfrm>
              <a:off x="4206240"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object 87">
              <a:extLst>
                <a:ext uri="{FF2B5EF4-FFF2-40B4-BE49-F238E27FC236}">
                  <a16:creationId xmlns:a16="http://schemas.microsoft.com/office/drawing/2014/main" id="{A9403096-6592-8699-2EBF-E1D9228F169D}"/>
                </a:ext>
              </a:extLst>
            </p:cNvPr>
            <p:cNvSpPr/>
            <p:nvPr/>
          </p:nvSpPr>
          <p:spPr>
            <a:xfrm>
              <a:off x="4320540"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object 88">
              <a:extLst>
                <a:ext uri="{FF2B5EF4-FFF2-40B4-BE49-F238E27FC236}">
                  <a16:creationId xmlns:a16="http://schemas.microsoft.com/office/drawing/2014/main" id="{3D67CAC5-0152-095C-BE19-A8D4AA4330AD}"/>
                </a:ext>
              </a:extLst>
            </p:cNvPr>
            <p:cNvSpPr/>
            <p:nvPr/>
          </p:nvSpPr>
          <p:spPr>
            <a:xfrm>
              <a:off x="443484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object 89">
              <a:extLst>
                <a:ext uri="{FF2B5EF4-FFF2-40B4-BE49-F238E27FC236}">
                  <a16:creationId xmlns:a16="http://schemas.microsoft.com/office/drawing/2014/main" id="{3B2E82EF-FFB0-B2DF-0CA6-D3D8664F39DC}"/>
                </a:ext>
              </a:extLst>
            </p:cNvPr>
            <p:cNvSpPr/>
            <p:nvPr/>
          </p:nvSpPr>
          <p:spPr>
            <a:xfrm>
              <a:off x="454914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object 90">
              <a:extLst>
                <a:ext uri="{FF2B5EF4-FFF2-40B4-BE49-F238E27FC236}">
                  <a16:creationId xmlns:a16="http://schemas.microsoft.com/office/drawing/2014/main" id="{320C85EA-7BDC-6AEB-1133-D5AEBC754C70}"/>
                </a:ext>
              </a:extLst>
            </p:cNvPr>
            <p:cNvSpPr/>
            <p:nvPr/>
          </p:nvSpPr>
          <p:spPr>
            <a:xfrm>
              <a:off x="4659629"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object 91">
              <a:extLst>
                <a:ext uri="{FF2B5EF4-FFF2-40B4-BE49-F238E27FC236}">
                  <a16:creationId xmlns:a16="http://schemas.microsoft.com/office/drawing/2014/main" id="{8AD5FF83-AAD5-D456-3111-D36203018A51}"/>
                </a:ext>
              </a:extLst>
            </p:cNvPr>
            <p:cNvSpPr/>
            <p:nvPr/>
          </p:nvSpPr>
          <p:spPr>
            <a:xfrm>
              <a:off x="4773929" y="393001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object 92">
              <a:extLst>
                <a:ext uri="{FF2B5EF4-FFF2-40B4-BE49-F238E27FC236}">
                  <a16:creationId xmlns:a16="http://schemas.microsoft.com/office/drawing/2014/main" id="{77810971-733A-AC59-7DB3-2F733085206A}"/>
                </a:ext>
              </a:extLst>
            </p:cNvPr>
            <p:cNvSpPr/>
            <p:nvPr/>
          </p:nvSpPr>
          <p:spPr>
            <a:xfrm>
              <a:off x="4888229"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object 93">
              <a:extLst>
                <a:ext uri="{FF2B5EF4-FFF2-40B4-BE49-F238E27FC236}">
                  <a16:creationId xmlns:a16="http://schemas.microsoft.com/office/drawing/2014/main" id="{9052BD1E-16A2-A4F5-0EB3-6009FD606B59}"/>
                </a:ext>
              </a:extLst>
            </p:cNvPr>
            <p:cNvSpPr/>
            <p:nvPr/>
          </p:nvSpPr>
          <p:spPr>
            <a:xfrm>
              <a:off x="5002529" y="3930015"/>
              <a:ext cx="15240" cy="0"/>
            </a:xfrm>
            <a:custGeom>
              <a:avLst/>
              <a:gdLst/>
              <a:ahLst/>
              <a:cxnLst/>
              <a:rect l="l" t="t" r="r" b="b"/>
              <a:pathLst>
                <a:path w="15239">
                  <a:moveTo>
                    <a:pt x="0" y="0"/>
                  </a:moveTo>
                  <a:lnTo>
                    <a:pt x="1524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object 94">
              <a:extLst>
                <a:ext uri="{FF2B5EF4-FFF2-40B4-BE49-F238E27FC236}">
                  <a16:creationId xmlns:a16="http://schemas.microsoft.com/office/drawing/2014/main" id="{C9B82669-7C9D-C81F-7BCD-4F1DEF20E06D}"/>
                </a:ext>
              </a:extLst>
            </p:cNvPr>
            <p:cNvSpPr/>
            <p:nvPr/>
          </p:nvSpPr>
          <p:spPr>
            <a:xfrm>
              <a:off x="9883140" y="393001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object 95">
              <a:extLst>
                <a:ext uri="{FF2B5EF4-FFF2-40B4-BE49-F238E27FC236}">
                  <a16:creationId xmlns:a16="http://schemas.microsoft.com/office/drawing/2014/main" id="{AB1D6F55-D052-D895-510F-87BCD9A5751B}"/>
                </a:ext>
              </a:extLst>
            </p:cNvPr>
            <p:cNvSpPr/>
            <p:nvPr/>
          </p:nvSpPr>
          <p:spPr>
            <a:xfrm>
              <a:off x="9993630" y="393001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object 96">
              <a:extLst>
                <a:ext uri="{FF2B5EF4-FFF2-40B4-BE49-F238E27FC236}">
                  <a16:creationId xmlns:a16="http://schemas.microsoft.com/office/drawing/2014/main" id="{E30D1BD7-1ACD-FD1C-FA53-3E27365A7036}"/>
                </a:ext>
              </a:extLst>
            </p:cNvPr>
            <p:cNvSpPr/>
            <p:nvPr/>
          </p:nvSpPr>
          <p:spPr>
            <a:xfrm>
              <a:off x="10107930" y="393001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object 97">
              <a:extLst>
                <a:ext uri="{FF2B5EF4-FFF2-40B4-BE49-F238E27FC236}">
                  <a16:creationId xmlns:a16="http://schemas.microsoft.com/office/drawing/2014/main" id="{83594CBF-1AAF-E2D7-4888-9AC8A0D86FB4}"/>
                </a:ext>
              </a:extLst>
            </p:cNvPr>
            <p:cNvSpPr/>
            <p:nvPr/>
          </p:nvSpPr>
          <p:spPr>
            <a:xfrm>
              <a:off x="10222230" y="393001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object 98">
              <a:extLst>
                <a:ext uri="{FF2B5EF4-FFF2-40B4-BE49-F238E27FC236}">
                  <a16:creationId xmlns:a16="http://schemas.microsoft.com/office/drawing/2014/main" id="{EB5A08BE-47AB-1C91-380B-B4DC466C7E8B}"/>
                </a:ext>
              </a:extLst>
            </p:cNvPr>
            <p:cNvSpPr/>
            <p:nvPr/>
          </p:nvSpPr>
          <p:spPr>
            <a:xfrm>
              <a:off x="1967864" y="338137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object 99">
              <a:extLst>
                <a:ext uri="{FF2B5EF4-FFF2-40B4-BE49-F238E27FC236}">
                  <a16:creationId xmlns:a16="http://schemas.microsoft.com/office/drawing/2014/main" id="{728C545C-39E2-76AA-7576-F1FAAB38FD08}"/>
                </a:ext>
              </a:extLst>
            </p:cNvPr>
            <p:cNvSpPr/>
            <p:nvPr/>
          </p:nvSpPr>
          <p:spPr>
            <a:xfrm>
              <a:off x="2049779" y="33813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object 100">
              <a:extLst>
                <a:ext uri="{FF2B5EF4-FFF2-40B4-BE49-F238E27FC236}">
                  <a16:creationId xmlns:a16="http://schemas.microsoft.com/office/drawing/2014/main" id="{E857F1CD-22E2-833E-107C-BEB1861CB57E}"/>
                </a:ext>
              </a:extLst>
            </p:cNvPr>
            <p:cNvSpPr/>
            <p:nvPr/>
          </p:nvSpPr>
          <p:spPr>
            <a:xfrm>
              <a:off x="2164079" y="33813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object 101">
              <a:extLst>
                <a:ext uri="{FF2B5EF4-FFF2-40B4-BE49-F238E27FC236}">
                  <a16:creationId xmlns:a16="http://schemas.microsoft.com/office/drawing/2014/main" id="{1E31D76D-A367-A723-B9FA-8E27D02BBA11}"/>
                </a:ext>
              </a:extLst>
            </p:cNvPr>
            <p:cNvSpPr/>
            <p:nvPr/>
          </p:nvSpPr>
          <p:spPr>
            <a:xfrm>
              <a:off x="227837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object 102">
              <a:extLst>
                <a:ext uri="{FF2B5EF4-FFF2-40B4-BE49-F238E27FC236}">
                  <a16:creationId xmlns:a16="http://schemas.microsoft.com/office/drawing/2014/main" id="{FAE4C734-3C6B-D330-1916-3CEDE844D0B1}"/>
                </a:ext>
              </a:extLst>
            </p:cNvPr>
            <p:cNvSpPr/>
            <p:nvPr/>
          </p:nvSpPr>
          <p:spPr>
            <a:xfrm>
              <a:off x="239267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object 103">
              <a:extLst>
                <a:ext uri="{FF2B5EF4-FFF2-40B4-BE49-F238E27FC236}">
                  <a16:creationId xmlns:a16="http://schemas.microsoft.com/office/drawing/2014/main" id="{002A53C5-6E86-F6BE-D135-5047AF3F0A0B}"/>
                </a:ext>
              </a:extLst>
            </p:cNvPr>
            <p:cNvSpPr/>
            <p:nvPr/>
          </p:nvSpPr>
          <p:spPr>
            <a:xfrm>
              <a:off x="250697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object 104">
              <a:extLst>
                <a:ext uri="{FF2B5EF4-FFF2-40B4-BE49-F238E27FC236}">
                  <a16:creationId xmlns:a16="http://schemas.microsoft.com/office/drawing/2014/main" id="{537EE48C-94E9-D120-8F02-4581D51CF3D3}"/>
                </a:ext>
              </a:extLst>
            </p:cNvPr>
            <p:cNvSpPr/>
            <p:nvPr/>
          </p:nvSpPr>
          <p:spPr>
            <a:xfrm>
              <a:off x="2617470"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object 105">
              <a:extLst>
                <a:ext uri="{FF2B5EF4-FFF2-40B4-BE49-F238E27FC236}">
                  <a16:creationId xmlns:a16="http://schemas.microsoft.com/office/drawing/2014/main" id="{B429B97D-B2F9-1CD9-F579-9AF4EB4B96C8}"/>
                </a:ext>
              </a:extLst>
            </p:cNvPr>
            <p:cNvSpPr/>
            <p:nvPr/>
          </p:nvSpPr>
          <p:spPr>
            <a:xfrm>
              <a:off x="2731770"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object 106">
              <a:extLst>
                <a:ext uri="{FF2B5EF4-FFF2-40B4-BE49-F238E27FC236}">
                  <a16:creationId xmlns:a16="http://schemas.microsoft.com/office/drawing/2014/main" id="{61095699-ED86-2C64-877E-0E59D335C957}"/>
                </a:ext>
              </a:extLst>
            </p:cNvPr>
            <p:cNvSpPr/>
            <p:nvPr/>
          </p:nvSpPr>
          <p:spPr>
            <a:xfrm>
              <a:off x="284607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object 107">
              <a:extLst>
                <a:ext uri="{FF2B5EF4-FFF2-40B4-BE49-F238E27FC236}">
                  <a16:creationId xmlns:a16="http://schemas.microsoft.com/office/drawing/2014/main" id="{0F104E3D-9261-47FE-C43D-BE4F4A839BC9}"/>
                </a:ext>
              </a:extLst>
            </p:cNvPr>
            <p:cNvSpPr/>
            <p:nvPr/>
          </p:nvSpPr>
          <p:spPr>
            <a:xfrm>
              <a:off x="296037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object 108">
              <a:extLst>
                <a:ext uri="{FF2B5EF4-FFF2-40B4-BE49-F238E27FC236}">
                  <a16:creationId xmlns:a16="http://schemas.microsoft.com/office/drawing/2014/main" id="{3621379F-3206-ABE3-4D1F-7C2A77BBC7A5}"/>
                </a:ext>
              </a:extLst>
            </p:cNvPr>
            <p:cNvSpPr/>
            <p:nvPr/>
          </p:nvSpPr>
          <p:spPr>
            <a:xfrm>
              <a:off x="3070860" y="33813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object 109">
              <a:extLst>
                <a:ext uri="{FF2B5EF4-FFF2-40B4-BE49-F238E27FC236}">
                  <a16:creationId xmlns:a16="http://schemas.microsoft.com/office/drawing/2014/main" id="{7972F27B-506E-9067-525E-2A4A2DF3D894}"/>
                </a:ext>
              </a:extLst>
            </p:cNvPr>
            <p:cNvSpPr/>
            <p:nvPr/>
          </p:nvSpPr>
          <p:spPr>
            <a:xfrm>
              <a:off x="3185160" y="3381375"/>
              <a:ext cx="60960" cy="0"/>
            </a:xfrm>
            <a:custGeom>
              <a:avLst/>
              <a:gdLst/>
              <a:ahLst/>
              <a:cxnLst/>
              <a:rect l="l" t="t" r="r" b="b"/>
              <a:pathLst>
                <a:path w="60960">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4" name="object 110">
              <a:extLst>
                <a:ext uri="{FF2B5EF4-FFF2-40B4-BE49-F238E27FC236}">
                  <a16:creationId xmlns:a16="http://schemas.microsoft.com/office/drawing/2014/main" id="{4E0A1D0D-8E6D-CC97-B41F-0922EA0F23C9}"/>
                </a:ext>
              </a:extLst>
            </p:cNvPr>
            <p:cNvSpPr/>
            <p:nvPr/>
          </p:nvSpPr>
          <p:spPr>
            <a:xfrm>
              <a:off x="329945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object 111">
              <a:extLst>
                <a:ext uri="{FF2B5EF4-FFF2-40B4-BE49-F238E27FC236}">
                  <a16:creationId xmlns:a16="http://schemas.microsoft.com/office/drawing/2014/main" id="{BB98A8CA-2086-BECA-762B-7AC10B47D144}"/>
                </a:ext>
              </a:extLst>
            </p:cNvPr>
            <p:cNvSpPr/>
            <p:nvPr/>
          </p:nvSpPr>
          <p:spPr>
            <a:xfrm>
              <a:off x="341375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object 112">
              <a:extLst>
                <a:ext uri="{FF2B5EF4-FFF2-40B4-BE49-F238E27FC236}">
                  <a16:creationId xmlns:a16="http://schemas.microsoft.com/office/drawing/2014/main" id="{6BDD38E2-B3BF-EA44-CAD6-BB432A695AE8}"/>
                </a:ext>
              </a:extLst>
            </p:cNvPr>
            <p:cNvSpPr/>
            <p:nvPr/>
          </p:nvSpPr>
          <p:spPr>
            <a:xfrm>
              <a:off x="352805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object 113">
              <a:extLst>
                <a:ext uri="{FF2B5EF4-FFF2-40B4-BE49-F238E27FC236}">
                  <a16:creationId xmlns:a16="http://schemas.microsoft.com/office/drawing/2014/main" id="{7902C1CE-F9ED-809F-0AB7-857BB9DB5A97}"/>
                </a:ext>
              </a:extLst>
            </p:cNvPr>
            <p:cNvSpPr/>
            <p:nvPr/>
          </p:nvSpPr>
          <p:spPr>
            <a:xfrm>
              <a:off x="3638550"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object 114">
              <a:extLst>
                <a:ext uri="{FF2B5EF4-FFF2-40B4-BE49-F238E27FC236}">
                  <a16:creationId xmlns:a16="http://schemas.microsoft.com/office/drawing/2014/main" id="{1C77536A-3BF1-1EB8-F0E4-EB97F26EE647}"/>
                </a:ext>
              </a:extLst>
            </p:cNvPr>
            <p:cNvSpPr/>
            <p:nvPr/>
          </p:nvSpPr>
          <p:spPr>
            <a:xfrm>
              <a:off x="3752850"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object 115">
              <a:extLst>
                <a:ext uri="{FF2B5EF4-FFF2-40B4-BE49-F238E27FC236}">
                  <a16:creationId xmlns:a16="http://schemas.microsoft.com/office/drawing/2014/main" id="{93BB86A3-F0EB-82D1-613F-1D4442B2E02D}"/>
                </a:ext>
              </a:extLst>
            </p:cNvPr>
            <p:cNvSpPr/>
            <p:nvPr/>
          </p:nvSpPr>
          <p:spPr>
            <a:xfrm>
              <a:off x="386715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object 116">
              <a:extLst>
                <a:ext uri="{FF2B5EF4-FFF2-40B4-BE49-F238E27FC236}">
                  <a16:creationId xmlns:a16="http://schemas.microsoft.com/office/drawing/2014/main" id="{88C1E3F5-3AD9-2783-5F1A-3B76A9A2A495}"/>
                </a:ext>
              </a:extLst>
            </p:cNvPr>
            <p:cNvSpPr/>
            <p:nvPr/>
          </p:nvSpPr>
          <p:spPr>
            <a:xfrm>
              <a:off x="398145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object 117">
              <a:extLst>
                <a:ext uri="{FF2B5EF4-FFF2-40B4-BE49-F238E27FC236}">
                  <a16:creationId xmlns:a16="http://schemas.microsoft.com/office/drawing/2014/main" id="{7378C8E7-BC21-7A71-A0BD-BFD2F4651C35}"/>
                </a:ext>
              </a:extLst>
            </p:cNvPr>
            <p:cNvSpPr/>
            <p:nvPr/>
          </p:nvSpPr>
          <p:spPr>
            <a:xfrm>
              <a:off x="409575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object 118">
              <a:extLst>
                <a:ext uri="{FF2B5EF4-FFF2-40B4-BE49-F238E27FC236}">
                  <a16:creationId xmlns:a16="http://schemas.microsoft.com/office/drawing/2014/main" id="{F155D6CB-4E17-BE5D-4580-7398B14E5A1A}"/>
                </a:ext>
              </a:extLst>
            </p:cNvPr>
            <p:cNvSpPr/>
            <p:nvPr/>
          </p:nvSpPr>
          <p:spPr>
            <a:xfrm>
              <a:off x="4206240"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3" name="object 119">
              <a:extLst>
                <a:ext uri="{FF2B5EF4-FFF2-40B4-BE49-F238E27FC236}">
                  <a16:creationId xmlns:a16="http://schemas.microsoft.com/office/drawing/2014/main" id="{AA6907BC-F83C-4D48-DF5D-3B67EA1AD53F}"/>
                </a:ext>
              </a:extLst>
            </p:cNvPr>
            <p:cNvSpPr/>
            <p:nvPr/>
          </p:nvSpPr>
          <p:spPr>
            <a:xfrm>
              <a:off x="4320540"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4" name="object 120">
              <a:extLst>
                <a:ext uri="{FF2B5EF4-FFF2-40B4-BE49-F238E27FC236}">
                  <a16:creationId xmlns:a16="http://schemas.microsoft.com/office/drawing/2014/main" id="{503BF4D6-F66C-C2A8-523F-C229701106B9}"/>
                </a:ext>
              </a:extLst>
            </p:cNvPr>
            <p:cNvSpPr/>
            <p:nvPr/>
          </p:nvSpPr>
          <p:spPr>
            <a:xfrm>
              <a:off x="443484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5" name="object 121">
              <a:extLst>
                <a:ext uri="{FF2B5EF4-FFF2-40B4-BE49-F238E27FC236}">
                  <a16:creationId xmlns:a16="http://schemas.microsoft.com/office/drawing/2014/main" id="{8191F2F6-CD6E-3D4D-F6D6-C86D0625F9A0}"/>
                </a:ext>
              </a:extLst>
            </p:cNvPr>
            <p:cNvSpPr/>
            <p:nvPr/>
          </p:nvSpPr>
          <p:spPr>
            <a:xfrm>
              <a:off x="454914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6" name="object 122">
              <a:extLst>
                <a:ext uri="{FF2B5EF4-FFF2-40B4-BE49-F238E27FC236}">
                  <a16:creationId xmlns:a16="http://schemas.microsoft.com/office/drawing/2014/main" id="{F5BE0B34-10D6-9887-8D3F-FBE6DF63641A}"/>
                </a:ext>
              </a:extLst>
            </p:cNvPr>
            <p:cNvSpPr/>
            <p:nvPr/>
          </p:nvSpPr>
          <p:spPr>
            <a:xfrm>
              <a:off x="4659629"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7" name="object 123">
              <a:extLst>
                <a:ext uri="{FF2B5EF4-FFF2-40B4-BE49-F238E27FC236}">
                  <a16:creationId xmlns:a16="http://schemas.microsoft.com/office/drawing/2014/main" id="{277ED5EF-0E82-7ED5-5A79-0A455F8D7724}"/>
                </a:ext>
              </a:extLst>
            </p:cNvPr>
            <p:cNvSpPr/>
            <p:nvPr/>
          </p:nvSpPr>
          <p:spPr>
            <a:xfrm>
              <a:off x="4773929" y="338137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8" name="object 124">
              <a:extLst>
                <a:ext uri="{FF2B5EF4-FFF2-40B4-BE49-F238E27FC236}">
                  <a16:creationId xmlns:a16="http://schemas.microsoft.com/office/drawing/2014/main" id="{86D2E1B4-ED37-388F-29AC-9CBC955D113D}"/>
                </a:ext>
              </a:extLst>
            </p:cNvPr>
            <p:cNvSpPr/>
            <p:nvPr/>
          </p:nvSpPr>
          <p:spPr>
            <a:xfrm>
              <a:off x="4888229"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9" name="object 125">
              <a:extLst>
                <a:ext uri="{FF2B5EF4-FFF2-40B4-BE49-F238E27FC236}">
                  <a16:creationId xmlns:a16="http://schemas.microsoft.com/office/drawing/2014/main" id="{14CC782D-5952-6189-553A-6A8D90760E39}"/>
                </a:ext>
              </a:extLst>
            </p:cNvPr>
            <p:cNvSpPr/>
            <p:nvPr/>
          </p:nvSpPr>
          <p:spPr>
            <a:xfrm>
              <a:off x="5002529" y="3381375"/>
              <a:ext cx="15240" cy="0"/>
            </a:xfrm>
            <a:custGeom>
              <a:avLst/>
              <a:gdLst/>
              <a:ahLst/>
              <a:cxnLst/>
              <a:rect l="l" t="t" r="r" b="b"/>
              <a:pathLst>
                <a:path w="15239">
                  <a:moveTo>
                    <a:pt x="0" y="0"/>
                  </a:moveTo>
                  <a:lnTo>
                    <a:pt x="1524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0" name="object 126">
              <a:extLst>
                <a:ext uri="{FF2B5EF4-FFF2-40B4-BE49-F238E27FC236}">
                  <a16:creationId xmlns:a16="http://schemas.microsoft.com/office/drawing/2014/main" id="{71E737BE-B455-3E21-B7E7-78BA297BB851}"/>
                </a:ext>
              </a:extLst>
            </p:cNvPr>
            <p:cNvSpPr/>
            <p:nvPr/>
          </p:nvSpPr>
          <p:spPr>
            <a:xfrm>
              <a:off x="9883140" y="338137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1" name="object 127">
              <a:extLst>
                <a:ext uri="{FF2B5EF4-FFF2-40B4-BE49-F238E27FC236}">
                  <a16:creationId xmlns:a16="http://schemas.microsoft.com/office/drawing/2014/main" id="{949D9548-E060-9B37-074B-4FB0A6CD5EB4}"/>
                </a:ext>
              </a:extLst>
            </p:cNvPr>
            <p:cNvSpPr/>
            <p:nvPr/>
          </p:nvSpPr>
          <p:spPr>
            <a:xfrm>
              <a:off x="9993630" y="338137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2" name="object 128">
              <a:extLst>
                <a:ext uri="{FF2B5EF4-FFF2-40B4-BE49-F238E27FC236}">
                  <a16:creationId xmlns:a16="http://schemas.microsoft.com/office/drawing/2014/main" id="{ACA2B939-41BA-0652-A95B-149616157541}"/>
                </a:ext>
              </a:extLst>
            </p:cNvPr>
            <p:cNvSpPr/>
            <p:nvPr/>
          </p:nvSpPr>
          <p:spPr>
            <a:xfrm>
              <a:off x="10107930" y="338137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3" name="object 129">
              <a:extLst>
                <a:ext uri="{FF2B5EF4-FFF2-40B4-BE49-F238E27FC236}">
                  <a16:creationId xmlns:a16="http://schemas.microsoft.com/office/drawing/2014/main" id="{D7582D29-B958-97C8-A2A3-7F4D9742A471}"/>
                </a:ext>
              </a:extLst>
            </p:cNvPr>
            <p:cNvSpPr/>
            <p:nvPr/>
          </p:nvSpPr>
          <p:spPr>
            <a:xfrm>
              <a:off x="10222230" y="338137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4" name="object 130">
              <a:extLst>
                <a:ext uri="{FF2B5EF4-FFF2-40B4-BE49-F238E27FC236}">
                  <a16:creationId xmlns:a16="http://schemas.microsoft.com/office/drawing/2014/main" id="{F5A0EB63-C622-276C-376B-C3E06D93616E}"/>
                </a:ext>
              </a:extLst>
            </p:cNvPr>
            <p:cNvSpPr/>
            <p:nvPr/>
          </p:nvSpPr>
          <p:spPr>
            <a:xfrm>
              <a:off x="1967864" y="2836545"/>
              <a:ext cx="4002404" cy="0"/>
            </a:xfrm>
            <a:custGeom>
              <a:avLst/>
              <a:gdLst/>
              <a:ahLst/>
              <a:cxnLst/>
              <a:rect l="l" t="t" r="r" b="b"/>
              <a:pathLst>
                <a:path w="4002404">
                  <a:moveTo>
                    <a:pt x="0" y="0"/>
                  </a:moveTo>
                  <a:lnTo>
                    <a:pt x="400240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5" name="object 131">
              <a:extLst>
                <a:ext uri="{FF2B5EF4-FFF2-40B4-BE49-F238E27FC236}">
                  <a16:creationId xmlns:a16="http://schemas.microsoft.com/office/drawing/2014/main" id="{33EFBCC0-CB8C-2422-03DB-BF7E6F99B0F0}"/>
                </a:ext>
              </a:extLst>
            </p:cNvPr>
            <p:cNvSpPr/>
            <p:nvPr/>
          </p:nvSpPr>
          <p:spPr>
            <a:xfrm>
              <a:off x="602360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6" name="object 132">
              <a:extLst>
                <a:ext uri="{FF2B5EF4-FFF2-40B4-BE49-F238E27FC236}">
                  <a16:creationId xmlns:a16="http://schemas.microsoft.com/office/drawing/2014/main" id="{1A207F88-78FC-AA42-615F-8AF8848551C7}"/>
                </a:ext>
              </a:extLst>
            </p:cNvPr>
            <p:cNvSpPr/>
            <p:nvPr/>
          </p:nvSpPr>
          <p:spPr>
            <a:xfrm>
              <a:off x="613790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7" name="object 133">
              <a:extLst>
                <a:ext uri="{FF2B5EF4-FFF2-40B4-BE49-F238E27FC236}">
                  <a16:creationId xmlns:a16="http://schemas.microsoft.com/office/drawing/2014/main" id="{19F0EED7-E46D-2456-7513-C0E9EE0F22B2}"/>
                </a:ext>
              </a:extLst>
            </p:cNvPr>
            <p:cNvSpPr/>
            <p:nvPr/>
          </p:nvSpPr>
          <p:spPr>
            <a:xfrm>
              <a:off x="6248400" y="28365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object 134">
              <a:extLst>
                <a:ext uri="{FF2B5EF4-FFF2-40B4-BE49-F238E27FC236}">
                  <a16:creationId xmlns:a16="http://schemas.microsoft.com/office/drawing/2014/main" id="{FDE7C5BC-B961-D50D-0BF0-5AF1DE95F063}"/>
                </a:ext>
              </a:extLst>
            </p:cNvPr>
            <p:cNvSpPr/>
            <p:nvPr/>
          </p:nvSpPr>
          <p:spPr>
            <a:xfrm>
              <a:off x="6362700" y="2836545"/>
              <a:ext cx="60960" cy="0"/>
            </a:xfrm>
            <a:custGeom>
              <a:avLst/>
              <a:gdLst/>
              <a:ahLst/>
              <a:cxnLst/>
              <a:rect l="l" t="t" r="r" b="b"/>
              <a:pathLst>
                <a:path w="60960">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object 135">
              <a:extLst>
                <a:ext uri="{FF2B5EF4-FFF2-40B4-BE49-F238E27FC236}">
                  <a16:creationId xmlns:a16="http://schemas.microsoft.com/office/drawing/2014/main" id="{723321BD-F2FE-C80F-0ACA-D0369EE9DC59}"/>
                </a:ext>
              </a:extLst>
            </p:cNvPr>
            <p:cNvSpPr/>
            <p:nvPr/>
          </p:nvSpPr>
          <p:spPr>
            <a:xfrm>
              <a:off x="647700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object 136">
              <a:extLst>
                <a:ext uri="{FF2B5EF4-FFF2-40B4-BE49-F238E27FC236}">
                  <a16:creationId xmlns:a16="http://schemas.microsoft.com/office/drawing/2014/main" id="{3D9909C8-7EFF-D728-2FCF-A5B671773087}"/>
                </a:ext>
              </a:extLst>
            </p:cNvPr>
            <p:cNvSpPr/>
            <p:nvPr/>
          </p:nvSpPr>
          <p:spPr>
            <a:xfrm>
              <a:off x="659130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object 137">
              <a:extLst>
                <a:ext uri="{FF2B5EF4-FFF2-40B4-BE49-F238E27FC236}">
                  <a16:creationId xmlns:a16="http://schemas.microsoft.com/office/drawing/2014/main" id="{B1FAF99C-D246-1784-0909-2523EDC97CAE}"/>
                </a:ext>
              </a:extLst>
            </p:cNvPr>
            <p:cNvSpPr/>
            <p:nvPr/>
          </p:nvSpPr>
          <p:spPr>
            <a:xfrm>
              <a:off x="670560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object 138">
              <a:extLst>
                <a:ext uri="{FF2B5EF4-FFF2-40B4-BE49-F238E27FC236}">
                  <a16:creationId xmlns:a16="http://schemas.microsoft.com/office/drawing/2014/main" id="{CCEC6FA9-59FD-66B0-A728-0055CAADBBE9}"/>
                </a:ext>
              </a:extLst>
            </p:cNvPr>
            <p:cNvSpPr/>
            <p:nvPr/>
          </p:nvSpPr>
          <p:spPr>
            <a:xfrm>
              <a:off x="681609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object 139">
              <a:extLst>
                <a:ext uri="{FF2B5EF4-FFF2-40B4-BE49-F238E27FC236}">
                  <a16:creationId xmlns:a16="http://schemas.microsoft.com/office/drawing/2014/main" id="{940B14D7-2E57-8357-6F52-528FEA9615CC}"/>
                </a:ext>
              </a:extLst>
            </p:cNvPr>
            <p:cNvSpPr/>
            <p:nvPr/>
          </p:nvSpPr>
          <p:spPr>
            <a:xfrm>
              <a:off x="693039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object 140">
              <a:extLst>
                <a:ext uri="{FF2B5EF4-FFF2-40B4-BE49-F238E27FC236}">
                  <a16:creationId xmlns:a16="http://schemas.microsoft.com/office/drawing/2014/main" id="{10698A97-1BE8-E2CC-26EC-1FE8507F26C8}"/>
                </a:ext>
              </a:extLst>
            </p:cNvPr>
            <p:cNvSpPr/>
            <p:nvPr/>
          </p:nvSpPr>
          <p:spPr>
            <a:xfrm>
              <a:off x="704469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object 141">
              <a:extLst>
                <a:ext uri="{FF2B5EF4-FFF2-40B4-BE49-F238E27FC236}">
                  <a16:creationId xmlns:a16="http://schemas.microsoft.com/office/drawing/2014/main" id="{079708B1-8680-1910-EAB3-0315E9751C92}"/>
                </a:ext>
              </a:extLst>
            </p:cNvPr>
            <p:cNvSpPr/>
            <p:nvPr/>
          </p:nvSpPr>
          <p:spPr>
            <a:xfrm>
              <a:off x="715899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object 142">
              <a:extLst>
                <a:ext uri="{FF2B5EF4-FFF2-40B4-BE49-F238E27FC236}">
                  <a16:creationId xmlns:a16="http://schemas.microsoft.com/office/drawing/2014/main" id="{0ABF8E9D-1BC3-132F-6907-27E1C4B288EE}"/>
                </a:ext>
              </a:extLst>
            </p:cNvPr>
            <p:cNvSpPr/>
            <p:nvPr/>
          </p:nvSpPr>
          <p:spPr>
            <a:xfrm>
              <a:off x="7269480"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object 143">
              <a:extLst>
                <a:ext uri="{FF2B5EF4-FFF2-40B4-BE49-F238E27FC236}">
                  <a16:creationId xmlns:a16="http://schemas.microsoft.com/office/drawing/2014/main" id="{FF00BDC0-F3EF-4945-3FEE-C79C67A239C1}"/>
                </a:ext>
              </a:extLst>
            </p:cNvPr>
            <p:cNvSpPr/>
            <p:nvPr/>
          </p:nvSpPr>
          <p:spPr>
            <a:xfrm>
              <a:off x="7383780"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object 144">
              <a:extLst>
                <a:ext uri="{FF2B5EF4-FFF2-40B4-BE49-F238E27FC236}">
                  <a16:creationId xmlns:a16="http://schemas.microsoft.com/office/drawing/2014/main" id="{11E71D1D-D3E1-4F2C-85BC-63D43CB0E139}"/>
                </a:ext>
              </a:extLst>
            </p:cNvPr>
            <p:cNvSpPr/>
            <p:nvPr/>
          </p:nvSpPr>
          <p:spPr>
            <a:xfrm>
              <a:off x="7498080"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object 145">
              <a:extLst>
                <a:ext uri="{FF2B5EF4-FFF2-40B4-BE49-F238E27FC236}">
                  <a16:creationId xmlns:a16="http://schemas.microsoft.com/office/drawing/2014/main" id="{E08E1BBE-10A0-92E0-EAB4-F2E34129BE83}"/>
                </a:ext>
              </a:extLst>
            </p:cNvPr>
            <p:cNvSpPr/>
            <p:nvPr/>
          </p:nvSpPr>
          <p:spPr>
            <a:xfrm>
              <a:off x="761238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object 146">
              <a:extLst>
                <a:ext uri="{FF2B5EF4-FFF2-40B4-BE49-F238E27FC236}">
                  <a16:creationId xmlns:a16="http://schemas.microsoft.com/office/drawing/2014/main" id="{C969A216-CF62-2A24-A47B-964A836B0BE8}"/>
                </a:ext>
              </a:extLst>
            </p:cNvPr>
            <p:cNvSpPr/>
            <p:nvPr/>
          </p:nvSpPr>
          <p:spPr>
            <a:xfrm>
              <a:off x="772668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object 147">
              <a:extLst>
                <a:ext uri="{FF2B5EF4-FFF2-40B4-BE49-F238E27FC236}">
                  <a16:creationId xmlns:a16="http://schemas.microsoft.com/office/drawing/2014/main" id="{75FA5987-1F67-137A-2AB5-E6B457DE0CC1}"/>
                </a:ext>
              </a:extLst>
            </p:cNvPr>
            <p:cNvSpPr/>
            <p:nvPr/>
          </p:nvSpPr>
          <p:spPr>
            <a:xfrm>
              <a:off x="7837169"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2" name="object 148">
              <a:extLst>
                <a:ext uri="{FF2B5EF4-FFF2-40B4-BE49-F238E27FC236}">
                  <a16:creationId xmlns:a16="http://schemas.microsoft.com/office/drawing/2014/main" id="{DAD974FF-B260-C852-907C-E96D54B96514}"/>
                </a:ext>
              </a:extLst>
            </p:cNvPr>
            <p:cNvSpPr/>
            <p:nvPr/>
          </p:nvSpPr>
          <p:spPr>
            <a:xfrm>
              <a:off x="7951469"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3" name="object 149">
              <a:extLst>
                <a:ext uri="{FF2B5EF4-FFF2-40B4-BE49-F238E27FC236}">
                  <a16:creationId xmlns:a16="http://schemas.microsoft.com/office/drawing/2014/main" id="{D2E499F5-A292-7058-C57B-B17A4B9E0A37}"/>
                </a:ext>
              </a:extLst>
            </p:cNvPr>
            <p:cNvSpPr/>
            <p:nvPr/>
          </p:nvSpPr>
          <p:spPr>
            <a:xfrm>
              <a:off x="806576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object 150">
              <a:extLst>
                <a:ext uri="{FF2B5EF4-FFF2-40B4-BE49-F238E27FC236}">
                  <a16:creationId xmlns:a16="http://schemas.microsoft.com/office/drawing/2014/main" id="{E7758364-B30C-7C6A-9070-38E754B39B90}"/>
                </a:ext>
              </a:extLst>
            </p:cNvPr>
            <p:cNvSpPr/>
            <p:nvPr/>
          </p:nvSpPr>
          <p:spPr>
            <a:xfrm>
              <a:off x="818006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object 151">
              <a:extLst>
                <a:ext uri="{FF2B5EF4-FFF2-40B4-BE49-F238E27FC236}">
                  <a16:creationId xmlns:a16="http://schemas.microsoft.com/office/drawing/2014/main" id="{2127F98F-BA76-FFD0-093D-34C21400AC22}"/>
                </a:ext>
              </a:extLst>
            </p:cNvPr>
            <p:cNvSpPr/>
            <p:nvPr/>
          </p:nvSpPr>
          <p:spPr>
            <a:xfrm>
              <a:off x="829436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object 152">
              <a:extLst>
                <a:ext uri="{FF2B5EF4-FFF2-40B4-BE49-F238E27FC236}">
                  <a16:creationId xmlns:a16="http://schemas.microsoft.com/office/drawing/2014/main" id="{FA32FC25-5541-70C3-14AE-F6A3A1FEDCC2}"/>
                </a:ext>
              </a:extLst>
            </p:cNvPr>
            <p:cNvSpPr/>
            <p:nvPr/>
          </p:nvSpPr>
          <p:spPr>
            <a:xfrm>
              <a:off x="8404859"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object 153">
              <a:extLst>
                <a:ext uri="{FF2B5EF4-FFF2-40B4-BE49-F238E27FC236}">
                  <a16:creationId xmlns:a16="http://schemas.microsoft.com/office/drawing/2014/main" id="{58C56C4B-5639-7F67-9C8F-48244057C7F1}"/>
                </a:ext>
              </a:extLst>
            </p:cNvPr>
            <p:cNvSpPr/>
            <p:nvPr/>
          </p:nvSpPr>
          <p:spPr>
            <a:xfrm>
              <a:off x="8519159"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object 154">
              <a:extLst>
                <a:ext uri="{FF2B5EF4-FFF2-40B4-BE49-F238E27FC236}">
                  <a16:creationId xmlns:a16="http://schemas.microsoft.com/office/drawing/2014/main" id="{95BD6467-B463-932F-C506-BCB65ECD5FDD}"/>
                </a:ext>
              </a:extLst>
            </p:cNvPr>
            <p:cNvSpPr/>
            <p:nvPr/>
          </p:nvSpPr>
          <p:spPr>
            <a:xfrm>
              <a:off x="863345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object 155">
              <a:extLst>
                <a:ext uri="{FF2B5EF4-FFF2-40B4-BE49-F238E27FC236}">
                  <a16:creationId xmlns:a16="http://schemas.microsoft.com/office/drawing/2014/main" id="{804DC96D-6C7C-BD42-C2A3-BBB8DD0A5269}"/>
                </a:ext>
              </a:extLst>
            </p:cNvPr>
            <p:cNvSpPr/>
            <p:nvPr/>
          </p:nvSpPr>
          <p:spPr>
            <a:xfrm>
              <a:off x="8747759"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object 156">
              <a:extLst>
                <a:ext uri="{FF2B5EF4-FFF2-40B4-BE49-F238E27FC236}">
                  <a16:creationId xmlns:a16="http://schemas.microsoft.com/office/drawing/2014/main" id="{0DCDD2C8-D4CA-F892-BF82-70F4C4F0B59A}"/>
                </a:ext>
              </a:extLst>
            </p:cNvPr>
            <p:cNvSpPr/>
            <p:nvPr/>
          </p:nvSpPr>
          <p:spPr>
            <a:xfrm>
              <a:off x="885825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object 157">
              <a:extLst>
                <a:ext uri="{FF2B5EF4-FFF2-40B4-BE49-F238E27FC236}">
                  <a16:creationId xmlns:a16="http://schemas.microsoft.com/office/drawing/2014/main" id="{44A011FE-1F82-A1DF-24F4-B10A2D724D2E}"/>
                </a:ext>
              </a:extLst>
            </p:cNvPr>
            <p:cNvSpPr/>
            <p:nvPr/>
          </p:nvSpPr>
          <p:spPr>
            <a:xfrm>
              <a:off x="897255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object 158">
              <a:extLst>
                <a:ext uri="{FF2B5EF4-FFF2-40B4-BE49-F238E27FC236}">
                  <a16:creationId xmlns:a16="http://schemas.microsoft.com/office/drawing/2014/main" id="{BA889416-5B3A-6FBB-ECE3-BFC14476CAD9}"/>
                </a:ext>
              </a:extLst>
            </p:cNvPr>
            <p:cNvSpPr/>
            <p:nvPr/>
          </p:nvSpPr>
          <p:spPr>
            <a:xfrm>
              <a:off x="908685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object 159">
              <a:extLst>
                <a:ext uri="{FF2B5EF4-FFF2-40B4-BE49-F238E27FC236}">
                  <a16:creationId xmlns:a16="http://schemas.microsoft.com/office/drawing/2014/main" id="{24C9541B-A6E2-E5C3-E3EE-9492ABFD2506}"/>
                </a:ext>
              </a:extLst>
            </p:cNvPr>
            <p:cNvSpPr/>
            <p:nvPr/>
          </p:nvSpPr>
          <p:spPr>
            <a:xfrm>
              <a:off x="920115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4" name="object 160">
              <a:extLst>
                <a:ext uri="{FF2B5EF4-FFF2-40B4-BE49-F238E27FC236}">
                  <a16:creationId xmlns:a16="http://schemas.microsoft.com/office/drawing/2014/main" id="{E82B8450-11E0-86CC-0C85-F350CA6CA0E9}"/>
                </a:ext>
              </a:extLst>
            </p:cNvPr>
            <p:cNvSpPr/>
            <p:nvPr/>
          </p:nvSpPr>
          <p:spPr>
            <a:xfrm>
              <a:off x="931545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5" name="object 161">
              <a:extLst>
                <a:ext uri="{FF2B5EF4-FFF2-40B4-BE49-F238E27FC236}">
                  <a16:creationId xmlns:a16="http://schemas.microsoft.com/office/drawing/2014/main" id="{D20CC784-C511-17E2-EC6D-58D28E0D8F3F}"/>
                </a:ext>
              </a:extLst>
            </p:cNvPr>
            <p:cNvSpPr/>
            <p:nvPr/>
          </p:nvSpPr>
          <p:spPr>
            <a:xfrm>
              <a:off x="942594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6" name="object 162">
              <a:extLst>
                <a:ext uri="{FF2B5EF4-FFF2-40B4-BE49-F238E27FC236}">
                  <a16:creationId xmlns:a16="http://schemas.microsoft.com/office/drawing/2014/main" id="{894DE06A-9E38-AEEC-B077-B9DEC574F2B9}"/>
                </a:ext>
              </a:extLst>
            </p:cNvPr>
            <p:cNvSpPr/>
            <p:nvPr/>
          </p:nvSpPr>
          <p:spPr>
            <a:xfrm>
              <a:off x="9540240" y="2836545"/>
              <a:ext cx="60960" cy="0"/>
            </a:xfrm>
            <a:custGeom>
              <a:avLst/>
              <a:gdLst/>
              <a:ahLst/>
              <a:cxnLst/>
              <a:rect l="l" t="t" r="r" b="b"/>
              <a:pathLst>
                <a:path w="60959">
                  <a:moveTo>
                    <a:pt x="0" y="0"/>
                  </a:moveTo>
                  <a:lnTo>
                    <a:pt x="60959"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object 163">
              <a:extLst>
                <a:ext uri="{FF2B5EF4-FFF2-40B4-BE49-F238E27FC236}">
                  <a16:creationId xmlns:a16="http://schemas.microsoft.com/office/drawing/2014/main" id="{A8BA7F08-827A-F558-C78C-FD965C336EAA}"/>
                </a:ext>
              </a:extLst>
            </p:cNvPr>
            <p:cNvSpPr/>
            <p:nvPr/>
          </p:nvSpPr>
          <p:spPr>
            <a:xfrm>
              <a:off x="965454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8" name="object 164">
              <a:extLst>
                <a:ext uri="{FF2B5EF4-FFF2-40B4-BE49-F238E27FC236}">
                  <a16:creationId xmlns:a16="http://schemas.microsoft.com/office/drawing/2014/main" id="{72C44EA2-88B8-8B12-8714-E30360E26CEA}"/>
                </a:ext>
              </a:extLst>
            </p:cNvPr>
            <p:cNvSpPr/>
            <p:nvPr/>
          </p:nvSpPr>
          <p:spPr>
            <a:xfrm>
              <a:off x="976884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9" name="object 165">
              <a:extLst>
                <a:ext uri="{FF2B5EF4-FFF2-40B4-BE49-F238E27FC236}">
                  <a16:creationId xmlns:a16="http://schemas.microsoft.com/office/drawing/2014/main" id="{011619A3-7202-EEC7-731A-2B5D3DEF10DC}"/>
                </a:ext>
              </a:extLst>
            </p:cNvPr>
            <p:cNvSpPr/>
            <p:nvPr/>
          </p:nvSpPr>
          <p:spPr>
            <a:xfrm>
              <a:off x="9883140" y="2836545"/>
              <a:ext cx="57150" cy="0"/>
            </a:xfrm>
            <a:custGeom>
              <a:avLst/>
              <a:gdLst/>
              <a:ahLst/>
              <a:cxnLst/>
              <a:rect l="l" t="t" r="r" b="b"/>
              <a:pathLst>
                <a:path w="57150">
                  <a:moveTo>
                    <a:pt x="0" y="0"/>
                  </a:moveTo>
                  <a:lnTo>
                    <a:pt x="5715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0" name="object 166">
              <a:extLst>
                <a:ext uri="{FF2B5EF4-FFF2-40B4-BE49-F238E27FC236}">
                  <a16:creationId xmlns:a16="http://schemas.microsoft.com/office/drawing/2014/main" id="{B8B278F8-0E19-AA33-687D-4C77A42A62CD}"/>
                </a:ext>
              </a:extLst>
            </p:cNvPr>
            <p:cNvSpPr/>
            <p:nvPr/>
          </p:nvSpPr>
          <p:spPr>
            <a:xfrm>
              <a:off x="9993630"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1" name="object 167">
              <a:extLst>
                <a:ext uri="{FF2B5EF4-FFF2-40B4-BE49-F238E27FC236}">
                  <a16:creationId xmlns:a16="http://schemas.microsoft.com/office/drawing/2014/main" id="{B3FC77CE-8C59-2CC9-8B7B-2A17F86DC365}"/>
                </a:ext>
              </a:extLst>
            </p:cNvPr>
            <p:cNvSpPr/>
            <p:nvPr/>
          </p:nvSpPr>
          <p:spPr>
            <a:xfrm>
              <a:off x="10107930" y="2836545"/>
              <a:ext cx="60960" cy="0"/>
            </a:xfrm>
            <a:custGeom>
              <a:avLst/>
              <a:gdLst/>
              <a:ahLst/>
              <a:cxnLst/>
              <a:rect l="l" t="t" r="r" b="b"/>
              <a:pathLst>
                <a:path w="60959">
                  <a:moveTo>
                    <a:pt x="0" y="0"/>
                  </a:moveTo>
                  <a:lnTo>
                    <a:pt x="6096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2" name="object 168">
              <a:extLst>
                <a:ext uri="{FF2B5EF4-FFF2-40B4-BE49-F238E27FC236}">
                  <a16:creationId xmlns:a16="http://schemas.microsoft.com/office/drawing/2014/main" id="{4FB662F3-0271-F2D6-BEF6-FA3E55206BA4}"/>
                </a:ext>
              </a:extLst>
            </p:cNvPr>
            <p:cNvSpPr/>
            <p:nvPr/>
          </p:nvSpPr>
          <p:spPr>
            <a:xfrm>
              <a:off x="10222230" y="2836545"/>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3" name="object 169">
              <a:extLst>
                <a:ext uri="{FF2B5EF4-FFF2-40B4-BE49-F238E27FC236}">
                  <a16:creationId xmlns:a16="http://schemas.microsoft.com/office/drawing/2014/main" id="{AEBAC240-3036-9827-7751-74F5E66CC617}"/>
                </a:ext>
              </a:extLst>
            </p:cNvPr>
            <p:cNvSpPr/>
            <p:nvPr/>
          </p:nvSpPr>
          <p:spPr>
            <a:xfrm>
              <a:off x="1967864" y="2291714"/>
              <a:ext cx="8201025" cy="0"/>
            </a:xfrm>
            <a:custGeom>
              <a:avLst/>
              <a:gdLst/>
              <a:ahLst/>
              <a:cxnLst/>
              <a:rect l="l" t="t" r="r" b="b"/>
              <a:pathLst>
                <a:path w="8201025">
                  <a:moveTo>
                    <a:pt x="0" y="0"/>
                  </a:moveTo>
                  <a:lnTo>
                    <a:pt x="820102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4" name="object 170">
              <a:extLst>
                <a:ext uri="{FF2B5EF4-FFF2-40B4-BE49-F238E27FC236}">
                  <a16:creationId xmlns:a16="http://schemas.microsoft.com/office/drawing/2014/main" id="{ACA70E65-88D7-4976-61C0-018B57AB1DC2}"/>
                </a:ext>
              </a:extLst>
            </p:cNvPr>
            <p:cNvSpPr/>
            <p:nvPr/>
          </p:nvSpPr>
          <p:spPr>
            <a:xfrm>
              <a:off x="10222230" y="2291714"/>
              <a:ext cx="28575" cy="0"/>
            </a:xfrm>
            <a:custGeom>
              <a:avLst/>
              <a:gdLst/>
              <a:ahLst/>
              <a:cxnLst/>
              <a:rect l="l" t="t" r="r" b="b"/>
              <a:pathLst>
                <a:path w="28575">
                  <a:moveTo>
                    <a:pt x="0" y="0"/>
                  </a:moveTo>
                  <a:lnTo>
                    <a:pt x="28575"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object 171">
              <a:extLst>
                <a:ext uri="{FF2B5EF4-FFF2-40B4-BE49-F238E27FC236}">
                  <a16:creationId xmlns:a16="http://schemas.microsoft.com/office/drawing/2014/main" id="{1B2B134B-AD72-D573-79C1-139E3E24573B}"/>
                </a:ext>
              </a:extLst>
            </p:cNvPr>
            <p:cNvSpPr/>
            <p:nvPr/>
          </p:nvSpPr>
          <p:spPr>
            <a:xfrm>
              <a:off x="1996439" y="3242310"/>
              <a:ext cx="53340" cy="2324100"/>
            </a:xfrm>
            <a:custGeom>
              <a:avLst/>
              <a:gdLst/>
              <a:ahLst/>
              <a:cxnLst/>
              <a:rect l="l" t="t" r="r" b="b"/>
              <a:pathLst>
                <a:path w="53339" h="2324100">
                  <a:moveTo>
                    <a:pt x="53340" y="0"/>
                  </a:moveTo>
                  <a:lnTo>
                    <a:pt x="0" y="0"/>
                  </a:lnTo>
                  <a:lnTo>
                    <a:pt x="0" y="2324100"/>
                  </a:lnTo>
                  <a:lnTo>
                    <a:pt x="53340" y="2324100"/>
                  </a:lnTo>
                  <a:lnTo>
                    <a:pt x="5334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object 172">
              <a:extLst>
                <a:ext uri="{FF2B5EF4-FFF2-40B4-BE49-F238E27FC236}">
                  <a16:creationId xmlns:a16="http://schemas.microsoft.com/office/drawing/2014/main" id="{1D2F1042-05F9-870F-1CAD-51B6975C4B41}"/>
                </a:ext>
              </a:extLst>
            </p:cNvPr>
            <p:cNvSpPr/>
            <p:nvPr/>
          </p:nvSpPr>
          <p:spPr>
            <a:xfrm>
              <a:off x="2110739" y="3223260"/>
              <a:ext cx="53340" cy="2343150"/>
            </a:xfrm>
            <a:custGeom>
              <a:avLst/>
              <a:gdLst/>
              <a:ahLst/>
              <a:cxnLst/>
              <a:rect l="l" t="t" r="r" b="b"/>
              <a:pathLst>
                <a:path w="53339" h="2343150">
                  <a:moveTo>
                    <a:pt x="53340" y="0"/>
                  </a:moveTo>
                  <a:lnTo>
                    <a:pt x="0" y="0"/>
                  </a:lnTo>
                  <a:lnTo>
                    <a:pt x="0" y="2343150"/>
                  </a:lnTo>
                  <a:lnTo>
                    <a:pt x="53340" y="2343150"/>
                  </a:lnTo>
                  <a:lnTo>
                    <a:pt x="5334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object 173">
              <a:extLst>
                <a:ext uri="{FF2B5EF4-FFF2-40B4-BE49-F238E27FC236}">
                  <a16:creationId xmlns:a16="http://schemas.microsoft.com/office/drawing/2014/main" id="{5E3969F8-D4D6-2455-37FC-97F6DD0D1021}"/>
                </a:ext>
              </a:extLst>
            </p:cNvPr>
            <p:cNvSpPr/>
            <p:nvPr/>
          </p:nvSpPr>
          <p:spPr>
            <a:xfrm>
              <a:off x="2225039" y="3211829"/>
              <a:ext cx="53340" cy="2354580"/>
            </a:xfrm>
            <a:custGeom>
              <a:avLst/>
              <a:gdLst/>
              <a:ahLst/>
              <a:cxnLst/>
              <a:rect l="l" t="t" r="r" b="b"/>
              <a:pathLst>
                <a:path w="53339" h="2354579">
                  <a:moveTo>
                    <a:pt x="53340" y="0"/>
                  </a:moveTo>
                  <a:lnTo>
                    <a:pt x="0" y="0"/>
                  </a:lnTo>
                  <a:lnTo>
                    <a:pt x="0" y="2354580"/>
                  </a:lnTo>
                  <a:lnTo>
                    <a:pt x="53340" y="2354580"/>
                  </a:lnTo>
                  <a:lnTo>
                    <a:pt x="5334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object 174">
              <a:extLst>
                <a:ext uri="{FF2B5EF4-FFF2-40B4-BE49-F238E27FC236}">
                  <a16:creationId xmlns:a16="http://schemas.microsoft.com/office/drawing/2014/main" id="{79F589B2-9324-80F2-C3B1-D6F0F58FAB5E}"/>
                </a:ext>
              </a:extLst>
            </p:cNvPr>
            <p:cNvSpPr/>
            <p:nvPr/>
          </p:nvSpPr>
          <p:spPr>
            <a:xfrm>
              <a:off x="2335529" y="3200400"/>
              <a:ext cx="57150" cy="2366010"/>
            </a:xfrm>
            <a:custGeom>
              <a:avLst/>
              <a:gdLst/>
              <a:ahLst/>
              <a:cxnLst/>
              <a:rect l="l" t="t" r="r" b="b"/>
              <a:pathLst>
                <a:path w="57150" h="2366010">
                  <a:moveTo>
                    <a:pt x="57150" y="0"/>
                  </a:moveTo>
                  <a:lnTo>
                    <a:pt x="0" y="0"/>
                  </a:lnTo>
                  <a:lnTo>
                    <a:pt x="0" y="2366010"/>
                  </a:lnTo>
                  <a:lnTo>
                    <a:pt x="57150" y="236601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9" name="object 175">
              <a:extLst>
                <a:ext uri="{FF2B5EF4-FFF2-40B4-BE49-F238E27FC236}">
                  <a16:creationId xmlns:a16="http://schemas.microsoft.com/office/drawing/2014/main" id="{EF3C86AA-B4A8-3249-F404-CAC6BB06CCC3}"/>
                </a:ext>
              </a:extLst>
            </p:cNvPr>
            <p:cNvSpPr/>
            <p:nvPr/>
          </p:nvSpPr>
          <p:spPr>
            <a:xfrm>
              <a:off x="2449829" y="3185160"/>
              <a:ext cx="57150" cy="2381250"/>
            </a:xfrm>
            <a:custGeom>
              <a:avLst/>
              <a:gdLst/>
              <a:ahLst/>
              <a:cxnLst/>
              <a:rect l="l" t="t" r="r" b="b"/>
              <a:pathLst>
                <a:path w="57150" h="2381250">
                  <a:moveTo>
                    <a:pt x="57150" y="0"/>
                  </a:moveTo>
                  <a:lnTo>
                    <a:pt x="0" y="0"/>
                  </a:lnTo>
                  <a:lnTo>
                    <a:pt x="0" y="2381250"/>
                  </a:lnTo>
                  <a:lnTo>
                    <a:pt x="57150" y="238125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object 176">
              <a:extLst>
                <a:ext uri="{FF2B5EF4-FFF2-40B4-BE49-F238E27FC236}">
                  <a16:creationId xmlns:a16="http://schemas.microsoft.com/office/drawing/2014/main" id="{2572335C-A02F-40B8-00AE-A9DDC9A969AE}"/>
                </a:ext>
              </a:extLst>
            </p:cNvPr>
            <p:cNvSpPr/>
            <p:nvPr/>
          </p:nvSpPr>
          <p:spPr>
            <a:xfrm>
              <a:off x="2564129" y="3181350"/>
              <a:ext cx="53340" cy="2385060"/>
            </a:xfrm>
            <a:custGeom>
              <a:avLst/>
              <a:gdLst/>
              <a:ahLst/>
              <a:cxnLst/>
              <a:rect l="l" t="t" r="r" b="b"/>
              <a:pathLst>
                <a:path w="53339" h="2385060">
                  <a:moveTo>
                    <a:pt x="53339" y="0"/>
                  </a:moveTo>
                  <a:lnTo>
                    <a:pt x="0" y="0"/>
                  </a:lnTo>
                  <a:lnTo>
                    <a:pt x="0" y="2385060"/>
                  </a:lnTo>
                  <a:lnTo>
                    <a:pt x="53339" y="238506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object 177">
              <a:extLst>
                <a:ext uri="{FF2B5EF4-FFF2-40B4-BE49-F238E27FC236}">
                  <a16:creationId xmlns:a16="http://schemas.microsoft.com/office/drawing/2014/main" id="{9A8BC89A-F95A-5DF7-B1DA-23B9900807C8}"/>
                </a:ext>
              </a:extLst>
            </p:cNvPr>
            <p:cNvSpPr/>
            <p:nvPr/>
          </p:nvSpPr>
          <p:spPr>
            <a:xfrm>
              <a:off x="2678429" y="3173729"/>
              <a:ext cx="53340" cy="2392680"/>
            </a:xfrm>
            <a:custGeom>
              <a:avLst/>
              <a:gdLst/>
              <a:ahLst/>
              <a:cxnLst/>
              <a:rect l="l" t="t" r="r" b="b"/>
              <a:pathLst>
                <a:path w="53339" h="2392679">
                  <a:moveTo>
                    <a:pt x="53339" y="0"/>
                  </a:moveTo>
                  <a:lnTo>
                    <a:pt x="0" y="0"/>
                  </a:lnTo>
                  <a:lnTo>
                    <a:pt x="0" y="2392680"/>
                  </a:lnTo>
                  <a:lnTo>
                    <a:pt x="53339" y="239268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object 178">
              <a:extLst>
                <a:ext uri="{FF2B5EF4-FFF2-40B4-BE49-F238E27FC236}">
                  <a16:creationId xmlns:a16="http://schemas.microsoft.com/office/drawing/2014/main" id="{87FD7574-06AC-FFF4-219A-248BAAAB11F2}"/>
                </a:ext>
              </a:extLst>
            </p:cNvPr>
            <p:cNvSpPr/>
            <p:nvPr/>
          </p:nvSpPr>
          <p:spPr>
            <a:xfrm>
              <a:off x="2792729" y="3166110"/>
              <a:ext cx="53340" cy="2400300"/>
            </a:xfrm>
            <a:custGeom>
              <a:avLst/>
              <a:gdLst/>
              <a:ahLst/>
              <a:cxnLst/>
              <a:rect l="l" t="t" r="r" b="b"/>
              <a:pathLst>
                <a:path w="53339" h="2400300">
                  <a:moveTo>
                    <a:pt x="53339" y="0"/>
                  </a:moveTo>
                  <a:lnTo>
                    <a:pt x="0" y="0"/>
                  </a:lnTo>
                  <a:lnTo>
                    <a:pt x="0" y="2400300"/>
                  </a:lnTo>
                  <a:lnTo>
                    <a:pt x="53339" y="240030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object 179">
              <a:extLst>
                <a:ext uri="{FF2B5EF4-FFF2-40B4-BE49-F238E27FC236}">
                  <a16:creationId xmlns:a16="http://schemas.microsoft.com/office/drawing/2014/main" id="{E71B2C20-817A-B953-16EF-D17F6DAD5DBE}"/>
                </a:ext>
              </a:extLst>
            </p:cNvPr>
            <p:cNvSpPr/>
            <p:nvPr/>
          </p:nvSpPr>
          <p:spPr>
            <a:xfrm>
              <a:off x="2903220" y="3162300"/>
              <a:ext cx="57150" cy="2404110"/>
            </a:xfrm>
            <a:custGeom>
              <a:avLst/>
              <a:gdLst/>
              <a:ahLst/>
              <a:cxnLst/>
              <a:rect l="l" t="t" r="r" b="b"/>
              <a:pathLst>
                <a:path w="57150" h="2404110">
                  <a:moveTo>
                    <a:pt x="57150" y="0"/>
                  </a:moveTo>
                  <a:lnTo>
                    <a:pt x="0" y="0"/>
                  </a:lnTo>
                  <a:lnTo>
                    <a:pt x="0" y="2404110"/>
                  </a:lnTo>
                  <a:lnTo>
                    <a:pt x="57150" y="240411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object 180">
              <a:extLst>
                <a:ext uri="{FF2B5EF4-FFF2-40B4-BE49-F238E27FC236}">
                  <a16:creationId xmlns:a16="http://schemas.microsoft.com/office/drawing/2014/main" id="{F2ACE3E8-F539-FF48-686B-A215C4101826}"/>
                </a:ext>
              </a:extLst>
            </p:cNvPr>
            <p:cNvSpPr/>
            <p:nvPr/>
          </p:nvSpPr>
          <p:spPr>
            <a:xfrm>
              <a:off x="3017520" y="3158489"/>
              <a:ext cx="53340" cy="2407920"/>
            </a:xfrm>
            <a:custGeom>
              <a:avLst/>
              <a:gdLst/>
              <a:ahLst/>
              <a:cxnLst/>
              <a:rect l="l" t="t" r="r" b="b"/>
              <a:pathLst>
                <a:path w="53339" h="2407920">
                  <a:moveTo>
                    <a:pt x="53340" y="0"/>
                  </a:moveTo>
                  <a:lnTo>
                    <a:pt x="0" y="0"/>
                  </a:lnTo>
                  <a:lnTo>
                    <a:pt x="0" y="2407920"/>
                  </a:lnTo>
                  <a:lnTo>
                    <a:pt x="53340" y="2407920"/>
                  </a:lnTo>
                  <a:lnTo>
                    <a:pt x="5334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object 181">
              <a:extLst>
                <a:ext uri="{FF2B5EF4-FFF2-40B4-BE49-F238E27FC236}">
                  <a16:creationId xmlns:a16="http://schemas.microsoft.com/office/drawing/2014/main" id="{DD76E14C-9B6A-4787-3488-91C446E2DE8D}"/>
                </a:ext>
              </a:extLst>
            </p:cNvPr>
            <p:cNvSpPr/>
            <p:nvPr/>
          </p:nvSpPr>
          <p:spPr>
            <a:xfrm>
              <a:off x="3131820" y="3158489"/>
              <a:ext cx="53340" cy="2407920"/>
            </a:xfrm>
            <a:custGeom>
              <a:avLst/>
              <a:gdLst/>
              <a:ahLst/>
              <a:cxnLst/>
              <a:rect l="l" t="t" r="r" b="b"/>
              <a:pathLst>
                <a:path w="53339" h="2407920">
                  <a:moveTo>
                    <a:pt x="53340" y="0"/>
                  </a:moveTo>
                  <a:lnTo>
                    <a:pt x="0" y="0"/>
                  </a:lnTo>
                  <a:lnTo>
                    <a:pt x="0" y="2407920"/>
                  </a:lnTo>
                  <a:lnTo>
                    <a:pt x="53340" y="2407920"/>
                  </a:lnTo>
                  <a:lnTo>
                    <a:pt x="5334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object 182">
              <a:extLst>
                <a:ext uri="{FF2B5EF4-FFF2-40B4-BE49-F238E27FC236}">
                  <a16:creationId xmlns:a16="http://schemas.microsoft.com/office/drawing/2014/main" id="{F7C44458-C688-3650-06AD-DCF2885E967C}"/>
                </a:ext>
              </a:extLst>
            </p:cNvPr>
            <p:cNvSpPr/>
            <p:nvPr/>
          </p:nvSpPr>
          <p:spPr>
            <a:xfrm>
              <a:off x="3246120" y="3143250"/>
              <a:ext cx="53340" cy="2423160"/>
            </a:xfrm>
            <a:custGeom>
              <a:avLst/>
              <a:gdLst/>
              <a:ahLst/>
              <a:cxnLst/>
              <a:rect l="l" t="t" r="r" b="b"/>
              <a:pathLst>
                <a:path w="53339" h="2423160">
                  <a:moveTo>
                    <a:pt x="53340" y="0"/>
                  </a:moveTo>
                  <a:lnTo>
                    <a:pt x="0" y="0"/>
                  </a:lnTo>
                  <a:lnTo>
                    <a:pt x="0" y="2423160"/>
                  </a:lnTo>
                  <a:lnTo>
                    <a:pt x="53340" y="2423160"/>
                  </a:lnTo>
                  <a:lnTo>
                    <a:pt x="5334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object 183">
              <a:extLst>
                <a:ext uri="{FF2B5EF4-FFF2-40B4-BE49-F238E27FC236}">
                  <a16:creationId xmlns:a16="http://schemas.microsoft.com/office/drawing/2014/main" id="{CF245BC4-A81D-6B03-87F9-82951A601003}"/>
                </a:ext>
              </a:extLst>
            </p:cNvPr>
            <p:cNvSpPr/>
            <p:nvPr/>
          </p:nvSpPr>
          <p:spPr>
            <a:xfrm>
              <a:off x="3356609" y="3147060"/>
              <a:ext cx="57150" cy="2419350"/>
            </a:xfrm>
            <a:custGeom>
              <a:avLst/>
              <a:gdLst/>
              <a:ahLst/>
              <a:cxnLst/>
              <a:rect l="l" t="t" r="r" b="b"/>
              <a:pathLst>
                <a:path w="57150" h="2419350">
                  <a:moveTo>
                    <a:pt x="57150" y="0"/>
                  </a:moveTo>
                  <a:lnTo>
                    <a:pt x="0" y="0"/>
                  </a:lnTo>
                  <a:lnTo>
                    <a:pt x="0" y="2419350"/>
                  </a:lnTo>
                  <a:lnTo>
                    <a:pt x="57150" y="241935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object 184">
              <a:extLst>
                <a:ext uri="{FF2B5EF4-FFF2-40B4-BE49-F238E27FC236}">
                  <a16:creationId xmlns:a16="http://schemas.microsoft.com/office/drawing/2014/main" id="{72E4E9C7-09EF-4CCF-7FBB-EA238921B8D2}"/>
                </a:ext>
              </a:extLst>
            </p:cNvPr>
            <p:cNvSpPr/>
            <p:nvPr/>
          </p:nvSpPr>
          <p:spPr>
            <a:xfrm>
              <a:off x="3470909" y="3143250"/>
              <a:ext cx="57150" cy="2423160"/>
            </a:xfrm>
            <a:custGeom>
              <a:avLst/>
              <a:gdLst/>
              <a:ahLst/>
              <a:cxnLst/>
              <a:rect l="l" t="t" r="r" b="b"/>
              <a:pathLst>
                <a:path w="57150" h="2423160">
                  <a:moveTo>
                    <a:pt x="57150" y="0"/>
                  </a:moveTo>
                  <a:lnTo>
                    <a:pt x="0" y="0"/>
                  </a:lnTo>
                  <a:lnTo>
                    <a:pt x="0" y="2423160"/>
                  </a:lnTo>
                  <a:lnTo>
                    <a:pt x="57150" y="242316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9" name="object 185">
              <a:extLst>
                <a:ext uri="{FF2B5EF4-FFF2-40B4-BE49-F238E27FC236}">
                  <a16:creationId xmlns:a16="http://schemas.microsoft.com/office/drawing/2014/main" id="{DDF3BC97-CBD5-DD89-D69E-296696EABCB5}"/>
                </a:ext>
              </a:extLst>
            </p:cNvPr>
            <p:cNvSpPr/>
            <p:nvPr/>
          </p:nvSpPr>
          <p:spPr>
            <a:xfrm>
              <a:off x="3585209" y="3124200"/>
              <a:ext cx="53340" cy="2442210"/>
            </a:xfrm>
            <a:custGeom>
              <a:avLst/>
              <a:gdLst/>
              <a:ahLst/>
              <a:cxnLst/>
              <a:rect l="l" t="t" r="r" b="b"/>
              <a:pathLst>
                <a:path w="53339" h="2442210">
                  <a:moveTo>
                    <a:pt x="53339" y="0"/>
                  </a:moveTo>
                  <a:lnTo>
                    <a:pt x="0" y="0"/>
                  </a:lnTo>
                  <a:lnTo>
                    <a:pt x="0" y="2442210"/>
                  </a:lnTo>
                  <a:lnTo>
                    <a:pt x="53339" y="244221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0" name="object 186">
              <a:extLst>
                <a:ext uri="{FF2B5EF4-FFF2-40B4-BE49-F238E27FC236}">
                  <a16:creationId xmlns:a16="http://schemas.microsoft.com/office/drawing/2014/main" id="{A0ED801F-C407-895E-44A1-423B2CC33515}"/>
                </a:ext>
              </a:extLst>
            </p:cNvPr>
            <p:cNvSpPr/>
            <p:nvPr/>
          </p:nvSpPr>
          <p:spPr>
            <a:xfrm>
              <a:off x="3699509" y="3116579"/>
              <a:ext cx="53340" cy="2449830"/>
            </a:xfrm>
            <a:custGeom>
              <a:avLst/>
              <a:gdLst/>
              <a:ahLst/>
              <a:cxnLst/>
              <a:rect l="l" t="t" r="r" b="b"/>
              <a:pathLst>
                <a:path w="53339" h="2449829">
                  <a:moveTo>
                    <a:pt x="53339" y="0"/>
                  </a:moveTo>
                  <a:lnTo>
                    <a:pt x="0" y="0"/>
                  </a:lnTo>
                  <a:lnTo>
                    <a:pt x="0" y="2449830"/>
                  </a:lnTo>
                  <a:lnTo>
                    <a:pt x="53339" y="244983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1" name="object 187">
              <a:extLst>
                <a:ext uri="{FF2B5EF4-FFF2-40B4-BE49-F238E27FC236}">
                  <a16:creationId xmlns:a16="http://schemas.microsoft.com/office/drawing/2014/main" id="{329ED1AF-3CC0-78BA-8508-AB8C16497450}"/>
                </a:ext>
              </a:extLst>
            </p:cNvPr>
            <p:cNvSpPr/>
            <p:nvPr/>
          </p:nvSpPr>
          <p:spPr>
            <a:xfrm>
              <a:off x="3813809" y="3108960"/>
              <a:ext cx="53340" cy="2457450"/>
            </a:xfrm>
            <a:custGeom>
              <a:avLst/>
              <a:gdLst/>
              <a:ahLst/>
              <a:cxnLst/>
              <a:rect l="l" t="t" r="r" b="b"/>
              <a:pathLst>
                <a:path w="53339" h="2457450">
                  <a:moveTo>
                    <a:pt x="53339" y="0"/>
                  </a:moveTo>
                  <a:lnTo>
                    <a:pt x="0" y="0"/>
                  </a:lnTo>
                  <a:lnTo>
                    <a:pt x="0" y="2457450"/>
                  </a:lnTo>
                  <a:lnTo>
                    <a:pt x="53339" y="245745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object 188">
              <a:extLst>
                <a:ext uri="{FF2B5EF4-FFF2-40B4-BE49-F238E27FC236}">
                  <a16:creationId xmlns:a16="http://schemas.microsoft.com/office/drawing/2014/main" id="{424F5920-65CA-168E-34AB-25734DE08D3A}"/>
                </a:ext>
              </a:extLst>
            </p:cNvPr>
            <p:cNvSpPr/>
            <p:nvPr/>
          </p:nvSpPr>
          <p:spPr>
            <a:xfrm>
              <a:off x="3924300" y="3093720"/>
              <a:ext cx="57150" cy="2472690"/>
            </a:xfrm>
            <a:custGeom>
              <a:avLst/>
              <a:gdLst/>
              <a:ahLst/>
              <a:cxnLst/>
              <a:rect l="l" t="t" r="r" b="b"/>
              <a:pathLst>
                <a:path w="57150" h="2472690">
                  <a:moveTo>
                    <a:pt x="57150" y="0"/>
                  </a:moveTo>
                  <a:lnTo>
                    <a:pt x="0" y="0"/>
                  </a:lnTo>
                  <a:lnTo>
                    <a:pt x="0" y="2472690"/>
                  </a:lnTo>
                  <a:lnTo>
                    <a:pt x="57150" y="247269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object 189">
              <a:extLst>
                <a:ext uri="{FF2B5EF4-FFF2-40B4-BE49-F238E27FC236}">
                  <a16:creationId xmlns:a16="http://schemas.microsoft.com/office/drawing/2014/main" id="{3885B8CE-B39A-6C5F-1D91-C277F8AA565D}"/>
                </a:ext>
              </a:extLst>
            </p:cNvPr>
            <p:cNvSpPr/>
            <p:nvPr/>
          </p:nvSpPr>
          <p:spPr>
            <a:xfrm>
              <a:off x="4038600" y="3082289"/>
              <a:ext cx="57150" cy="2484120"/>
            </a:xfrm>
            <a:custGeom>
              <a:avLst/>
              <a:gdLst/>
              <a:ahLst/>
              <a:cxnLst/>
              <a:rect l="l" t="t" r="r" b="b"/>
              <a:pathLst>
                <a:path w="57150" h="2484120">
                  <a:moveTo>
                    <a:pt x="57150" y="0"/>
                  </a:moveTo>
                  <a:lnTo>
                    <a:pt x="0" y="0"/>
                  </a:lnTo>
                  <a:lnTo>
                    <a:pt x="0" y="2484120"/>
                  </a:lnTo>
                  <a:lnTo>
                    <a:pt x="57150" y="248412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object 190">
              <a:extLst>
                <a:ext uri="{FF2B5EF4-FFF2-40B4-BE49-F238E27FC236}">
                  <a16:creationId xmlns:a16="http://schemas.microsoft.com/office/drawing/2014/main" id="{C9977249-E453-6AB9-5C0A-0F92719DA86F}"/>
                </a:ext>
              </a:extLst>
            </p:cNvPr>
            <p:cNvSpPr/>
            <p:nvPr/>
          </p:nvSpPr>
          <p:spPr>
            <a:xfrm>
              <a:off x="4152900" y="3070860"/>
              <a:ext cx="53340" cy="2495550"/>
            </a:xfrm>
            <a:custGeom>
              <a:avLst/>
              <a:gdLst/>
              <a:ahLst/>
              <a:cxnLst/>
              <a:rect l="l" t="t" r="r" b="b"/>
              <a:pathLst>
                <a:path w="53339" h="2495550">
                  <a:moveTo>
                    <a:pt x="53339" y="0"/>
                  </a:moveTo>
                  <a:lnTo>
                    <a:pt x="0" y="0"/>
                  </a:lnTo>
                  <a:lnTo>
                    <a:pt x="0" y="2495550"/>
                  </a:lnTo>
                  <a:lnTo>
                    <a:pt x="53339" y="249555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object 191">
              <a:extLst>
                <a:ext uri="{FF2B5EF4-FFF2-40B4-BE49-F238E27FC236}">
                  <a16:creationId xmlns:a16="http://schemas.microsoft.com/office/drawing/2014/main" id="{AC3D85AB-E217-48D9-EA80-09C94554E886}"/>
                </a:ext>
              </a:extLst>
            </p:cNvPr>
            <p:cNvSpPr/>
            <p:nvPr/>
          </p:nvSpPr>
          <p:spPr>
            <a:xfrm>
              <a:off x="4267200" y="3059429"/>
              <a:ext cx="53340" cy="2506980"/>
            </a:xfrm>
            <a:custGeom>
              <a:avLst/>
              <a:gdLst/>
              <a:ahLst/>
              <a:cxnLst/>
              <a:rect l="l" t="t" r="r" b="b"/>
              <a:pathLst>
                <a:path w="53339" h="2506979">
                  <a:moveTo>
                    <a:pt x="53339" y="0"/>
                  </a:moveTo>
                  <a:lnTo>
                    <a:pt x="0" y="0"/>
                  </a:lnTo>
                  <a:lnTo>
                    <a:pt x="0" y="2506980"/>
                  </a:lnTo>
                  <a:lnTo>
                    <a:pt x="53339" y="250698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object 192">
              <a:extLst>
                <a:ext uri="{FF2B5EF4-FFF2-40B4-BE49-F238E27FC236}">
                  <a16:creationId xmlns:a16="http://schemas.microsoft.com/office/drawing/2014/main" id="{5D287FB4-903F-C6D8-4368-F23E1739C7C4}"/>
                </a:ext>
              </a:extLst>
            </p:cNvPr>
            <p:cNvSpPr/>
            <p:nvPr/>
          </p:nvSpPr>
          <p:spPr>
            <a:xfrm>
              <a:off x="4381500" y="3051810"/>
              <a:ext cx="53340" cy="2514600"/>
            </a:xfrm>
            <a:custGeom>
              <a:avLst/>
              <a:gdLst/>
              <a:ahLst/>
              <a:cxnLst/>
              <a:rect l="l" t="t" r="r" b="b"/>
              <a:pathLst>
                <a:path w="53339" h="2514600">
                  <a:moveTo>
                    <a:pt x="53339" y="0"/>
                  </a:moveTo>
                  <a:lnTo>
                    <a:pt x="0" y="0"/>
                  </a:lnTo>
                  <a:lnTo>
                    <a:pt x="0" y="2514600"/>
                  </a:lnTo>
                  <a:lnTo>
                    <a:pt x="53339" y="251460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object 193">
              <a:extLst>
                <a:ext uri="{FF2B5EF4-FFF2-40B4-BE49-F238E27FC236}">
                  <a16:creationId xmlns:a16="http://schemas.microsoft.com/office/drawing/2014/main" id="{8B3D5E8F-E2A8-3852-1732-710B63E23C45}"/>
                </a:ext>
              </a:extLst>
            </p:cNvPr>
            <p:cNvSpPr/>
            <p:nvPr/>
          </p:nvSpPr>
          <p:spPr>
            <a:xfrm>
              <a:off x="4491990" y="3032760"/>
              <a:ext cx="57150" cy="2533650"/>
            </a:xfrm>
            <a:custGeom>
              <a:avLst/>
              <a:gdLst/>
              <a:ahLst/>
              <a:cxnLst/>
              <a:rect l="l" t="t" r="r" b="b"/>
              <a:pathLst>
                <a:path w="57150" h="2533650">
                  <a:moveTo>
                    <a:pt x="57150" y="0"/>
                  </a:moveTo>
                  <a:lnTo>
                    <a:pt x="0" y="0"/>
                  </a:lnTo>
                  <a:lnTo>
                    <a:pt x="0" y="2533650"/>
                  </a:lnTo>
                  <a:lnTo>
                    <a:pt x="57150" y="253365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object 194">
              <a:extLst>
                <a:ext uri="{FF2B5EF4-FFF2-40B4-BE49-F238E27FC236}">
                  <a16:creationId xmlns:a16="http://schemas.microsoft.com/office/drawing/2014/main" id="{1E730CB7-6246-61E5-A61E-247E1B02362D}"/>
                </a:ext>
              </a:extLst>
            </p:cNvPr>
            <p:cNvSpPr/>
            <p:nvPr/>
          </p:nvSpPr>
          <p:spPr>
            <a:xfrm>
              <a:off x="4606290" y="3021329"/>
              <a:ext cx="53340" cy="2545080"/>
            </a:xfrm>
            <a:custGeom>
              <a:avLst/>
              <a:gdLst/>
              <a:ahLst/>
              <a:cxnLst/>
              <a:rect l="l" t="t" r="r" b="b"/>
              <a:pathLst>
                <a:path w="53339" h="2545079">
                  <a:moveTo>
                    <a:pt x="53339" y="0"/>
                  </a:moveTo>
                  <a:lnTo>
                    <a:pt x="0" y="0"/>
                  </a:lnTo>
                  <a:lnTo>
                    <a:pt x="0" y="2545080"/>
                  </a:lnTo>
                  <a:lnTo>
                    <a:pt x="53339" y="254508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object 195">
              <a:extLst>
                <a:ext uri="{FF2B5EF4-FFF2-40B4-BE49-F238E27FC236}">
                  <a16:creationId xmlns:a16="http://schemas.microsoft.com/office/drawing/2014/main" id="{7CB97DF0-1790-F6E1-34D2-2062F60AB843}"/>
                </a:ext>
              </a:extLst>
            </p:cNvPr>
            <p:cNvSpPr/>
            <p:nvPr/>
          </p:nvSpPr>
          <p:spPr>
            <a:xfrm>
              <a:off x="4720590" y="3002279"/>
              <a:ext cx="53340" cy="2564130"/>
            </a:xfrm>
            <a:custGeom>
              <a:avLst/>
              <a:gdLst/>
              <a:ahLst/>
              <a:cxnLst/>
              <a:rect l="l" t="t" r="r" b="b"/>
              <a:pathLst>
                <a:path w="53339" h="2564129">
                  <a:moveTo>
                    <a:pt x="53339" y="0"/>
                  </a:moveTo>
                  <a:lnTo>
                    <a:pt x="0" y="0"/>
                  </a:lnTo>
                  <a:lnTo>
                    <a:pt x="0" y="2564130"/>
                  </a:lnTo>
                  <a:lnTo>
                    <a:pt x="53339" y="256413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object 196">
              <a:extLst>
                <a:ext uri="{FF2B5EF4-FFF2-40B4-BE49-F238E27FC236}">
                  <a16:creationId xmlns:a16="http://schemas.microsoft.com/office/drawing/2014/main" id="{D72783DC-CD7F-7AD2-FB55-8A53744A8D09}"/>
                </a:ext>
              </a:extLst>
            </p:cNvPr>
            <p:cNvSpPr/>
            <p:nvPr/>
          </p:nvSpPr>
          <p:spPr>
            <a:xfrm>
              <a:off x="4834890" y="2987039"/>
              <a:ext cx="53340" cy="2579370"/>
            </a:xfrm>
            <a:custGeom>
              <a:avLst/>
              <a:gdLst/>
              <a:ahLst/>
              <a:cxnLst/>
              <a:rect l="l" t="t" r="r" b="b"/>
              <a:pathLst>
                <a:path w="53339" h="2579370">
                  <a:moveTo>
                    <a:pt x="53339" y="0"/>
                  </a:moveTo>
                  <a:lnTo>
                    <a:pt x="0" y="0"/>
                  </a:lnTo>
                  <a:lnTo>
                    <a:pt x="0" y="2579370"/>
                  </a:lnTo>
                  <a:lnTo>
                    <a:pt x="53339" y="257937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object 197">
              <a:extLst>
                <a:ext uri="{FF2B5EF4-FFF2-40B4-BE49-F238E27FC236}">
                  <a16:creationId xmlns:a16="http://schemas.microsoft.com/office/drawing/2014/main" id="{AD0577BC-9CF2-C75E-F7FE-AAC3F5727131}"/>
                </a:ext>
              </a:extLst>
            </p:cNvPr>
            <p:cNvSpPr/>
            <p:nvPr/>
          </p:nvSpPr>
          <p:spPr>
            <a:xfrm>
              <a:off x="4945379" y="2971800"/>
              <a:ext cx="57150" cy="2594610"/>
            </a:xfrm>
            <a:custGeom>
              <a:avLst/>
              <a:gdLst/>
              <a:ahLst/>
              <a:cxnLst/>
              <a:rect l="l" t="t" r="r" b="b"/>
              <a:pathLst>
                <a:path w="57150" h="2594610">
                  <a:moveTo>
                    <a:pt x="57150" y="0"/>
                  </a:moveTo>
                  <a:lnTo>
                    <a:pt x="0" y="0"/>
                  </a:lnTo>
                  <a:lnTo>
                    <a:pt x="0" y="2594610"/>
                  </a:lnTo>
                  <a:lnTo>
                    <a:pt x="57150" y="259461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object 198">
              <a:extLst>
                <a:ext uri="{FF2B5EF4-FFF2-40B4-BE49-F238E27FC236}">
                  <a16:creationId xmlns:a16="http://schemas.microsoft.com/office/drawing/2014/main" id="{420F2CB7-53D1-D3A6-2513-2C6C1BE1DD9B}"/>
                </a:ext>
              </a:extLst>
            </p:cNvPr>
            <p:cNvSpPr/>
            <p:nvPr/>
          </p:nvSpPr>
          <p:spPr>
            <a:xfrm>
              <a:off x="5059679"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3" name="object 199">
              <a:extLst>
                <a:ext uri="{FF2B5EF4-FFF2-40B4-BE49-F238E27FC236}">
                  <a16:creationId xmlns:a16="http://schemas.microsoft.com/office/drawing/2014/main" id="{BE0E9D8A-838C-48DB-D9F3-FE29E9246114}"/>
                </a:ext>
              </a:extLst>
            </p:cNvPr>
            <p:cNvSpPr/>
            <p:nvPr/>
          </p:nvSpPr>
          <p:spPr>
            <a:xfrm>
              <a:off x="5059679" y="2952750"/>
              <a:ext cx="57150" cy="304800"/>
            </a:xfrm>
            <a:custGeom>
              <a:avLst/>
              <a:gdLst/>
              <a:ahLst/>
              <a:cxnLst/>
              <a:rect l="l" t="t" r="r" b="b"/>
              <a:pathLst>
                <a:path w="57150" h="304800">
                  <a:moveTo>
                    <a:pt x="0" y="304800"/>
                  </a:moveTo>
                  <a:lnTo>
                    <a:pt x="57150" y="304800"/>
                  </a:lnTo>
                  <a:lnTo>
                    <a:pt x="57150" y="0"/>
                  </a:lnTo>
                  <a:lnTo>
                    <a:pt x="0" y="0"/>
                  </a:lnTo>
                  <a:lnTo>
                    <a:pt x="0" y="30480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4" name="object 200">
              <a:extLst>
                <a:ext uri="{FF2B5EF4-FFF2-40B4-BE49-F238E27FC236}">
                  <a16:creationId xmlns:a16="http://schemas.microsoft.com/office/drawing/2014/main" id="{F88897D2-6A34-76A1-A7A8-6F9E5CE6281F}"/>
                </a:ext>
              </a:extLst>
            </p:cNvPr>
            <p:cNvSpPr/>
            <p:nvPr/>
          </p:nvSpPr>
          <p:spPr>
            <a:xfrm>
              <a:off x="5173979" y="5516879"/>
              <a:ext cx="53340" cy="49530"/>
            </a:xfrm>
            <a:custGeom>
              <a:avLst/>
              <a:gdLst/>
              <a:ahLst/>
              <a:cxnLst/>
              <a:rect l="l" t="t" r="r" b="b"/>
              <a:pathLst>
                <a:path w="53339"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5" name="object 201">
              <a:extLst>
                <a:ext uri="{FF2B5EF4-FFF2-40B4-BE49-F238E27FC236}">
                  <a16:creationId xmlns:a16="http://schemas.microsoft.com/office/drawing/2014/main" id="{FAD14E57-8B7C-A104-AF84-45EFCD5EF1E4}"/>
                </a:ext>
              </a:extLst>
            </p:cNvPr>
            <p:cNvSpPr/>
            <p:nvPr/>
          </p:nvSpPr>
          <p:spPr>
            <a:xfrm>
              <a:off x="5173979" y="2945129"/>
              <a:ext cx="53340" cy="312420"/>
            </a:xfrm>
            <a:custGeom>
              <a:avLst/>
              <a:gdLst/>
              <a:ahLst/>
              <a:cxnLst/>
              <a:rect l="l" t="t" r="r" b="b"/>
              <a:pathLst>
                <a:path w="53339" h="312420">
                  <a:moveTo>
                    <a:pt x="0" y="312420"/>
                  </a:moveTo>
                  <a:lnTo>
                    <a:pt x="53340" y="312420"/>
                  </a:lnTo>
                  <a:lnTo>
                    <a:pt x="53340" y="0"/>
                  </a:lnTo>
                  <a:lnTo>
                    <a:pt x="0" y="0"/>
                  </a:lnTo>
                  <a:lnTo>
                    <a:pt x="0" y="31242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6" name="object 202">
              <a:extLst>
                <a:ext uri="{FF2B5EF4-FFF2-40B4-BE49-F238E27FC236}">
                  <a16:creationId xmlns:a16="http://schemas.microsoft.com/office/drawing/2014/main" id="{C91A8AB4-4DA3-8F45-1670-42849C60DDDD}"/>
                </a:ext>
              </a:extLst>
            </p:cNvPr>
            <p:cNvSpPr/>
            <p:nvPr/>
          </p:nvSpPr>
          <p:spPr>
            <a:xfrm>
              <a:off x="5288279" y="5516879"/>
              <a:ext cx="53340" cy="49530"/>
            </a:xfrm>
            <a:custGeom>
              <a:avLst/>
              <a:gdLst/>
              <a:ahLst/>
              <a:cxnLst/>
              <a:rect l="l" t="t" r="r" b="b"/>
              <a:pathLst>
                <a:path w="53339"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7" name="object 203">
              <a:extLst>
                <a:ext uri="{FF2B5EF4-FFF2-40B4-BE49-F238E27FC236}">
                  <a16:creationId xmlns:a16="http://schemas.microsoft.com/office/drawing/2014/main" id="{141B54EF-5E27-6EDF-52C5-BB57C755C691}"/>
                </a:ext>
              </a:extLst>
            </p:cNvPr>
            <p:cNvSpPr/>
            <p:nvPr/>
          </p:nvSpPr>
          <p:spPr>
            <a:xfrm>
              <a:off x="5288279" y="2937510"/>
              <a:ext cx="53340" cy="320040"/>
            </a:xfrm>
            <a:custGeom>
              <a:avLst/>
              <a:gdLst/>
              <a:ahLst/>
              <a:cxnLst/>
              <a:rect l="l" t="t" r="r" b="b"/>
              <a:pathLst>
                <a:path w="53339" h="320039">
                  <a:moveTo>
                    <a:pt x="0" y="320039"/>
                  </a:moveTo>
                  <a:lnTo>
                    <a:pt x="53340" y="320039"/>
                  </a:lnTo>
                  <a:lnTo>
                    <a:pt x="53340" y="0"/>
                  </a:lnTo>
                  <a:lnTo>
                    <a:pt x="0" y="0"/>
                  </a:lnTo>
                  <a:lnTo>
                    <a:pt x="0" y="3200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8" name="object 204">
              <a:extLst>
                <a:ext uri="{FF2B5EF4-FFF2-40B4-BE49-F238E27FC236}">
                  <a16:creationId xmlns:a16="http://schemas.microsoft.com/office/drawing/2014/main" id="{E7ECE8BE-4399-B4BB-ACAA-2CBF4AF57841}"/>
                </a:ext>
              </a:extLst>
            </p:cNvPr>
            <p:cNvSpPr/>
            <p:nvPr/>
          </p:nvSpPr>
          <p:spPr>
            <a:xfrm>
              <a:off x="5402579" y="5516879"/>
              <a:ext cx="53340" cy="49530"/>
            </a:xfrm>
            <a:custGeom>
              <a:avLst/>
              <a:gdLst/>
              <a:ahLst/>
              <a:cxnLst/>
              <a:rect l="l" t="t" r="r" b="b"/>
              <a:pathLst>
                <a:path w="53339"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9" name="object 205">
              <a:extLst>
                <a:ext uri="{FF2B5EF4-FFF2-40B4-BE49-F238E27FC236}">
                  <a16:creationId xmlns:a16="http://schemas.microsoft.com/office/drawing/2014/main" id="{A51A4287-66A4-104F-67D3-7DE9605F9221}"/>
                </a:ext>
              </a:extLst>
            </p:cNvPr>
            <p:cNvSpPr/>
            <p:nvPr/>
          </p:nvSpPr>
          <p:spPr>
            <a:xfrm>
              <a:off x="5402579" y="2918460"/>
              <a:ext cx="53340" cy="339090"/>
            </a:xfrm>
            <a:custGeom>
              <a:avLst/>
              <a:gdLst/>
              <a:ahLst/>
              <a:cxnLst/>
              <a:rect l="l" t="t" r="r" b="b"/>
              <a:pathLst>
                <a:path w="53339" h="339089">
                  <a:moveTo>
                    <a:pt x="0" y="339089"/>
                  </a:moveTo>
                  <a:lnTo>
                    <a:pt x="53340" y="339089"/>
                  </a:lnTo>
                  <a:lnTo>
                    <a:pt x="53340" y="0"/>
                  </a:lnTo>
                  <a:lnTo>
                    <a:pt x="0" y="0"/>
                  </a:lnTo>
                  <a:lnTo>
                    <a:pt x="0" y="33908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0" name="object 206">
              <a:extLst>
                <a:ext uri="{FF2B5EF4-FFF2-40B4-BE49-F238E27FC236}">
                  <a16:creationId xmlns:a16="http://schemas.microsoft.com/office/drawing/2014/main" id="{EDAB72BA-6916-2A35-2271-0EA0FE9EF3D7}"/>
                </a:ext>
              </a:extLst>
            </p:cNvPr>
            <p:cNvSpPr/>
            <p:nvPr/>
          </p:nvSpPr>
          <p:spPr>
            <a:xfrm>
              <a:off x="551307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1" name="object 207">
              <a:extLst>
                <a:ext uri="{FF2B5EF4-FFF2-40B4-BE49-F238E27FC236}">
                  <a16:creationId xmlns:a16="http://schemas.microsoft.com/office/drawing/2014/main" id="{8D4874A8-016F-C4CE-F711-8154A66AF38D}"/>
                </a:ext>
              </a:extLst>
            </p:cNvPr>
            <p:cNvSpPr/>
            <p:nvPr/>
          </p:nvSpPr>
          <p:spPr>
            <a:xfrm>
              <a:off x="5513070" y="2891789"/>
              <a:ext cx="57150" cy="365760"/>
            </a:xfrm>
            <a:custGeom>
              <a:avLst/>
              <a:gdLst/>
              <a:ahLst/>
              <a:cxnLst/>
              <a:rect l="l" t="t" r="r" b="b"/>
              <a:pathLst>
                <a:path w="57150" h="365760">
                  <a:moveTo>
                    <a:pt x="0" y="365760"/>
                  </a:moveTo>
                  <a:lnTo>
                    <a:pt x="57150" y="365760"/>
                  </a:lnTo>
                  <a:lnTo>
                    <a:pt x="57150" y="0"/>
                  </a:lnTo>
                  <a:lnTo>
                    <a:pt x="0" y="0"/>
                  </a:lnTo>
                  <a:lnTo>
                    <a:pt x="0" y="36576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2" name="object 208">
              <a:extLst>
                <a:ext uri="{FF2B5EF4-FFF2-40B4-BE49-F238E27FC236}">
                  <a16:creationId xmlns:a16="http://schemas.microsoft.com/office/drawing/2014/main" id="{8AF1E811-BB69-E294-EFFE-BF722799B6F4}"/>
                </a:ext>
              </a:extLst>
            </p:cNvPr>
            <p:cNvSpPr/>
            <p:nvPr/>
          </p:nvSpPr>
          <p:spPr>
            <a:xfrm>
              <a:off x="5627370"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3" name="object 209">
              <a:extLst>
                <a:ext uri="{FF2B5EF4-FFF2-40B4-BE49-F238E27FC236}">
                  <a16:creationId xmlns:a16="http://schemas.microsoft.com/office/drawing/2014/main" id="{A84A17F0-B086-C724-B609-71299242A68E}"/>
                </a:ext>
              </a:extLst>
            </p:cNvPr>
            <p:cNvSpPr/>
            <p:nvPr/>
          </p:nvSpPr>
          <p:spPr>
            <a:xfrm>
              <a:off x="5627370" y="2880360"/>
              <a:ext cx="53340" cy="377190"/>
            </a:xfrm>
            <a:custGeom>
              <a:avLst/>
              <a:gdLst/>
              <a:ahLst/>
              <a:cxnLst/>
              <a:rect l="l" t="t" r="r" b="b"/>
              <a:pathLst>
                <a:path w="53339" h="377189">
                  <a:moveTo>
                    <a:pt x="0" y="377189"/>
                  </a:moveTo>
                  <a:lnTo>
                    <a:pt x="53339" y="377189"/>
                  </a:lnTo>
                  <a:lnTo>
                    <a:pt x="53339" y="0"/>
                  </a:lnTo>
                  <a:lnTo>
                    <a:pt x="0" y="0"/>
                  </a:lnTo>
                  <a:lnTo>
                    <a:pt x="0" y="37718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4" name="object 210">
              <a:extLst>
                <a:ext uri="{FF2B5EF4-FFF2-40B4-BE49-F238E27FC236}">
                  <a16:creationId xmlns:a16="http://schemas.microsoft.com/office/drawing/2014/main" id="{20FA56E8-595D-7F10-F21A-1074040E1A01}"/>
                </a:ext>
              </a:extLst>
            </p:cNvPr>
            <p:cNvSpPr/>
            <p:nvPr/>
          </p:nvSpPr>
          <p:spPr>
            <a:xfrm>
              <a:off x="5741670"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5" name="object 211">
              <a:extLst>
                <a:ext uri="{FF2B5EF4-FFF2-40B4-BE49-F238E27FC236}">
                  <a16:creationId xmlns:a16="http://schemas.microsoft.com/office/drawing/2014/main" id="{F5041DBC-18FE-42ED-5518-B2476808710A}"/>
                </a:ext>
              </a:extLst>
            </p:cNvPr>
            <p:cNvSpPr/>
            <p:nvPr/>
          </p:nvSpPr>
          <p:spPr>
            <a:xfrm>
              <a:off x="5741670" y="2861310"/>
              <a:ext cx="53340" cy="396240"/>
            </a:xfrm>
            <a:custGeom>
              <a:avLst/>
              <a:gdLst/>
              <a:ahLst/>
              <a:cxnLst/>
              <a:rect l="l" t="t" r="r" b="b"/>
              <a:pathLst>
                <a:path w="53339" h="396239">
                  <a:moveTo>
                    <a:pt x="0" y="396239"/>
                  </a:moveTo>
                  <a:lnTo>
                    <a:pt x="53339" y="396239"/>
                  </a:lnTo>
                  <a:lnTo>
                    <a:pt x="53339" y="0"/>
                  </a:lnTo>
                  <a:lnTo>
                    <a:pt x="0" y="0"/>
                  </a:lnTo>
                  <a:lnTo>
                    <a:pt x="0" y="3962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6" name="object 212">
              <a:extLst>
                <a:ext uri="{FF2B5EF4-FFF2-40B4-BE49-F238E27FC236}">
                  <a16:creationId xmlns:a16="http://schemas.microsoft.com/office/drawing/2014/main" id="{35838822-EF3C-61C8-B0D1-4EA05F6C012A}"/>
                </a:ext>
              </a:extLst>
            </p:cNvPr>
            <p:cNvSpPr/>
            <p:nvPr/>
          </p:nvSpPr>
          <p:spPr>
            <a:xfrm>
              <a:off x="5855970"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7" name="object 213">
              <a:extLst>
                <a:ext uri="{FF2B5EF4-FFF2-40B4-BE49-F238E27FC236}">
                  <a16:creationId xmlns:a16="http://schemas.microsoft.com/office/drawing/2014/main" id="{F95D4DBE-C976-B87B-DD34-E3AF16863DF4}"/>
                </a:ext>
              </a:extLst>
            </p:cNvPr>
            <p:cNvSpPr/>
            <p:nvPr/>
          </p:nvSpPr>
          <p:spPr>
            <a:xfrm>
              <a:off x="5855970" y="2842260"/>
              <a:ext cx="53340" cy="415290"/>
            </a:xfrm>
            <a:custGeom>
              <a:avLst/>
              <a:gdLst/>
              <a:ahLst/>
              <a:cxnLst/>
              <a:rect l="l" t="t" r="r" b="b"/>
              <a:pathLst>
                <a:path w="53339" h="415289">
                  <a:moveTo>
                    <a:pt x="0" y="415289"/>
                  </a:moveTo>
                  <a:lnTo>
                    <a:pt x="53339" y="415289"/>
                  </a:lnTo>
                  <a:lnTo>
                    <a:pt x="53339" y="0"/>
                  </a:lnTo>
                  <a:lnTo>
                    <a:pt x="0" y="0"/>
                  </a:lnTo>
                  <a:lnTo>
                    <a:pt x="0" y="41528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8" name="object 214">
              <a:extLst>
                <a:ext uri="{FF2B5EF4-FFF2-40B4-BE49-F238E27FC236}">
                  <a16:creationId xmlns:a16="http://schemas.microsoft.com/office/drawing/2014/main" id="{27D2E229-2545-09AE-3926-E2C6AC9E7EE7}"/>
                </a:ext>
              </a:extLst>
            </p:cNvPr>
            <p:cNvSpPr/>
            <p:nvPr/>
          </p:nvSpPr>
          <p:spPr>
            <a:xfrm>
              <a:off x="5970270"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9" name="object 215">
              <a:extLst>
                <a:ext uri="{FF2B5EF4-FFF2-40B4-BE49-F238E27FC236}">
                  <a16:creationId xmlns:a16="http://schemas.microsoft.com/office/drawing/2014/main" id="{76997E08-6430-B9F2-5B83-7F96E3F87400}"/>
                </a:ext>
              </a:extLst>
            </p:cNvPr>
            <p:cNvSpPr/>
            <p:nvPr/>
          </p:nvSpPr>
          <p:spPr>
            <a:xfrm>
              <a:off x="5970270" y="2823210"/>
              <a:ext cx="53340" cy="434340"/>
            </a:xfrm>
            <a:custGeom>
              <a:avLst/>
              <a:gdLst/>
              <a:ahLst/>
              <a:cxnLst/>
              <a:rect l="l" t="t" r="r" b="b"/>
              <a:pathLst>
                <a:path w="53339" h="434339">
                  <a:moveTo>
                    <a:pt x="0" y="434339"/>
                  </a:moveTo>
                  <a:lnTo>
                    <a:pt x="53339" y="434339"/>
                  </a:lnTo>
                  <a:lnTo>
                    <a:pt x="53339" y="0"/>
                  </a:lnTo>
                  <a:lnTo>
                    <a:pt x="0" y="0"/>
                  </a:lnTo>
                  <a:lnTo>
                    <a:pt x="0" y="4343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0" name="object 216">
              <a:extLst>
                <a:ext uri="{FF2B5EF4-FFF2-40B4-BE49-F238E27FC236}">
                  <a16:creationId xmlns:a16="http://schemas.microsoft.com/office/drawing/2014/main" id="{A07F550A-276B-C340-416B-53BBE976F63E}"/>
                </a:ext>
              </a:extLst>
            </p:cNvPr>
            <p:cNvSpPr/>
            <p:nvPr/>
          </p:nvSpPr>
          <p:spPr>
            <a:xfrm>
              <a:off x="6080759"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1" name="object 217">
              <a:extLst>
                <a:ext uri="{FF2B5EF4-FFF2-40B4-BE49-F238E27FC236}">
                  <a16:creationId xmlns:a16="http://schemas.microsoft.com/office/drawing/2014/main" id="{4AA098EB-AF31-35E3-53C8-C15D9E89AF4F}"/>
                </a:ext>
              </a:extLst>
            </p:cNvPr>
            <p:cNvSpPr/>
            <p:nvPr/>
          </p:nvSpPr>
          <p:spPr>
            <a:xfrm>
              <a:off x="6080759" y="2823210"/>
              <a:ext cx="57150" cy="434340"/>
            </a:xfrm>
            <a:custGeom>
              <a:avLst/>
              <a:gdLst/>
              <a:ahLst/>
              <a:cxnLst/>
              <a:rect l="l" t="t" r="r" b="b"/>
              <a:pathLst>
                <a:path w="57150" h="434339">
                  <a:moveTo>
                    <a:pt x="0" y="434339"/>
                  </a:moveTo>
                  <a:lnTo>
                    <a:pt x="57150" y="434339"/>
                  </a:lnTo>
                  <a:lnTo>
                    <a:pt x="57150" y="0"/>
                  </a:lnTo>
                  <a:lnTo>
                    <a:pt x="0" y="0"/>
                  </a:lnTo>
                  <a:lnTo>
                    <a:pt x="0" y="4343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2" name="object 218">
              <a:extLst>
                <a:ext uri="{FF2B5EF4-FFF2-40B4-BE49-F238E27FC236}">
                  <a16:creationId xmlns:a16="http://schemas.microsoft.com/office/drawing/2014/main" id="{AD59A2FD-1D18-0E51-2DF2-F50931995A50}"/>
                </a:ext>
              </a:extLst>
            </p:cNvPr>
            <p:cNvSpPr/>
            <p:nvPr/>
          </p:nvSpPr>
          <p:spPr>
            <a:xfrm>
              <a:off x="6195059"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3" name="object 219">
              <a:extLst>
                <a:ext uri="{FF2B5EF4-FFF2-40B4-BE49-F238E27FC236}">
                  <a16:creationId xmlns:a16="http://schemas.microsoft.com/office/drawing/2014/main" id="{90F79652-2766-71C7-45DE-214CCDBD1A41}"/>
                </a:ext>
              </a:extLst>
            </p:cNvPr>
            <p:cNvSpPr/>
            <p:nvPr/>
          </p:nvSpPr>
          <p:spPr>
            <a:xfrm>
              <a:off x="6195059" y="2807970"/>
              <a:ext cx="53340" cy="449580"/>
            </a:xfrm>
            <a:custGeom>
              <a:avLst/>
              <a:gdLst/>
              <a:ahLst/>
              <a:cxnLst/>
              <a:rect l="l" t="t" r="r" b="b"/>
              <a:pathLst>
                <a:path w="53339" h="449579">
                  <a:moveTo>
                    <a:pt x="0" y="449579"/>
                  </a:moveTo>
                  <a:lnTo>
                    <a:pt x="53339" y="449579"/>
                  </a:lnTo>
                  <a:lnTo>
                    <a:pt x="53339" y="0"/>
                  </a:lnTo>
                  <a:lnTo>
                    <a:pt x="0" y="0"/>
                  </a:lnTo>
                  <a:lnTo>
                    <a:pt x="0" y="44957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4" name="object 220">
              <a:extLst>
                <a:ext uri="{FF2B5EF4-FFF2-40B4-BE49-F238E27FC236}">
                  <a16:creationId xmlns:a16="http://schemas.microsoft.com/office/drawing/2014/main" id="{4E7F3AF5-F9AA-19FC-8C8A-9E8A145A91CF}"/>
                </a:ext>
              </a:extLst>
            </p:cNvPr>
            <p:cNvSpPr/>
            <p:nvPr/>
          </p:nvSpPr>
          <p:spPr>
            <a:xfrm>
              <a:off x="6309359"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5" name="object 221">
              <a:extLst>
                <a:ext uri="{FF2B5EF4-FFF2-40B4-BE49-F238E27FC236}">
                  <a16:creationId xmlns:a16="http://schemas.microsoft.com/office/drawing/2014/main" id="{EE5D9B01-F0CB-44DE-C34C-BF9FC9DBD6A6}"/>
                </a:ext>
              </a:extLst>
            </p:cNvPr>
            <p:cNvSpPr/>
            <p:nvPr/>
          </p:nvSpPr>
          <p:spPr>
            <a:xfrm>
              <a:off x="6309359" y="2785110"/>
              <a:ext cx="53340" cy="472440"/>
            </a:xfrm>
            <a:custGeom>
              <a:avLst/>
              <a:gdLst/>
              <a:ahLst/>
              <a:cxnLst/>
              <a:rect l="l" t="t" r="r" b="b"/>
              <a:pathLst>
                <a:path w="53339" h="472439">
                  <a:moveTo>
                    <a:pt x="0" y="472439"/>
                  </a:moveTo>
                  <a:lnTo>
                    <a:pt x="53339" y="472439"/>
                  </a:lnTo>
                  <a:lnTo>
                    <a:pt x="53339" y="0"/>
                  </a:lnTo>
                  <a:lnTo>
                    <a:pt x="0" y="0"/>
                  </a:lnTo>
                  <a:lnTo>
                    <a:pt x="0" y="4724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6" name="object 222">
              <a:extLst>
                <a:ext uri="{FF2B5EF4-FFF2-40B4-BE49-F238E27FC236}">
                  <a16:creationId xmlns:a16="http://schemas.microsoft.com/office/drawing/2014/main" id="{3F74AD4D-6C7B-5B17-888B-B7AEAAE89666}"/>
                </a:ext>
              </a:extLst>
            </p:cNvPr>
            <p:cNvSpPr/>
            <p:nvPr/>
          </p:nvSpPr>
          <p:spPr>
            <a:xfrm>
              <a:off x="6423659" y="5516879"/>
              <a:ext cx="53340" cy="49530"/>
            </a:xfrm>
            <a:custGeom>
              <a:avLst/>
              <a:gdLst/>
              <a:ahLst/>
              <a:cxnLst/>
              <a:rect l="l" t="t" r="r" b="b"/>
              <a:pathLst>
                <a:path w="53339"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7" name="object 223">
              <a:extLst>
                <a:ext uri="{FF2B5EF4-FFF2-40B4-BE49-F238E27FC236}">
                  <a16:creationId xmlns:a16="http://schemas.microsoft.com/office/drawing/2014/main" id="{2466BE0E-19AA-1960-23FC-4D4F91D387BD}"/>
                </a:ext>
              </a:extLst>
            </p:cNvPr>
            <p:cNvSpPr/>
            <p:nvPr/>
          </p:nvSpPr>
          <p:spPr>
            <a:xfrm>
              <a:off x="6423659" y="2762250"/>
              <a:ext cx="53340" cy="495300"/>
            </a:xfrm>
            <a:custGeom>
              <a:avLst/>
              <a:gdLst/>
              <a:ahLst/>
              <a:cxnLst/>
              <a:rect l="l" t="t" r="r" b="b"/>
              <a:pathLst>
                <a:path w="53339" h="495300">
                  <a:moveTo>
                    <a:pt x="0" y="495300"/>
                  </a:moveTo>
                  <a:lnTo>
                    <a:pt x="53339" y="495300"/>
                  </a:lnTo>
                  <a:lnTo>
                    <a:pt x="53339" y="0"/>
                  </a:lnTo>
                  <a:lnTo>
                    <a:pt x="0" y="0"/>
                  </a:lnTo>
                  <a:lnTo>
                    <a:pt x="0" y="49530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8" name="object 224">
              <a:extLst>
                <a:ext uri="{FF2B5EF4-FFF2-40B4-BE49-F238E27FC236}">
                  <a16:creationId xmlns:a16="http://schemas.microsoft.com/office/drawing/2014/main" id="{AA5304BF-B322-6261-6D56-CDED89527D82}"/>
                </a:ext>
              </a:extLst>
            </p:cNvPr>
            <p:cNvSpPr/>
            <p:nvPr/>
          </p:nvSpPr>
          <p:spPr>
            <a:xfrm>
              <a:off x="653415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9" name="object 225">
              <a:extLst>
                <a:ext uri="{FF2B5EF4-FFF2-40B4-BE49-F238E27FC236}">
                  <a16:creationId xmlns:a16="http://schemas.microsoft.com/office/drawing/2014/main" id="{8ED5C357-115D-8C09-F428-7747C51E5587}"/>
                </a:ext>
              </a:extLst>
            </p:cNvPr>
            <p:cNvSpPr/>
            <p:nvPr/>
          </p:nvSpPr>
          <p:spPr>
            <a:xfrm>
              <a:off x="6534150" y="2747010"/>
              <a:ext cx="57150" cy="510540"/>
            </a:xfrm>
            <a:custGeom>
              <a:avLst/>
              <a:gdLst/>
              <a:ahLst/>
              <a:cxnLst/>
              <a:rect l="l" t="t" r="r" b="b"/>
              <a:pathLst>
                <a:path w="57150" h="510539">
                  <a:moveTo>
                    <a:pt x="0" y="510539"/>
                  </a:moveTo>
                  <a:lnTo>
                    <a:pt x="57150" y="510539"/>
                  </a:lnTo>
                  <a:lnTo>
                    <a:pt x="57150" y="0"/>
                  </a:lnTo>
                  <a:lnTo>
                    <a:pt x="0" y="0"/>
                  </a:lnTo>
                  <a:lnTo>
                    <a:pt x="0" y="5105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0" name="object 226">
              <a:extLst>
                <a:ext uri="{FF2B5EF4-FFF2-40B4-BE49-F238E27FC236}">
                  <a16:creationId xmlns:a16="http://schemas.microsoft.com/office/drawing/2014/main" id="{BF52266B-02CF-89D2-87FB-0BBBDB024601}"/>
                </a:ext>
              </a:extLst>
            </p:cNvPr>
            <p:cNvSpPr/>
            <p:nvPr/>
          </p:nvSpPr>
          <p:spPr>
            <a:xfrm>
              <a:off x="664845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1" name="object 227">
              <a:extLst>
                <a:ext uri="{FF2B5EF4-FFF2-40B4-BE49-F238E27FC236}">
                  <a16:creationId xmlns:a16="http://schemas.microsoft.com/office/drawing/2014/main" id="{38810AAE-2278-6846-8460-E712E2075891}"/>
                </a:ext>
              </a:extLst>
            </p:cNvPr>
            <p:cNvSpPr/>
            <p:nvPr/>
          </p:nvSpPr>
          <p:spPr>
            <a:xfrm>
              <a:off x="6648450" y="2739389"/>
              <a:ext cx="57150" cy="518159"/>
            </a:xfrm>
            <a:custGeom>
              <a:avLst/>
              <a:gdLst/>
              <a:ahLst/>
              <a:cxnLst/>
              <a:rect l="l" t="t" r="r" b="b"/>
              <a:pathLst>
                <a:path w="57150" h="518160">
                  <a:moveTo>
                    <a:pt x="0" y="518160"/>
                  </a:moveTo>
                  <a:lnTo>
                    <a:pt x="57150" y="518160"/>
                  </a:lnTo>
                  <a:lnTo>
                    <a:pt x="57150" y="0"/>
                  </a:lnTo>
                  <a:lnTo>
                    <a:pt x="0" y="0"/>
                  </a:lnTo>
                  <a:lnTo>
                    <a:pt x="0" y="51816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2" name="object 228">
              <a:extLst>
                <a:ext uri="{FF2B5EF4-FFF2-40B4-BE49-F238E27FC236}">
                  <a16:creationId xmlns:a16="http://schemas.microsoft.com/office/drawing/2014/main" id="{18FC8F56-5011-F089-3438-64E1A791D761}"/>
                </a:ext>
              </a:extLst>
            </p:cNvPr>
            <p:cNvSpPr/>
            <p:nvPr/>
          </p:nvSpPr>
          <p:spPr>
            <a:xfrm>
              <a:off x="676275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3" name="object 229">
              <a:extLst>
                <a:ext uri="{FF2B5EF4-FFF2-40B4-BE49-F238E27FC236}">
                  <a16:creationId xmlns:a16="http://schemas.microsoft.com/office/drawing/2014/main" id="{0D038D76-F7AC-8E5D-B0DB-DEFE2C8B3125}"/>
                </a:ext>
              </a:extLst>
            </p:cNvPr>
            <p:cNvSpPr/>
            <p:nvPr/>
          </p:nvSpPr>
          <p:spPr>
            <a:xfrm>
              <a:off x="6762750" y="2716529"/>
              <a:ext cx="53340" cy="541020"/>
            </a:xfrm>
            <a:custGeom>
              <a:avLst/>
              <a:gdLst/>
              <a:ahLst/>
              <a:cxnLst/>
              <a:rect l="l" t="t" r="r" b="b"/>
              <a:pathLst>
                <a:path w="53340" h="541020">
                  <a:moveTo>
                    <a:pt x="0" y="541020"/>
                  </a:moveTo>
                  <a:lnTo>
                    <a:pt x="53340" y="541020"/>
                  </a:lnTo>
                  <a:lnTo>
                    <a:pt x="53340" y="0"/>
                  </a:lnTo>
                  <a:lnTo>
                    <a:pt x="0" y="0"/>
                  </a:lnTo>
                  <a:lnTo>
                    <a:pt x="0" y="54102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4" name="object 230">
              <a:extLst>
                <a:ext uri="{FF2B5EF4-FFF2-40B4-BE49-F238E27FC236}">
                  <a16:creationId xmlns:a16="http://schemas.microsoft.com/office/drawing/2014/main" id="{B6AAD3AF-F1FC-5E8B-7939-9EEF9BCB0480}"/>
                </a:ext>
              </a:extLst>
            </p:cNvPr>
            <p:cNvSpPr/>
            <p:nvPr/>
          </p:nvSpPr>
          <p:spPr>
            <a:xfrm>
              <a:off x="687705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5" name="object 231">
              <a:extLst>
                <a:ext uri="{FF2B5EF4-FFF2-40B4-BE49-F238E27FC236}">
                  <a16:creationId xmlns:a16="http://schemas.microsoft.com/office/drawing/2014/main" id="{2C6EFF01-343B-2D9A-D9F9-12CD2ECC54F2}"/>
                </a:ext>
              </a:extLst>
            </p:cNvPr>
            <p:cNvSpPr/>
            <p:nvPr/>
          </p:nvSpPr>
          <p:spPr>
            <a:xfrm>
              <a:off x="6877050" y="2693670"/>
              <a:ext cx="53340" cy="563880"/>
            </a:xfrm>
            <a:custGeom>
              <a:avLst/>
              <a:gdLst/>
              <a:ahLst/>
              <a:cxnLst/>
              <a:rect l="l" t="t" r="r" b="b"/>
              <a:pathLst>
                <a:path w="53340" h="563879">
                  <a:moveTo>
                    <a:pt x="0" y="563879"/>
                  </a:moveTo>
                  <a:lnTo>
                    <a:pt x="53340" y="563879"/>
                  </a:lnTo>
                  <a:lnTo>
                    <a:pt x="53340" y="0"/>
                  </a:lnTo>
                  <a:lnTo>
                    <a:pt x="0" y="0"/>
                  </a:lnTo>
                  <a:lnTo>
                    <a:pt x="0" y="56387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6" name="object 232">
              <a:extLst>
                <a:ext uri="{FF2B5EF4-FFF2-40B4-BE49-F238E27FC236}">
                  <a16:creationId xmlns:a16="http://schemas.microsoft.com/office/drawing/2014/main" id="{ACBBD282-ABD9-A742-D0B7-C836CD1BA659}"/>
                </a:ext>
              </a:extLst>
            </p:cNvPr>
            <p:cNvSpPr/>
            <p:nvPr/>
          </p:nvSpPr>
          <p:spPr>
            <a:xfrm>
              <a:off x="699135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7" name="object 233">
              <a:extLst>
                <a:ext uri="{FF2B5EF4-FFF2-40B4-BE49-F238E27FC236}">
                  <a16:creationId xmlns:a16="http://schemas.microsoft.com/office/drawing/2014/main" id="{C1DE4254-FD00-783C-99ED-9D024869FBA5}"/>
                </a:ext>
              </a:extLst>
            </p:cNvPr>
            <p:cNvSpPr/>
            <p:nvPr/>
          </p:nvSpPr>
          <p:spPr>
            <a:xfrm>
              <a:off x="6991350" y="2686050"/>
              <a:ext cx="53340" cy="571500"/>
            </a:xfrm>
            <a:custGeom>
              <a:avLst/>
              <a:gdLst/>
              <a:ahLst/>
              <a:cxnLst/>
              <a:rect l="l" t="t" r="r" b="b"/>
              <a:pathLst>
                <a:path w="53340" h="571500">
                  <a:moveTo>
                    <a:pt x="0" y="571500"/>
                  </a:moveTo>
                  <a:lnTo>
                    <a:pt x="53340" y="571500"/>
                  </a:lnTo>
                  <a:lnTo>
                    <a:pt x="53340" y="0"/>
                  </a:lnTo>
                  <a:lnTo>
                    <a:pt x="0" y="0"/>
                  </a:lnTo>
                  <a:lnTo>
                    <a:pt x="0" y="57150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8" name="object 234">
              <a:extLst>
                <a:ext uri="{FF2B5EF4-FFF2-40B4-BE49-F238E27FC236}">
                  <a16:creationId xmlns:a16="http://schemas.microsoft.com/office/drawing/2014/main" id="{6F25D053-9240-AC5B-11B6-DEA25DFBA22A}"/>
                </a:ext>
              </a:extLst>
            </p:cNvPr>
            <p:cNvSpPr/>
            <p:nvPr/>
          </p:nvSpPr>
          <p:spPr>
            <a:xfrm>
              <a:off x="710184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9" name="object 235">
              <a:extLst>
                <a:ext uri="{FF2B5EF4-FFF2-40B4-BE49-F238E27FC236}">
                  <a16:creationId xmlns:a16="http://schemas.microsoft.com/office/drawing/2014/main" id="{6E685BE2-8E00-8ABB-9877-3E44C2C2E7D6}"/>
                </a:ext>
              </a:extLst>
            </p:cNvPr>
            <p:cNvSpPr/>
            <p:nvPr/>
          </p:nvSpPr>
          <p:spPr>
            <a:xfrm>
              <a:off x="7101840" y="2674620"/>
              <a:ext cx="57150" cy="582930"/>
            </a:xfrm>
            <a:custGeom>
              <a:avLst/>
              <a:gdLst/>
              <a:ahLst/>
              <a:cxnLst/>
              <a:rect l="l" t="t" r="r" b="b"/>
              <a:pathLst>
                <a:path w="57150" h="582929">
                  <a:moveTo>
                    <a:pt x="0" y="582929"/>
                  </a:moveTo>
                  <a:lnTo>
                    <a:pt x="57150" y="582929"/>
                  </a:lnTo>
                  <a:lnTo>
                    <a:pt x="57150" y="0"/>
                  </a:lnTo>
                  <a:lnTo>
                    <a:pt x="0" y="0"/>
                  </a:lnTo>
                  <a:lnTo>
                    <a:pt x="0" y="58292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0" name="object 236">
              <a:extLst>
                <a:ext uri="{FF2B5EF4-FFF2-40B4-BE49-F238E27FC236}">
                  <a16:creationId xmlns:a16="http://schemas.microsoft.com/office/drawing/2014/main" id="{A72D9C36-5EF1-F7D0-D698-E4889B4499DD}"/>
                </a:ext>
              </a:extLst>
            </p:cNvPr>
            <p:cNvSpPr/>
            <p:nvPr/>
          </p:nvSpPr>
          <p:spPr>
            <a:xfrm>
              <a:off x="7216140"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1" name="object 237">
              <a:extLst>
                <a:ext uri="{FF2B5EF4-FFF2-40B4-BE49-F238E27FC236}">
                  <a16:creationId xmlns:a16="http://schemas.microsoft.com/office/drawing/2014/main" id="{66711F15-9C89-5413-5D0C-7E08955D3184}"/>
                </a:ext>
              </a:extLst>
            </p:cNvPr>
            <p:cNvSpPr/>
            <p:nvPr/>
          </p:nvSpPr>
          <p:spPr>
            <a:xfrm>
              <a:off x="7216140" y="2655570"/>
              <a:ext cx="53340" cy="601980"/>
            </a:xfrm>
            <a:custGeom>
              <a:avLst/>
              <a:gdLst/>
              <a:ahLst/>
              <a:cxnLst/>
              <a:rect l="l" t="t" r="r" b="b"/>
              <a:pathLst>
                <a:path w="53340" h="601979">
                  <a:moveTo>
                    <a:pt x="0" y="601979"/>
                  </a:moveTo>
                  <a:lnTo>
                    <a:pt x="53339" y="601979"/>
                  </a:lnTo>
                  <a:lnTo>
                    <a:pt x="53339" y="0"/>
                  </a:lnTo>
                  <a:lnTo>
                    <a:pt x="0" y="0"/>
                  </a:lnTo>
                  <a:lnTo>
                    <a:pt x="0" y="60197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2" name="object 238">
              <a:extLst>
                <a:ext uri="{FF2B5EF4-FFF2-40B4-BE49-F238E27FC236}">
                  <a16:creationId xmlns:a16="http://schemas.microsoft.com/office/drawing/2014/main" id="{70CEC1E3-D126-B44F-4E0C-956356FAC6F8}"/>
                </a:ext>
              </a:extLst>
            </p:cNvPr>
            <p:cNvSpPr/>
            <p:nvPr/>
          </p:nvSpPr>
          <p:spPr>
            <a:xfrm>
              <a:off x="7330440"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3" name="object 239">
              <a:extLst>
                <a:ext uri="{FF2B5EF4-FFF2-40B4-BE49-F238E27FC236}">
                  <a16:creationId xmlns:a16="http://schemas.microsoft.com/office/drawing/2014/main" id="{B380BCD2-F5AD-9DB3-D877-89FC04C214C7}"/>
                </a:ext>
              </a:extLst>
            </p:cNvPr>
            <p:cNvSpPr/>
            <p:nvPr/>
          </p:nvSpPr>
          <p:spPr>
            <a:xfrm>
              <a:off x="7330440" y="2628900"/>
              <a:ext cx="53340" cy="628650"/>
            </a:xfrm>
            <a:custGeom>
              <a:avLst/>
              <a:gdLst/>
              <a:ahLst/>
              <a:cxnLst/>
              <a:rect l="l" t="t" r="r" b="b"/>
              <a:pathLst>
                <a:path w="53340" h="628650">
                  <a:moveTo>
                    <a:pt x="0" y="628650"/>
                  </a:moveTo>
                  <a:lnTo>
                    <a:pt x="53339" y="628650"/>
                  </a:lnTo>
                  <a:lnTo>
                    <a:pt x="53339" y="0"/>
                  </a:lnTo>
                  <a:lnTo>
                    <a:pt x="0" y="0"/>
                  </a:lnTo>
                  <a:lnTo>
                    <a:pt x="0" y="62865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4" name="object 240">
              <a:extLst>
                <a:ext uri="{FF2B5EF4-FFF2-40B4-BE49-F238E27FC236}">
                  <a16:creationId xmlns:a16="http://schemas.microsoft.com/office/drawing/2014/main" id="{72B1CEE9-E289-FB13-9C80-FC31A7E526C5}"/>
                </a:ext>
              </a:extLst>
            </p:cNvPr>
            <p:cNvSpPr/>
            <p:nvPr/>
          </p:nvSpPr>
          <p:spPr>
            <a:xfrm>
              <a:off x="7444740"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5" name="object 241">
              <a:extLst>
                <a:ext uri="{FF2B5EF4-FFF2-40B4-BE49-F238E27FC236}">
                  <a16:creationId xmlns:a16="http://schemas.microsoft.com/office/drawing/2014/main" id="{E6A1B038-FD72-4BF7-A6AF-05DD3990285E}"/>
                </a:ext>
              </a:extLst>
            </p:cNvPr>
            <p:cNvSpPr/>
            <p:nvPr/>
          </p:nvSpPr>
          <p:spPr>
            <a:xfrm>
              <a:off x="7444740" y="2621279"/>
              <a:ext cx="53340" cy="636270"/>
            </a:xfrm>
            <a:custGeom>
              <a:avLst/>
              <a:gdLst/>
              <a:ahLst/>
              <a:cxnLst/>
              <a:rect l="l" t="t" r="r" b="b"/>
              <a:pathLst>
                <a:path w="53340" h="636270">
                  <a:moveTo>
                    <a:pt x="0" y="636270"/>
                  </a:moveTo>
                  <a:lnTo>
                    <a:pt x="53339" y="636270"/>
                  </a:lnTo>
                  <a:lnTo>
                    <a:pt x="53339" y="0"/>
                  </a:lnTo>
                  <a:lnTo>
                    <a:pt x="0" y="0"/>
                  </a:lnTo>
                  <a:lnTo>
                    <a:pt x="0" y="63627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6" name="object 242">
              <a:extLst>
                <a:ext uri="{FF2B5EF4-FFF2-40B4-BE49-F238E27FC236}">
                  <a16:creationId xmlns:a16="http://schemas.microsoft.com/office/drawing/2014/main" id="{B45509D6-D59D-9465-A6CD-86384A11F4EB}"/>
                </a:ext>
              </a:extLst>
            </p:cNvPr>
            <p:cNvSpPr/>
            <p:nvPr/>
          </p:nvSpPr>
          <p:spPr>
            <a:xfrm>
              <a:off x="7559040"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7" name="object 243">
              <a:extLst>
                <a:ext uri="{FF2B5EF4-FFF2-40B4-BE49-F238E27FC236}">
                  <a16:creationId xmlns:a16="http://schemas.microsoft.com/office/drawing/2014/main" id="{2975C470-E223-5C6B-327F-7F9976A5DB6E}"/>
                </a:ext>
              </a:extLst>
            </p:cNvPr>
            <p:cNvSpPr/>
            <p:nvPr/>
          </p:nvSpPr>
          <p:spPr>
            <a:xfrm>
              <a:off x="7559040" y="2606039"/>
              <a:ext cx="53340" cy="651510"/>
            </a:xfrm>
            <a:custGeom>
              <a:avLst/>
              <a:gdLst/>
              <a:ahLst/>
              <a:cxnLst/>
              <a:rect l="l" t="t" r="r" b="b"/>
              <a:pathLst>
                <a:path w="53340" h="651510">
                  <a:moveTo>
                    <a:pt x="0" y="651510"/>
                  </a:moveTo>
                  <a:lnTo>
                    <a:pt x="53339" y="651510"/>
                  </a:lnTo>
                  <a:lnTo>
                    <a:pt x="53339" y="0"/>
                  </a:lnTo>
                  <a:lnTo>
                    <a:pt x="0" y="0"/>
                  </a:lnTo>
                  <a:lnTo>
                    <a:pt x="0" y="65151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8" name="object 244">
              <a:extLst>
                <a:ext uri="{FF2B5EF4-FFF2-40B4-BE49-F238E27FC236}">
                  <a16:creationId xmlns:a16="http://schemas.microsoft.com/office/drawing/2014/main" id="{58F3AC9B-2C66-FA52-4B22-BA7A086DC523}"/>
                </a:ext>
              </a:extLst>
            </p:cNvPr>
            <p:cNvSpPr/>
            <p:nvPr/>
          </p:nvSpPr>
          <p:spPr>
            <a:xfrm>
              <a:off x="766953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9" name="object 245">
              <a:extLst>
                <a:ext uri="{FF2B5EF4-FFF2-40B4-BE49-F238E27FC236}">
                  <a16:creationId xmlns:a16="http://schemas.microsoft.com/office/drawing/2014/main" id="{18887CA3-930C-B480-0DC1-0F359302FF61}"/>
                </a:ext>
              </a:extLst>
            </p:cNvPr>
            <p:cNvSpPr/>
            <p:nvPr/>
          </p:nvSpPr>
          <p:spPr>
            <a:xfrm>
              <a:off x="7669530" y="2579370"/>
              <a:ext cx="57150" cy="678180"/>
            </a:xfrm>
            <a:custGeom>
              <a:avLst/>
              <a:gdLst/>
              <a:ahLst/>
              <a:cxnLst/>
              <a:rect l="l" t="t" r="r" b="b"/>
              <a:pathLst>
                <a:path w="57150" h="678179">
                  <a:moveTo>
                    <a:pt x="0" y="678179"/>
                  </a:moveTo>
                  <a:lnTo>
                    <a:pt x="57150" y="678179"/>
                  </a:lnTo>
                  <a:lnTo>
                    <a:pt x="57150" y="0"/>
                  </a:lnTo>
                  <a:lnTo>
                    <a:pt x="0" y="0"/>
                  </a:lnTo>
                  <a:lnTo>
                    <a:pt x="0" y="67817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0" name="object 246">
              <a:extLst>
                <a:ext uri="{FF2B5EF4-FFF2-40B4-BE49-F238E27FC236}">
                  <a16:creationId xmlns:a16="http://schemas.microsoft.com/office/drawing/2014/main" id="{B8AD5073-8F65-90CF-F5CB-7C5ED097B873}"/>
                </a:ext>
              </a:extLst>
            </p:cNvPr>
            <p:cNvSpPr/>
            <p:nvPr/>
          </p:nvSpPr>
          <p:spPr>
            <a:xfrm>
              <a:off x="778383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1" name="object 247">
              <a:extLst>
                <a:ext uri="{FF2B5EF4-FFF2-40B4-BE49-F238E27FC236}">
                  <a16:creationId xmlns:a16="http://schemas.microsoft.com/office/drawing/2014/main" id="{C905EB77-4A83-F2A3-9A09-CB3C3F249F54}"/>
                </a:ext>
              </a:extLst>
            </p:cNvPr>
            <p:cNvSpPr/>
            <p:nvPr/>
          </p:nvSpPr>
          <p:spPr>
            <a:xfrm>
              <a:off x="7783830" y="2552700"/>
              <a:ext cx="53340" cy="704850"/>
            </a:xfrm>
            <a:custGeom>
              <a:avLst/>
              <a:gdLst/>
              <a:ahLst/>
              <a:cxnLst/>
              <a:rect l="l" t="t" r="r" b="b"/>
              <a:pathLst>
                <a:path w="53340" h="704850">
                  <a:moveTo>
                    <a:pt x="0" y="704850"/>
                  </a:moveTo>
                  <a:lnTo>
                    <a:pt x="53340" y="704850"/>
                  </a:lnTo>
                  <a:lnTo>
                    <a:pt x="53340" y="0"/>
                  </a:lnTo>
                  <a:lnTo>
                    <a:pt x="0" y="0"/>
                  </a:lnTo>
                  <a:lnTo>
                    <a:pt x="0" y="70485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2" name="object 248">
              <a:extLst>
                <a:ext uri="{FF2B5EF4-FFF2-40B4-BE49-F238E27FC236}">
                  <a16:creationId xmlns:a16="http://schemas.microsoft.com/office/drawing/2014/main" id="{EC1A5D01-9400-7DAD-AB46-FE4484D49928}"/>
                </a:ext>
              </a:extLst>
            </p:cNvPr>
            <p:cNvSpPr/>
            <p:nvPr/>
          </p:nvSpPr>
          <p:spPr>
            <a:xfrm>
              <a:off x="789813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3" name="object 249">
              <a:extLst>
                <a:ext uri="{FF2B5EF4-FFF2-40B4-BE49-F238E27FC236}">
                  <a16:creationId xmlns:a16="http://schemas.microsoft.com/office/drawing/2014/main" id="{1810449F-ACCE-A0DD-42C8-B66DA496811B}"/>
                </a:ext>
              </a:extLst>
            </p:cNvPr>
            <p:cNvSpPr/>
            <p:nvPr/>
          </p:nvSpPr>
          <p:spPr>
            <a:xfrm>
              <a:off x="7898130" y="2537460"/>
              <a:ext cx="53340" cy="720090"/>
            </a:xfrm>
            <a:custGeom>
              <a:avLst/>
              <a:gdLst/>
              <a:ahLst/>
              <a:cxnLst/>
              <a:rect l="l" t="t" r="r" b="b"/>
              <a:pathLst>
                <a:path w="53340" h="720089">
                  <a:moveTo>
                    <a:pt x="0" y="720089"/>
                  </a:moveTo>
                  <a:lnTo>
                    <a:pt x="53340" y="720089"/>
                  </a:lnTo>
                  <a:lnTo>
                    <a:pt x="53340" y="0"/>
                  </a:lnTo>
                  <a:lnTo>
                    <a:pt x="0" y="0"/>
                  </a:lnTo>
                  <a:lnTo>
                    <a:pt x="0" y="72008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4" name="object 250">
              <a:extLst>
                <a:ext uri="{FF2B5EF4-FFF2-40B4-BE49-F238E27FC236}">
                  <a16:creationId xmlns:a16="http://schemas.microsoft.com/office/drawing/2014/main" id="{30528834-07B4-4EA6-5194-076908A1CAA5}"/>
                </a:ext>
              </a:extLst>
            </p:cNvPr>
            <p:cNvSpPr/>
            <p:nvPr/>
          </p:nvSpPr>
          <p:spPr>
            <a:xfrm>
              <a:off x="801243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5" name="object 251">
              <a:extLst>
                <a:ext uri="{FF2B5EF4-FFF2-40B4-BE49-F238E27FC236}">
                  <a16:creationId xmlns:a16="http://schemas.microsoft.com/office/drawing/2014/main" id="{4BC973FD-EDC7-B8E2-0606-8FD1A37FCFE0}"/>
                </a:ext>
              </a:extLst>
            </p:cNvPr>
            <p:cNvSpPr/>
            <p:nvPr/>
          </p:nvSpPr>
          <p:spPr>
            <a:xfrm>
              <a:off x="8012430" y="2518410"/>
              <a:ext cx="53340" cy="739140"/>
            </a:xfrm>
            <a:custGeom>
              <a:avLst/>
              <a:gdLst/>
              <a:ahLst/>
              <a:cxnLst/>
              <a:rect l="l" t="t" r="r" b="b"/>
              <a:pathLst>
                <a:path w="53340" h="739139">
                  <a:moveTo>
                    <a:pt x="0" y="739139"/>
                  </a:moveTo>
                  <a:lnTo>
                    <a:pt x="53340" y="739139"/>
                  </a:lnTo>
                  <a:lnTo>
                    <a:pt x="53340" y="0"/>
                  </a:lnTo>
                  <a:lnTo>
                    <a:pt x="0" y="0"/>
                  </a:lnTo>
                  <a:lnTo>
                    <a:pt x="0" y="7391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6" name="object 252">
              <a:extLst>
                <a:ext uri="{FF2B5EF4-FFF2-40B4-BE49-F238E27FC236}">
                  <a16:creationId xmlns:a16="http://schemas.microsoft.com/office/drawing/2014/main" id="{0A50B775-3420-4256-09FE-AE520D47900E}"/>
                </a:ext>
              </a:extLst>
            </p:cNvPr>
            <p:cNvSpPr/>
            <p:nvPr/>
          </p:nvSpPr>
          <p:spPr>
            <a:xfrm>
              <a:off x="8122919"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7" name="object 253">
              <a:extLst>
                <a:ext uri="{FF2B5EF4-FFF2-40B4-BE49-F238E27FC236}">
                  <a16:creationId xmlns:a16="http://schemas.microsoft.com/office/drawing/2014/main" id="{16B60FD6-ECB3-45A6-F73F-01E913E14AAE}"/>
                </a:ext>
              </a:extLst>
            </p:cNvPr>
            <p:cNvSpPr/>
            <p:nvPr/>
          </p:nvSpPr>
          <p:spPr>
            <a:xfrm>
              <a:off x="8122919" y="2491739"/>
              <a:ext cx="57150" cy="765810"/>
            </a:xfrm>
            <a:custGeom>
              <a:avLst/>
              <a:gdLst/>
              <a:ahLst/>
              <a:cxnLst/>
              <a:rect l="l" t="t" r="r" b="b"/>
              <a:pathLst>
                <a:path w="57150" h="765810">
                  <a:moveTo>
                    <a:pt x="0" y="765810"/>
                  </a:moveTo>
                  <a:lnTo>
                    <a:pt x="57150" y="765810"/>
                  </a:lnTo>
                  <a:lnTo>
                    <a:pt x="57150" y="0"/>
                  </a:lnTo>
                  <a:lnTo>
                    <a:pt x="0" y="0"/>
                  </a:lnTo>
                  <a:lnTo>
                    <a:pt x="0" y="76581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8" name="object 254">
              <a:extLst>
                <a:ext uri="{FF2B5EF4-FFF2-40B4-BE49-F238E27FC236}">
                  <a16:creationId xmlns:a16="http://schemas.microsoft.com/office/drawing/2014/main" id="{BC6D51BF-168E-2784-C7E1-568C9FCC7050}"/>
                </a:ext>
              </a:extLst>
            </p:cNvPr>
            <p:cNvSpPr/>
            <p:nvPr/>
          </p:nvSpPr>
          <p:spPr>
            <a:xfrm>
              <a:off x="8237219"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9" name="object 255">
              <a:extLst>
                <a:ext uri="{FF2B5EF4-FFF2-40B4-BE49-F238E27FC236}">
                  <a16:creationId xmlns:a16="http://schemas.microsoft.com/office/drawing/2014/main" id="{CA930E4E-DE07-DEFE-583C-2D3FBD217275}"/>
                </a:ext>
              </a:extLst>
            </p:cNvPr>
            <p:cNvSpPr/>
            <p:nvPr/>
          </p:nvSpPr>
          <p:spPr>
            <a:xfrm>
              <a:off x="8237219" y="2472689"/>
              <a:ext cx="57150" cy="784860"/>
            </a:xfrm>
            <a:custGeom>
              <a:avLst/>
              <a:gdLst/>
              <a:ahLst/>
              <a:cxnLst/>
              <a:rect l="l" t="t" r="r" b="b"/>
              <a:pathLst>
                <a:path w="57150" h="784860">
                  <a:moveTo>
                    <a:pt x="0" y="784860"/>
                  </a:moveTo>
                  <a:lnTo>
                    <a:pt x="57150" y="784860"/>
                  </a:lnTo>
                  <a:lnTo>
                    <a:pt x="57150" y="0"/>
                  </a:lnTo>
                  <a:lnTo>
                    <a:pt x="0" y="0"/>
                  </a:lnTo>
                  <a:lnTo>
                    <a:pt x="0" y="78486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0" name="object 256">
              <a:extLst>
                <a:ext uri="{FF2B5EF4-FFF2-40B4-BE49-F238E27FC236}">
                  <a16:creationId xmlns:a16="http://schemas.microsoft.com/office/drawing/2014/main" id="{51C2CDCD-9486-862C-A1DC-EB8695947C78}"/>
                </a:ext>
              </a:extLst>
            </p:cNvPr>
            <p:cNvSpPr/>
            <p:nvPr/>
          </p:nvSpPr>
          <p:spPr>
            <a:xfrm>
              <a:off x="8351519"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1" name="object 257">
              <a:extLst>
                <a:ext uri="{FF2B5EF4-FFF2-40B4-BE49-F238E27FC236}">
                  <a16:creationId xmlns:a16="http://schemas.microsoft.com/office/drawing/2014/main" id="{F90F6254-A449-A4BA-80E5-2CDACDCC18B7}"/>
                </a:ext>
              </a:extLst>
            </p:cNvPr>
            <p:cNvSpPr/>
            <p:nvPr/>
          </p:nvSpPr>
          <p:spPr>
            <a:xfrm>
              <a:off x="8351519" y="2457450"/>
              <a:ext cx="53340" cy="800100"/>
            </a:xfrm>
            <a:custGeom>
              <a:avLst/>
              <a:gdLst/>
              <a:ahLst/>
              <a:cxnLst/>
              <a:rect l="l" t="t" r="r" b="b"/>
              <a:pathLst>
                <a:path w="53340" h="800100">
                  <a:moveTo>
                    <a:pt x="0" y="800100"/>
                  </a:moveTo>
                  <a:lnTo>
                    <a:pt x="53339" y="800100"/>
                  </a:lnTo>
                  <a:lnTo>
                    <a:pt x="53339" y="0"/>
                  </a:lnTo>
                  <a:lnTo>
                    <a:pt x="0" y="0"/>
                  </a:lnTo>
                  <a:lnTo>
                    <a:pt x="0" y="80010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2" name="object 258">
              <a:extLst>
                <a:ext uri="{FF2B5EF4-FFF2-40B4-BE49-F238E27FC236}">
                  <a16:creationId xmlns:a16="http://schemas.microsoft.com/office/drawing/2014/main" id="{F3983C3C-975D-5E85-663F-296621DBD074}"/>
                </a:ext>
              </a:extLst>
            </p:cNvPr>
            <p:cNvSpPr/>
            <p:nvPr/>
          </p:nvSpPr>
          <p:spPr>
            <a:xfrm>
              <a:off x="8465819"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3" name="object 259">
              <a:extLst>
                <a:ext uri="{FF2B5EF4-FFF2-40B4-BE49-F238E27FC236}">
                  <a16:creationId xmlns:a16="http://schemas.microsoft.com/office/drawing/2014/main" id="{F9658E6F-87AE-58F9-9CB0-3C80988D8840}"/>
                </a:ext>
              </a:extLst>
            </p:cNvPr>
            <p:cNvSpPr/>
            <p:nvPr/>
          </p:nvSpPr>
          <p:spPr>
            <a:xfrm>
              <a:off x="8465819" y="2545079"/>
              <a:ext cx="53340" cy="712470"/>
            </a:xfrm>
            <a:custGeom>
              <a:avLst/>
              <a:gdLst/>
              <a:ahLst/>
              <a:cxnLst/>
              <a:rect l="l" t="t" r="r" b="b"/>
              <a:pathLst>
                <a:path w="53340" h="712470">
                  <a:moveTo>
                    <a:pt x="0" y="712470"/>
                  </a:moveTo>
                  <a:lnTo>
                    <a:pt x="53339" y="712470"/>
                  </a:lnTo>
                  <a:lnTo>
                    <a:pt x="53339" y="0"/>
                  </a:lnTo>
                  <a:lnTo>
                    <a:pt x="0" y="0"/>
                  </a:lnTo>
                  <a:lnTo>
                    <a:pt x="0" y="71247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4" name="object 260">
              <a:extLst>
                <a:ext uri="{FF2B5EF4-FFF2-40B4-BE49-F238E27FC236}">
                  <a16:creationId xmlns:a16="http://schemas.microsoft.com/office/drawing/2014/main" id="{10A3BE01-1A8E-D97F-EDFA-A0E02EE2FE83}"/>
                </a:ext>
              </a:extLst>
            </p:cNvPr>
            <p:cNvSpPr/>
            <p:nvPr/>
          </p:nvSpPr>
          <p:spPr>
            <a:xfrm>
              <a:off x="8580119" y="5516879"/>
              <a:ext cx="53340" cy="49530"/>
            </a:xfrm>
            <a:custGeom>
              <a:avLst/>
              <a:gdLst/>
              <a:ahLst/>
              <a:cxnLst/>
              <a:rect l="l" t="t" r="r" b="b"/>
              <a:pathLst>
                <a:path w="53340" h="49529">
                  <a:moveTo>
                    <a:pt x="0" y="49530"/>
                  </a:moveTo>
                  <a:lnTo>
                    <a:pt x="53339" y="49530"/>
                  </a:lnTo>
                  <a:lnTo>
                    <a:pt x="53339"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5" name="object 261">
              <a:extLst>
                <a:ext uri="{FF2B5EF4-FFF2-40B4-BE49-F238E27FC236}">
                  <a16:creationId xmlns:a16="http://schemas.microsoft.com/office/drawing/2014/main" id="{83723BF6-6345-3630-419C-E112FC15EBC4}"/>
                </a:ext>
              </a:extLst>
            </p:cNvPr>
            <p:cNvSpPr/>
            <p:nvPr/>
          </p:nvSpPr>
          <p:spPr>
            <a:xfrm>
              <a:off x="8580119" y="2621279"/>
              <a:ext cx="53340" cy="636270"/>
            </a:xfrm>
            <a:custGeom>
              <a:avLst/>
              <a:gdLst/>
              <a:ahLst/>
              <a:cxnLst/>
              <a:rect l="l" t="t" r="r" b="b"/>
              <a:pathLst>
                <a:path w="53340" h="636270">
                  <a:moveTo>
                    <a:pt x="0" y="636270"/>
                  </a:moveTo>
                  <a:lnTo>
                    <a:pt x="53339" y="636270"/>
                  </a:lnTo>
                  <a:lnTo>
                    <a:pt x="53339" y="0"/>
                  </a:lnTo>
                  <a:lnTo>
                    <a:pt x="0" y="0"/>
                  </a:lnTo>
                  <a:lnTo>
                    <a:pt x="0" y="63627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6" name="object 262">
              <a:extLst>
                <a:ext uri="{FF2B5EF4-FFF2-40B4-BE49-F238E27FC236}">
                  <a16:creationId xmlns:a16="http://schemas.microsoft.com/office/drawing/2014/main" id="{C3EFF876-F439-0536-EFE8-B0AD93CE4A1C}"/>
                </a:ext>
              </a:extLst>
            </p:cNvPr>
            <p:cNvSpPr/>
            <p:nvPr/>
          </p:nvSpPr>
          <p:spPr>
            <a:xfrm>
              <a:off x="8690609"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7" name="object 263">
              <a:extLst>
                <a:ext uri="{FF2B5EF4-FFF2-40B4-BE49-F238E27FC236}">
                  <a16:creationId xmlns:a16="http://schemas.microsoft.com/office/drawing/2014/main" id="{1F2EA72F-FA5C-A8F2-E763-9CF780ACE772}"/>
                </a:ext>
              </a:extLst>
            </p:cNvPr>
            <p:cNvSpPr/>
            <p:nvPr/>
          </p:nvSpPr>
          <p:spPr>
            <a:xfrm>
              <a:off x="8690609" y="2655570"/>
              <a:ext cx="57150" cy="601980"/>
            </a:xfrm>
            <a:custGeom>
              <a:avLst/>
              <a:gdLst/>
              <a:ahLst/>
              <a:cxnLst/>
              <a:rect l="l" t="t" r="r" b="b"/>
              <a:pathLst>
                <a:path w="57150" h="601979">
                  <a:moveTo>
                    <a:pt x="0" y="601979"/>
                  </a:moveTo>
                  <a:lnTo>
                    <a:pt x="57150" y="601979"/>
                  </a:lnTo>
                  <a:lnTo>
                    <a:pt x="57150" y="0"/>
                  </a:lnTo>
                  <a:lnTo>
                    <a:pt x="0" y="0"/>
                  </a:lnTo>
                  <a:lnTo>
                    <a:pt x="0" y="60197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8" name="object 264">
              <a:extLst>
                <a:ext uri="{FF2B5EF4-FFF2-40B4-BE49-F238E27FC236}">
                  <a16:creationId xmlns:a16="http://schemas.microsoft.com/office/drawing/2014/main" id="{F615ACDD-175A-38A0-0C58-F1EEBBDBF547}"/>
                </a:ext>
              </a:extLst>
            </p:cNvPr>
            <p:cNvSpPr/>
            <p:nvPr/>
          </p:nvSpPr>
          <p:spPr>
            <a:xfrm>
              <a:off x="8804909"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9" name="object 265">
              <a:extLst>
                <a:ext uri="{FF2B5EF4-FFF2-40B4-BE49-F238E27FC236}">
                  <a16:creationId xmlns:a16="http://schemas.microsoft.com/office/drawing/2014/main" id="{7E8C3BAF-BD60-AFA5-FB6F-1C462EA39E7E}"/>
                </a:ext>
              </a:extLst>
            </p:cNvPr>
            <p:cNvSpPr/>
            <p:nvPr/>
          </p:nvSpPr>
          <p:spPr>
            <a:xfrm>
              <a:off x="8804909" y="2708910"/>
              <a:ext cx="53340" cy="548640"/>
            </a:xfrm>
            <a:custGeom>
              <a:avLst/>
              <a:gdLst/>
              <a:ahLst/>
              <a:cxnLst/>
              <a:rect l="l" t="t" r="r" b="b"/>
              <a:pathLst>
                <a:path w="53340" h="548639">
                  <a:moveTo>
                    <a:pt x="0" y="548639"/>
                  </a:moveTo>
                  <a:lnTo>
                    <a:pt x="53340" y="548639"/>
                  </a:lnTo>
                  <a:lnTo>
                    <a:pt x="53340" y="0"/>
                  </a:lnTo>
                  <a:lnTo>
                    <a:pt x="0" y="0"/>
                  </a:lnTo>
                  <a:lnTo>
                    <a:pt x="0" y="54863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0" name="object 266">
              <a:extLst>
                <a:ext uri="{FF2B5EF4-FFF2-40B4-BE49-F238E27FC236}">
                  <a16:creationId xmlns:a16="http://schemas.microsoft.com/office/drawing/2014/main" id="{8544A846-2D25-E839-3560-41BA8155E242}"/>
                </a:ext>
              </a:extLst>
            </p:cNvPr>
            <p:cNvSpPr/>
            <p:nvPr/>
          </p:nvSpPr>
          <p:spPr>
            <a:xfrm>
              <a:off x="8919209"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1" name="object 267">
              <a:extLst>
                <a:ext uri="{FF2B5EF4-FFF2-40B4-BE49-F238E27FC236}">
                  <a16:creationId xmlns:a16="http://schemas.microsoft.com/office/drawing/2014/main" id="{A2061BE0-F676-F2DE-9E73-BA3986C6CF59}"/>
                </a:ext>
              </a:extLst>
            </p:cNvPr>
            <p:cNvSpPr/>
            <p:nvPr/>
          </p:nvSpPr>
          <p:spPr>
            <a:xfrm>
              <a:off x="8919209" y="2689860"/>
              <a:ext cx="53340" cy="567690"/>
            </a:xfrm>
            <a:custGeom>
              <a:avLst/>
              <a:gdLst/>
              <a:ahLst/>
              <a:cxnLst/>
              <a:rect l="l" t="t" r="r" b="b"/>
              <a:pathLst>
                <a:path w="53340" h="567689">
                  <a:moveTo>
                    <a:pt x="0" y="567689"/>
                  </a:moveTo>
                  <a:lnTo>
                    <a:pt x="53340" y="567689"/>
                  </a:lnTo>
                  <a:lnTo>
                    <a:pt x="53340" y="0"/>
                  </a:lnTo>
                  <a:lnTo>
                    <a:pt x="0" y="0"/>
                  </a:lnTo>
                  <a:lnTo>
                    <a:pt x="0" y="56768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2" name="object 268">
              <a:extLst>
                <a:ext uri="{FF2B5EF4-FFF2-40B4-BE49-F238E27FC236}">
                  <a16:creationId xmlns:a16="http://schemas.microsoft.com/office/drawing/2014/main" id="{4A6E0D1A-627F-BFB2-868A-74AB3080A000}"/>
                </a:ext>
              </a:extLst>
            </p:cNvPr>
            <p:cNvSpPr/>
            <p:nvPr/>
          </p:nvSpPr>
          <p:spPr>
            <a:xfrm>
              <a:off x="9033509"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3" name="object 269">
              <a:extLst>
                <a:ext uri="{FF2B5EF4-FFF2-40B4-BE49-F238E27FC236}">
                  <a16:creationId xmlns:a16="http://schemas.microsoft.com/office/drawing/2014/main" id="{7E018575-3AEC-4738-C804-A56A5DE8A6FE}"/>
                </a:ext>
              </a:extLst>
            </p:cNvPr>
            <p:cNvSpPr/>
            <p:nvPr/>
          </p:nvSpPr>
          <p:spPr>
            <a:xfrm>
              <a:off x="9033509" y="2625089"/>
              <a:ext cx="53340" cy="632460"/>
            </a:xfrm>
            <a:custGeom>
              <a:avLst/>
              <a:gdLst/>
              <a:ahLst/>
              <a:cxnLst/>
              <a:rect l="l" t="t" r="r" b="b"/>
              <a:pathLst>
                <a:path w="53340" h="632460">
                  <a:moveTo>
                    <a:pt x="0" y="632460"/>
                  </a:moveTo>
                  <a:lnTo>
                    <a:pt x="53340" y="632460"/>
                  </a:lnTo>
                  <a:lnTo>
                    <a:pt x="53340" y="0"/>
                  </a:lnTo>
                  <a:lnTo>
                    <a:pt x="0" y="0"/>
                  </a:lnTo>
                  <a:lnTo>
                    <a:pt x="0" y="63246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4" name="object 270">
              <a:extLst>
                <a:ext uri="{FF2B5EF4-FFF2-40B4-BE49-F238E27FC236}">
                  <a16:creationId xmlns:a16="http://schemas.microsoft.com/office/drawing/2014/main" id="{A224F771-0A47-E60A-BB0C-874E52779430}"/>
                </a:ext>
              </a:extLst>
            </p:cNvPr>
            <p:cNvSpPr/>
            <p:nvPr/>
          </p:nvSpPr>
          <p:spPr>
            <a:xfrm>
              <a:off x="9147809"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5" name="object 271">
              <a:extLst>
                <a:ext uri="{FF2B5EF4-FFF2-40B4-BE49-F238E27FC236}">
                  <a16:creationId xmlns:a16="http://schemas.microsoft.com/office/drawing/2014/main" id="{B8DA3E6D-26A6-F342-444E-7EE1B308D444}"/>
                </a:ext>
              </a:extLst>
            </p:cNvPr>
            <p:cNvSpPr/>
            <p:nvPr/>
          </p:nvSpPr>
          <p:spPr>
            <a:xfrm>
              <a:off x="9147809" y="2579370"/>
              <a:ext cx="53340" cy="678180"/>
            </a:xfrm>
            <a:custGeom>
              <a:avLst/>
              <a:gdLst/>
              <a:ahLst/>
              <a:cxnLst/>
              <a:rect l="l" t="t" r="r" b="b"/>
              <a:pathLst>
                <a:path w="53340" h="678179">
                  <a:moveTo>
                    <a:pt x="0" y="678179"/>
                  </a:moveTo>
                  <a:lnTo>
                    <a:pt x="53340" y="678179"/>
                  </a:lnTo>
                  <a:lnTo>
                    <a:pt x="53340" y="0"/>
                  </a:lnTo>
                  <a:lnTo>
                    <a:pt x="0" y="0"/>
                  </a:lnTo>
                  <a:lnTo>
                    <a:pt x="0" y="67817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6" name="object 272">
              <a:extLst>
                <a:ext uri="{FF2B5EF4-FFF2-40B4-BE49-F238E27FC236}">
                  <a16:creationId xmlns:a16="http://schemas.microsoft.com/office/drawing/2014/main" id="{FF55A405-A74E-7C7B-1CEF-2D8CCC0FB7D3}"/>
                </a:ext>
              </a:extLst>
            </p:cNvPr>
            <p:cNvSpPr/>
            <p:nvPr/>
          </p:nvSpPr>
          <p:spPr>
            <a:xfrm>
              <a:off x="925830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7" name="object 273">
              <a:extLst>
                <a:ext uri="{FF2B5EF4-FFF2-40B4-BE49-F238E27FC236}">
                  <a16:creationId xmlns:a16="http://schemas.microsoft.com/office/drawing/2014/main" id="{7743E1D0-D6B2-44BF-7429-2C0ADD558DC8}"/>
                </a:ext>
              </a:extLst>
            </p:cNvPr>
            <p:cNvSpPr/>
            <p:nvPr/>
          </p:nvSpPr>
          <p:spPr>
            <a:xfrm>
              <a:off x="9258300" y="2564129"/>
              <a:ext cx="57150" cy="693420"/>
            </a:xfrm>
            <a:custGeom>
              <a:avLst/>
              <a:gdLst/>
              <a:ahLst/>
              <a:cxnLst/>
              <a:rect l="l" t="t" r="r" b="b"/>
              <a:pathLst>
                <a:path w="57150" h="693420">
                  <a:moveTo>
                    <a:pt x="0" y="693420"/>
                  </a:moveTo>
                  <a:lnTo>
                    <a:pt x="57150" y="693420"/>
                  </a:lnTo>
                  <a:lnTo>
                    <a:pt x="57150" y="0"/>
                  </a:lnTo>
                  <a:lnTo>
                    <a:pt x="0" y="0"/>
                  </a:lnTo>
                  <a:lnTo>
                    <a:pt x="0" y="69342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8" name="object 274">
              <a:extLst>
                <a:ext uri="{FF2B5EF4-FFF2-40B4-BE49-F238E27FC236}">
                  <a16:creationId xmlns:a16="http://schemas.microsoft.com/office/drawing/2014/main" id="{2FF42080-D2C7-F5BC-863B-3743C1C89C04}"/>
                </a:ext>
              </a:extLst>
            </p:cNvPr>
            <p:cNvSpPr/>
            <p:nvPr/>
          </p:nvSpPr>
          <p:spPr>
            <a:xfrm>
              <a:off x="937260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9" name="object 275">
              <a:extLst>
                <a:ext uri="{FF2B5EF4-FFF2-40B4-BE49-F238E27FC236}">
                  <a16:creationId xmlns:a16="http://schemas.microsoft.com/office/drawing/2014/main" id="{924F682E-526D-D63C-E296-A317E986FF1C}"/>
                </a:ext>
              </a:extLst>
            </p:cNvPr>
            <p:cNvSpPr/>
            <p:nvPr/>
          </p:nvSpPr>
          <p:spPr>
            <a:xfrm>
              <a:off x="9372600" y="2522220"/>
              <a:ext cx="53340" cy="735330"/>
            </a:xfrm>
            <a:custGeom>
              <a:avLst/>
              <a:gdLst/>
              <a:ahLst/>
              <a:cxnLst/>
              <a:rect l="l" t="t" r="r" b="b"/>
              <a:pathLst>
                <a:path w="53340" h="735329">
                  <a:moveTo>
                    <a:pt x="0" y="735329"/>
                  </a:moveTo>
                  <a:lnTo>
                    <a:pt x="53340" y="735329"/>
                  </a:lnTo>
                  <a:lnTo>
                    <a:pt x="53340" y="0"/>
                  </a:lnTo>
                  <a:lnTo>
                    <a:pt x="0" y="0"/>
                  </a:lnTo>
                  <a:lnTo>
                    <a:pt x="0" y="735329"/>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0" name="object 276">
              <a:extLst>
                <a:ext uri="{FF2B5EF4-FFF2-40B4-BE49-F238E27FC236}">
                  <a16:creationId xmlns:a16="http://schemas.microsoft.com/office/drawing/2014/main" id="{532B5386-4E40-3D44-22FB-C22D4C40368C}"/>
                </a:ext>
              </a:extLst>
            </p:cNvPr>
            <p:cNvSpPr/>
            <p:nvPr/>
          </p:nvSpPr>
          <p:spPr>
            <a:xfrm>
              <a:off x="948690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1" name="object 277">
              <a:extLst>
                <a:ext uri="{FF2B5EF4-FFF2-40B4-BE49-F238E27FC236}">
                  <a16:creationId xmlns:a16="http://schemas.microsoft.com/office/drawing/2014/main" id="{923495E5-F989-FA10-FE28-545155193DA2}"/>
                </a:ext>
              </a:extLst>
            </p:cNvPr>
            <p:cNvSpPr/>
            <p:nvPr/>
          </p:nvSpPr>
          <p:spPr>
            <a:xfrm>
              <a:off x="9486900" y="2476500"/>
              <a:ext cx="53340" cy="781050"/>
            </a:xfrm>
            <a:custGeom>
              <a:avLst/>
              <a:gdLst/>
              <a:ahLst/>
              <a:cxnLst/>
              <a:rect l="l" t="t" r="r" b="b"/>
              <a:pathLst>
                <a:path w="53340" h="781050">
                  <a:moveTo>
                    <a:pt x="0" y="781050"/>
                  </a:moveTo>
                  <a:lnTo>
                    <a:pt x="53340" y="781050"/>
                  </a:lnTo>
                  <a:lnTo>
                    <a:pt x="53340" y="0"/>
                  </a:lnTo>
                  <a:lnTo>
                    <a:pt x="0" y="0"/>
                  </a:lnTo>
                  <a:lnTo>
                    <a:pt x="0" y="78105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2" name="object 278">
              <a:extLst>
                <a:ext uri="{FF2B5EF4-FFF2-40B4-BE49-F238E27FC236}">
                  <a16:creationId xmlns:a16="http://schemas.microsoft.com/office/drawing/2014/main" id="{368C6018-D8AF-B038-AE20-F9DD5FCDF706}"/>
                </a:ext>
              </a:extLst>
            </p:cNvPr>
            <p:cNvSpPr/>
            <p:nvPr/>
          </p:nvSpPr>
          <p:spPr>
            <a:xfrm>
              <a:off x="9601200" y="5516879"/>
              <a:ext cx="53340" cy="49530"/>
            </a:xfrm>
            <a:custGeom>
              <a:avLst/>
              <a:gdLst/>
              <a:ahLst/>
              <a:cxnLst/>
              <a:rect l="l" t="t" r="r" b="b"/>
              <a:pathLst>
                <a:path w="53340" h="49529">
                  <a:moveTo>
                    <a:pt x="0" y="49530"/>
                  </a:moveTo>
                  <a:lnTo>
                    <a:pt x="53340" y="49530"/>
                  </a:lnTo>
                  <a:lnTo>
                    <a:pt x="5334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3" name="object 279">
              <a:extLst>
                <a:ext uri="{FF2B5EF4-FFF2-40B4-BE49-F238E27FC236}">
                  <a16:creationId xmlns:a16="http://schemas.microsoft.com/office/drawing/2014/main" id="{6034707F-2B07-3F3D-0AC9-D465C34F49DA}"/>
                </a:ext>
              </a:extLst>
            </p:cNvPr>
            <p:cNvSpPr/>
            <p:nvPr/>
          </p:nvSpPr>
          <p:spPr>
            <a:xfrm>
              <a:off x="9601200" y="2430779"/>
              <a:ext cx="53340" cy="826769"/>
            </a:xfrm>
            <a:custGeom>
              <a:avLst/>
              <a:gdLst/>
              <a:ahLst/>
              <a:cxnLst/>
              <a:rect l="l" t="t" r="r" b="b"/>
              <a:pathLst>
                <a:path w="53340" h="826770">
                  <a:moveTo>
                    <a:pt x="0" y="826770"/>
                  </a:moveTo>
                  <a:lnTo>
                    <a:pt x="53340" y="826770"/>
                  </a:lnTo>
                  <a:lnTo>
                    <a:pt x="53340" y="0"/>
                  </a:lnTo>
                  <a:lnTo>
                    <a:pt x="0" y="0"/>
                  </a:lnTo>
                  <a:lnTo>
                    <a:pt x="0" y="82677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4" name="object 280">
              <a:extLst>
                <a:ext uri="{FF2B5EF4-FFF2-40B4-BE49-F238E27FC236}">
                  <a16:creationId xmlns:a16="http://schemas.microsoft.com/office/drawing/2014/main" id="{5232D21A-81FF-0AA9-4820-0B3D21093558}"/>
                </a:ext>
              </a:extLst>
            </p:cNvPr>
            <p:cNvSpPr/>
            <p:nvPr/>
          </p:nvSpPr>
          <p:spPr>
            <a:xfrm>
              <a:off x="9711690" y="5516879"/>
              <a:ext cx="57150" cy="49530"/>
            </a:xfrm>
            <a:custGeom>
              <a:avLst/>
              <a:gdLst/>
              <a:ahLst/>
              <a:cxnLst/>
              <a:rect l="l" t="t" r="r" b="b"/>
              <a:pathLst>
                <a:path w="57150" h="49529">
                  <a:moveTo>
                    <a:pt x="0" y="49530"/>
                  </a:moveTo>
                  <a:lnTo>
                    <a:pt x="57150" y="49530"/>
                  </a:lnTo>
                  <a:lnTo>
                    <a:pt x="57150" y="0"/>
                  </a:lnTo>
                  <a:lnTo>
                    <a:pt x="0" y="0"/>
                  </a:lnTo>
                  <a:lnTo>
                    <a:pt x="0" y="4953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5" name="object 281">
              <a:extLst>
                <a:ext uri="{FF2B5EF4-FFF2-40B4-BE49-F238E27FC236}">
                  <a16:creationId xmlns:a16="http://schemas.microsoft.com/office/drawing/2014/main" id="{B387FB9E-DE5B-A729-9E2B-06050793B5E4}"/>
                </a:ext>
              </a:extLst>
            </p:cNvPr>
            <p:cNvSpPr/>
            <p:nvPr/>
          </p:nvSpPr>
          <p:spPr>
            <a:xfrm>
              <a:off x="9711690" y="2411729"/>
              <a:ext cx="57150" cy="845819"/>
            </a:xfrm>
            <a:custGeom>
              <a:avLst/>
              <a:gdLst/>
              <a:ahLst/>
              <a:cxnLst/>
              <a:rect l="l" t="t" r="r" b="b"/>
              <a:pathLst>
                <a:path w="57150" h="845820">
                  <a:moveTo>
                    <a:pt x="0" y="845820"/>
                  </a:moveTo>
                  <a:lnTo>
                    <a:pt x="57150" y="845820"/>
                  </a:lnTo>
                  <a:lnTo>
                    <a:pt x="57150" y="0"/>
                  </a:lnTo>
                  <a:lnTo>
                    <a:pt x="0" y="0"/>
                  </a:lnTo>
                  <a:lnTo>
                    <a:pt x="0" y="84582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6" name="object 282">
              <a:extLst>
                <a:ext uri="{FF2B5EF4-FFF2-40B4-BE49-F238E27FC236}">
                  <a16:creationId xmlns:a16="http://schemas.microsoft.com/office/drawing/2014/main" id="{75E40730-3682-76C8-3ACE-BC209B538455}"/>
                </a:ext>
              </a:extLst>
            </p:cNvPr>
            <p:cNvSpPr/>
            <p:nvPr/>
          </p:nvSpPr>
          <p:spPr>
            <a:xfrm>
              <a:off x="9825990" y="2385060"/>
              <a:ext cx="57150" cy="3181350"/>
            </a:xfrm>
            <a:custGeom>
              <a:avLst/>
              <a:gdLst/>
              <a:ahLst/>
              <a:cxnLst/>
              <a:rect l="l" t="t" r="r" b="b"/>
              <a:pathLst>
                <a:path w="57150" h="3181350">
                  <a:moveTo>
                    <a:pt x="57150" y="0"/>
                  </a:moveTo>
                  <a:lnTo>
                    <a:pt x="0" y="0"/>
                  </a:lnTo>
                  <a:lnTo>
                    <a:pt x="0" y="3181350"/>
                  </a:lnTo>
                  <a:lnTo>
                    <a:pt x="57150" y="3181350"/>
                  </a:lnTo>
                  <a:lnTo>
                    <a:pt x="57150"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7" name="object 283">
              <a:extLst>
                <a:ext uri="{FF2B5EF4-FFF2-40B4-BE49-F238E27FC236}">
                  <a16:creationId xmlns:a16="http://schemas.microsoft.com/office/drawing/2014/main" id="{D339ED8A-49B3-D1E5-20A4-3010862E870E}"/>
                </a:ext>
              </a:extLst>
            </p:cNvPr>
            <p:cNvSpPr/>
            <p:nvPr/>
          </p:nvSpPr>
          <p:spPr>
            <a:xfrm>
              <a:off x="9940290" y="2343150"/>
              <a:ext cx="53340" cy="3223260"/>
            </a:xfrm>
            <a:custGeom>
              <a:avLst/>
              <a:gdLst/>
              <a:ahLst/>
              <a:cxnLst/>
              <a:rect l="l" t="t" r="r" b="b"/>
              <a:pathLst>
                <a:path w="53340" h="3223260">
                  <a:moveTo>
                    <a:pt x="53339" y="0"/>
                  </a:moveTo>
                  <a:lnTo>
                    <a:pt x="0" y="0"/>
                  </a:lnTo>
                  <a:lnTo>
                    <a:pt x="0" y="3223260"/>
                  </a:lnTo>
                  <a:lnTo>
                    <a:pt x="53339" y="322326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8" name="object 284">
              <a:extLst>
                <a:ext uri="{FF2B5EF4-FFF2-40B4-BE49-F238E27FC236}">
                  <a16:creationId xmlns:a16="http://schemas.microsoft.com/office/drawing/2014/main" id="{0954C40C-21F2-C6BF-20F6-FFD80C55469E}"/>
                </a:ext>
              </a:extLst>
            </p:cNvPr>
            <p:cNvSpPr/>
            <p:nvPr/>
          </p:nvSpPr>
          <p:spPr>
            <a:xfrm>
              <a:off x="10054590" y="2297429"/>
              <a:ext cx="53340" cy="3268979"/>
            </a:xfrm>
            <a:custGeom>
              <a:avLst/>
              <a:gdLst/>
              <a:ahLst/>
              <a:cxnLst/>
              <a:rect l="l" t="t" r="r" b="b"/>
              <a:pathLst>
                <a:path w="53340" h="3268979">
                  <a:moveTo>
                    <a:pt x="53339" y="0"/>
                  </a:moveTo>
                  <a:lnTo>
                    <a:pt x="0" y="0"/>
                  </a:lnTo>
                  <a:lnTo>
                    <a:pt x="0" y="3268980"/>
                  </a:lnTo>
                  <a:lnTo>
                    <a:pt x="53339" y="326898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99" name="object 285">
              <a:extLst>
                <a:ext uri="{FF2B5EF4-FFF2-40B4-BE49-F238E27FC236}">
                  <a16:creationId xmlns:a16="http://schemas.microsoft.com/office/drawing/2014/main" id="{EBCB5120-3ED5-DD04-F298-C98CA1E080A7}"/>
                </a:ext>
              </a:extLst>
            </p:cNvPr>
            <p:cNvGrpSpPr/>
            <p:nvPr/>
          </p:nvGrpSpPr>
          <p:grpSpPr>
            <a:xfrm>
              <a:off x="1967864" y="2270760"/>
              <a:ext cx="8282940" cy="3302635"/>
              <a:chOff x="1967864" y="2270760"/>
              <a:chExt cx="8282940" cy="3302635"/>
            </a:xfrm>
          </p:grpSpPr>
          <p:sp>
            <p:nvSpPr>
              <p:cNvPr id="611" name="object 286">
                <a:extLst>
                  <a:ext uri="{FF2B5EF4-FFF2-40B4-BE49-F238E27FC236}">
                    <a16:creationId xmlns:a16="http://schemas.microsoft.com/office/drawing/2014/main" id="{707874AC-1872-B0F0-9B24-BFA7F044BB11}"/>
                  </a:ext>
                </a:extLst>
              </p:cNvPr>
              <p:cNvSpPr/>
              <p:nvPr/>
            </p:nvSpPr>
            <p:spPr>
              <a:xfrm>
                <a:off x="10168889" y="2270760"/>
                <a:ext cx="53340" cy="3295650"/>
              </a:xfrm>
              <a:custGeom>
                <a:avLst/>
                <a:gdLst/>
                <a:ahLst/>
                <a:cxnLst/>
                <a:rect l="l" t="t" r="r" b="b"/>
                <a:pathLst>
                  <a:path w="53340" h="3295650">
                    <a:moveTo>
                      <a:pt x="53339" y="0"/>
                    </a:moveTo>
                    <a:lnTo>
                      <a:pt x="0" y="0"/>
                    </a:lnTo>
                    <a:lnTo>
                      <a:pt x="0" y="3295650"/>
                    </a:lnTo>
                    <a:lnTo>
                      <a:pt x="53339" y="3295650"/>
                    </a:lnTo>
                    <a:lnTo>
                      <a:pt x="53339" y="0"/>
                    </a:lnTo>
                    <a:close/>
                  </a:path>
                </a:pathLst>
              </a:custGeom>
              <a:solidFill>
                <a:srgbClr val="93BD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2" name="object 287">
                <a:extLst>
                  <a:ext uri="{FF2B5EF4-FFF2-40B4-BE49-F238E27FC236}">
                    <a16:creationId xmlns:a16="http://schemas.microsoft.com/office/drawing/2014/main" id="{D5690F90-663A-40E3-0CE0-3A1F7B6C8981}"/>
                  </a:ext>
                </a:extLst>
              </p:cNvPr>
              <p:cNvSpPr/>
              <p:nvPr/>
            </p:nvSpPr>
            <p:spPr>
              <a:xfrm>
                <a:off x="1967864" y="5568314"/>
                <a:ext cx="8282940" cy="0"/>
              </a:xfrm>
              <a:custGeom>
                <a:avLst/>
                <a:gdLst/>
                <a:ahLst/>
                <a:cxnLst/>
                <a:rect l="l" t="t" r="r" b="b"/>
                <a:pathLst>
                  <a:path w="8282940">
                    <a:moveTo>
                      <a:pt x="0" y="0"/>
                    </a:moveTo>
                    <a:lnTo>
                      <a:pt x="828294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3" name="object 288">
                <a:extLst>
                  <a:ext uri="{FF2B5EF4-FFF2-40B4-BE49-F238E27FC236}">
                    <a16:creationId xmlns:a16="http://schemas.microsoft.com/office/drawing/2014/main" id="{95A776ED-2AAA-2FC7-0609-D75CF700938D}"/>
                  </a:ext>
                </a:extLst>
              </p:cNvPr>
              <p:cNvSpPr/>
              <p:nvPr/>
            </p:nvSpPr>
            <p:spPr>
              <a:xfrm>
                <a:off x="8380094" y="2459355"/>
                <a:ext cx="1813560" cy="0"/>
              </a:xfrm>
              <a:custGeom>
                <a:avLst/>
                <a:gdLst/>
                <a:ahLst/>
                <a:cxnLst/>
                <a:rect l="l" t="t" r="r" b="b"/>
                <a:pathLst>
                  <a:path w="1813559">
                    <a:moveTo>
                      <a:pt x="0" y="0"/>
                    </a:moveTo>
                    <a:lnTo>
                      <a:pt x="0" y="0"/>
                    </a:lnTo>
                    <a:lnTo>
                      <a:pt x="1699259" y="0"/>
                    </a:lnTo>
                    <a:lnTo>
                      <a:pt x="1813559" y="0"/>
                    </a:lnTo>
                  </a:path>
                </a:pathLst>
              </a:custGeom>
              <a:ln w="25400">
                <a:solidFill>
                  <a:srgbClr val="7E7E7E"/>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14" name="object 289">
                <a:extLst>
                  <a:ext uri="{FF2B5EF4-FFF2-40B4-BE49-F238E27FC236}">
                    <a16:creationId xmlns:a16="http://schemas.microsoft.com/office/drawing/2014/main" id="{C25A60AE-1074-C679-B8DE-04A0F09C4B02}"/>
                  </a:ext>
                </a:extLst>
              </p:cNvPr>
              <p:cNvPicPr/>
              <p:nvPr/>
            </p:nvPicPr>
            <p:blipFill>
              <a:blip r:embed="rId5" cstate="print"/>
              <a:stretch>
                <a:fillRect/>
              </a:stretch>
            </p:blipFill>
            <p:spPr>
              <a:xfrm>
                <a:off x="5017769" y="3257550"/>
                <a:ext cx="4838700" cy="2259330"/>
              </a:xfrm>
              <a:prstGeom prst="rect">
                <a:avLst/>
              </a:prstGeom>
            </p:spPr>
          </p:pic>
        </p:grpSp>
        <p:sp>
          <p:nvSpPr>
            <p:cNvPr id="600" name="object 290">
              <a:extLst>
                <a:ext uri="{FF2B5EF4-FFF2-40B4-BE49-F238E27FC236}">
                  <a16:creationId xmlns:a16="http://schemas.microsoft.com/office/drawing/2014/main" id="{3CCFE4CB-F5AE-2939-49E7-D36B739404E2}"/>
                </a:ext>
              </a:extLst>
            </p:cNvPr>
            <p:cNvSpPr txBox="1"/>
            <p:nvPr/>
          </p:nvSpPr>
          <p:spPr>
            <a:xfrm>
              <a:off x="1416303" y="2155825"/>
              <a:ext cx="412115" cy="3518535"/>
            </a:xfrm>
            <a:prstGeom prst="rect">
              <a:avLst/>
            </a:prstGeom>
          </p:spPr>
          <p:txBody>
            <a:bodyPr vert="horz" wrap="square" lIns="0" tIns="13970" rIns="0" bIns="0" rtlCol="0">
              <a:spAutoFit/>
            </a:bodyPr>
            <a:lstStyle/>
            <a:p>
              <a:pPr marL="0" marR="5080" lvl="0" indent="0" algn="r" defTabSz="914400" eaLnBrk="1" fontAlgn="auto" latinLnBrk="0" hangingPunct="1">
                <a:lnSpc>
                  <a:spcPct val="100000"/>
                </a:lnSpc>
                <a:spcBef>
                  <a:spcPts val="110"/>
                </a:spcBef>
                <a:spcAft>
                  <a:spcPts val="0"/>
                </a:spcAft>
                <a:buClrTx/>
                <a:buSzTx/>
                <a:buFontTx/>
                <a:buNone/>
                <a:tabLst/>
                <a:defRPr/>
              </a:pPr>
              <a:r>
                <a:rPr kumimoji="0" sz="1400" b="0" i="0" u="none" strike="noStrike" kern="0" cap="none" spc="-20" normalizeH="0" baseline="0" noProof="0" dirty="0">
                  <a:ln>
                    <a:noFill/>
                  </a:ln>
                  <a:solidFill>
                    <a:srgbClr val="585858"/>
                  </a:solidFill>
                  <a:effectLst/>
                  <a:uLnTx/>
                  <a:uFillTx/>
                  <a:latin typeface="Arial"/>
                  <a:cs typeface="Arial"/>
                </a:rPr>
                <a:t>600k</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1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0" normalizeH="0" baseline="0" noProof="0" dirty="0">
                  <a:ln>
                    <a:noFill/>
                  </a:ln>
                  <a:solidFill>
                    <a:srgbClr val="585858"/>
                  </a:solidFill>
                  <a:effectLst/>
                  <a:uLnTx/>
                  <a:uFillTx/>
                  <a:latin typeface="Arial"/>
                  <a:cs typeface="Arial"/>
                </a:rPr>
                <a:t>500k</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1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0" normalizeH="0" baseline="0" noProof="0" dirty="0">
                  <a:ln>
                    <a:noFill/>
                  </a:ln>
                  <a:solidFill>
                    <a:srgbClr val="585858"/>
                  </a:solidFill>
                  <a:effectLst/>
                  <a:uLnTx/>
                  <a:uFillTx/>
                  <a:latin typeface="Arial"/>
                  <a:cs typeface="Arial"/>
                </a:rPr>
                <a:t>400k</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1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0" normalizeH="0" baseline="0" noProof="0" dirty="0">
                  <a:ln>
                    <a:noFill/>
                  </a:ln>
                  <a:solidFill>
                    <a:srgbClr val="585858"/>
                  </a:solidFill>
                  <a:effectLst/>
                  <a:uLnTx/>
                  <a:uFillTx/>
                  <a:latin typeface="Arial"/>
                  <a:cs typeface="Arial"/>
                </a:rPr>
                <a:t>300k</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1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0" normalizeH="0" baseline="0" noProof="0" dirty="0">
                  <a:ln>
                    <a:noFill/>
                  </a:ln>
                  <a:solidFill>
                    <a:srgbClr val="585858"/>
                  </a:solidFill>
                  <a:effectLst/>
                  <a:uLnTx/>
                  <a:uFillTx/>
                  <a:latin typeface="Arial"/>
                  <a:cs typeface="Arial"/>
                </a:rPr>
                <a:t>200k</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1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0" normalizeH="0" baseline="0" noProof="0" dirty="0">
                  <a:ln>
                    <a:noFill/>
                  </a:ln>
                  <a:solidFill>
                    <a:srgbClr val="585858"/>
                  </a:solidFill>
                  <a:effectLst/>
                  <a:uLnTx/>
                  <a:uFillTx/>
                  <a:latin typeface="Arial"/>
                  <a:cs typeface="Arial"/>
                </a:rPr>
                <a:t>100k</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01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a:cs typeface="Arial"/>
                </a:rPr>
                <a:t>0k</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01" name="object 291">
              <a:extLst>
                <a:ext uri="{FF2B5EF4-FFF2-40B4-BE49-F238E27FC236}">
                  <a16:creationId xmlns:a16="http://schemas.microsoft.com/office/drawing/2014/main" id="{8824D253-860A-6296-67DE-7210EDE66E9E}"/>
                </a:ext>
              </a:extLst>
            </p:cNvPr>
            <p:cNvSpPr txBox="1"/>
            <p:nvPr/>
          </p:nvSpPr>
          <p:spPr>
            <a:xfrm>
              <a:off x="1842135" y="5634354"/>
              <a:ext cx="36639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2006</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2" name="object 292">
              <a:extLst>
                <a:ext uri="{FF2B5EF4-FFF2-40B4-BE49-F238E27FC236}">
                  <a16:creationId xmlns:a16="http://schemas.microsoft.com/office/drawing/2014/main" id="{5CF872C4-5617-F2DA-3741-366A5B954779}"/>
                </a:ext>
              </a:extLst>
            </p:cNvPr>
            <p:cNvSpPr txBox="1"/>
            <p:nvPr/>
          </p:nvSpPr>
          <p:spPr>
            <a:xfrm>
              <a:off x="2750566"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2008</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3" name="object 293">
              <a:extLst>
                <a:ext uri="{FF2B5EF4-FFF2-40B4-BE49-F238E27FC236}">
                  <a16:creationId xmlns:a16="http://schemas.microsoft.com/office/drawing/2014/main" id="{827BEDB3-838A-09ED-D8D0-1B2B7F9B8E85}"/>
                </a:ext>
              </a:extLst>
            </p:cNvPr>
            <p:cNvSpPr txBox="1"/>
            <p:nvPr/>
          </p:nvSpPr>
          <p:spPr>
            <a:xfrm>
              <a:off x="3658615"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2010</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4" name="object 294">
              <a:extLst>
                <a:ext uri="{FF2B5EF4-FFF2-40B4-BE49-F238E27FC236}">
                  <a16:creationId xmlns:a16="http://schemas.microsoft.com/office/drawing/2014/main" id="{942E8473-5F92-26F0-3DCF-82D2E5A679E7}"/>
                </a:ext>
              </a:extLst>
            </p:cNvPr>
            <p:cNvSpPr txBox="1"/>
            <p:nvPr/>
          </p:nvSpPr>
          <p:spPr>
            <a:xfrm>
              <a:off x="4566665"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2012</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5" name="object 295">
              <a:extLst>
                <a:ext uri="{FF2B5EF4-FFF2-40B4-BE49-F238E27FC236}">
                  <a16:creationId xmlns:a16="http://schemas.microsoft.com/office/drawing/2014/main" id="{6C5E66B2-EB20-2DD5-0FD3-6E0796CC6B42}"/>
                </a:ext>
              </a:extLst>
            </p:cNvPr>
            <p:cNvSpPr txBox="1"/>
            <p:nvPr/>
          </p:nvSpPr>
          <p:spPr>
            <a:xfrm>
              <a:off x="5474970"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2014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6" name="object 296">
              <a:extLst>
                <a:ext uri="{FF2B5EF4-FFF2-40B4-BE49-F238E27FC236}">
                  <a16:creationId xmlns:a16="http://schemas.microsoft.com/office/drawing/2014/main" id="{41DD4293-7F26-AA1B-6C37-79054E3B592D}"/>
                </a:ext>
              </a:extLst>
            </p:cNvPr>
            <p:cNvSpPr txBox="1"/>
            <p:nvPr/>
          </p:nvSpPr>
          <p:spPr>
            <a:xfrm>
              <a:off x="6383020"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2016</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7" name="object 297">
              <a:extLst>
                <a:ext uri="{FF2B5EF4-FFF2-40B4-BE49-F238E27FC236}">
                  <a16:creationId xmlns:a16="http://schemas.microsoft.com/office/drawing/2014/main" id="{22594706-511F-3F3B-FC00-7C3D7442D10B}"/>
                </a:ext>
              </a:extLst>
            </p:cNvPr>
            <p:cNvSpPr txBox="1"/>
            <p:nvPr/>
          </p:nvSpPr>
          <p:spPr>
            <a:xfrm>
              <a:off x="7291069"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2018</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8" name="object 298">
              <a:extLst>
                <a:ext uri="{FF2B5EF4-FFF2-40B4-BE49-F238E27FC236}">
                  <a16:creationId xmlns:a16="http://schemas.microsoft.com/office/drawing/2014/main" id="{63357CAF-DEEF-6765-54FD-58B7528FD7B2}"/>
                </a:ext>
              </a:extLst>
            </p:cNvPr>
            <p:cNvSpPr txBox="1"/>
            <p:nvPr/>
          </p:nvSpPr>
          <p:spPr>
            <a:xfrm>
              <a:off x="8199119"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2020</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09" name="object 299">
              <a:extLst>
                <a:ext uri="{FF2B5EF4-FFF2-40B4-BE49-F238E27FC236}">
                  <a16:creationId xmlns:a16="http://schemas.microsoft.com/office/drawing/2014/main" id="{F2350A40-E1DB-BCAF-C395-F401FF1E2237}"/>
                </a:ext>
              </a:extLst>
            </p:cNvPr>
            <p:cNvSpPr txBox="1"/>
            <p:nvPr/>
          </p:nvSpPr>
          <p:spPr>
            <a:xfrm>
              <a:off x="9107551"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2022</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10" name="object 300">
              <a:extLst>
                <a:ext uri="{FF2B5EF4-FFF2-40B4-BE49-F238E27FC236}">
                  <a16:creationId xmlns:a16="http://schemas.microsoft.com/office/drawing/2014/main" id="{2620F58D-F46B-7FF1-27A5-C6D58647DD82}"/>
                </a:ext>
              </a:extLst>
            </p:cNvPr>
            <p:cNvSpPr txBox="1"/>
            <p:nvPr/>
          </p:nvSpPr>
          <p:spPr>
            <a:xfrm>
              <a:off x="10015601" y="5634354"/>
              <a:ext cx="365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0" normalizeH="0" baseline="0" noProof="0" dirty="0">
                  <a:ln>
                    <a:noFill/>
                  </a:ln>
                  <a:solidFill>
                    <a:srgbClr val="585858"/>
                  </a:solidFill>
                  <a:effectLst/>
                  <a:uLnTx/>
                  <a:uFillTx/>
                  <a:latin typeface="Arial"/>
                  <a:cs typeface="Arial"/>
                </a:rPr>
                <a:t>2024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sp>
        <p:nvSpPr>
          <p:cNvPr id="3" name="TextBox 2">
            <a:extLst>
              <a:ext uri="{FF2B5EF4-FFF2-40B4-BE49-F238E27FC236}">
                <a16:creationId xmlns:a16="http://schemas.microsoft.com/office/drawing/2014/main" id="{A1D9CB2A-4766-C5F2-B1CC-A7538BC862F9}"/>
              </a:ext>
            </a:extLst>
          </p:cNvPr>
          <p:cNvSpPr txBox="1"/>
          <p:nvPr/>
        </p:nvSpPr>
        <p:spPr>
          <a:xfrm>
            <a:off x="228600" y="6611779"/>
            <a:ext cx="4953000" cy="246221"/>
          </a:xfrm>
          <a:prstGeom prst="rect">
            <a:avLst/>
          </a:prstGeom>
          <a:noFill/>
        </p:spPr>
        <p:txBody>
          <a:bodyPr wrap="square" rtlCol="0">
            <a:spAutoFit/>
          </a:bodyPr>
          <a:lstStyle/>
          <a:p>
            <a:r>
              <a:rPr lang="en-US" sz="1000" dirty="0">
                <a:latin typeface="Arial" pitchFamily="34" charset="0"/>
                <a:cs typeface="Arial" pitchFamily="34" charset="0"/>
              </a:rPr>
              <a:t>Source: NIC MAP</a:t>
            </a:r>
            <a:r>
              <a:rPr lang="en-US" sz="1000" baseline="30000" dirty="0">
                <a:latin typeface="Arial" pitchFamily="34" charset="0"/>
                <a:cs typeface="Arial" pitchFamily="34" charset="0"/>
              </a:rPr>
              <a:t>®</a:t>
            </a:r>
            <a:r>
              <a:rPr lang="en-US" sz="1000" dirty="0">
                <a:latin typeface="Arial" pitchFamily="34" charset="0"/>
                <a:cs typeface="Arial" pitchFamily="34" charset="0"/>
              </a:rPr>
              <a:t> Data Service (3/31/24)</a:t>
            </a:r>
          </a:p>
        </p:txBody>
      </p:sp>
    </p:spTree>
    <p:extLst>
      <p:ext uri="{BB962C8B-B14F-4D97-AF65-F5344CB8AC3E}">
        <p14:creationId xmlns:p14="http://schemas.microsoft.com/office/powerpoint/2010/main" val="1455063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Occupancy trends (Missouri)</a:t>
            </a:r>
            <a:br>
              <a:rPr lang="en-US" dirty="0"/>
            </a:br>
            <a:endParaRPr lang="en-US" dirty="0"/>
          </a:p>
        </p:txBody>
      </p:sp>
      <p:pic>
        <p:nvPicPr>
          <p:cNvPr id="15" name="Picture 14" descr="A graph showing the growth of housing occupancy&#10;&#10;Description automatically generated">
            <a:extLst>
              <a:ext uri="{FF2B5EF4-FFF2-40B4-BE49-F238E27FC236}">
                <a16:creationId xmlns:a16="http://schemas.microsoft.com/office/drawing/2014/main" id="{66B74321-5681-B41E-E751-4B219A99E1E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0" y="1371600"/>
            <a:ext cx="6306357" cy="3962400"/>
          </a:xfrm>
          <a:prstGeom prst="rect">
            <a:avLst/>
          </a:prstGeom>
        </p:spPr>
      </p:pic>
      <p:sp>
        <p:nvSpPr>
          <p:cNvPr id="16" name="TextBox 15">
            <a:extLst>
              <a:ext uri="{FF2B5EF4-FFF2-40B4-BE49-F238E27FC236}">
                <a16:creationId xmlns:a16="http://schemas.microsoft.com/office/drawing/2014/main" id="{964F01C1-0DFB-5407-56D8-347B6C527D80}"/>
              </a:ext>
            </a:extLst>
          </p:cNvPr>
          <p:cNvSpPr txBox="1"/>
          <p:nvPr/>
        </p:nvSpPr>
        <p:spPr>
          <a:xfrm>
            <a:off x="152400" y="6627168"/>
            <a:ext cx="3145413" cy="230832"/>
          </a:xfrm>
          <a:prstGeom prst="rect">
            <a:avLst/>
          </a:prstGeom>
          <a:noFill/>
        </p:spPr>
        <p:txBody>
          <a:bodyPr wrap="none" rtlCol="0">
            <a:spAutoFit/>
          </a:bodyPr>
          <a:lstStyle/>
          <a:p>
            <a:r>
              <a:rPr lang="en-US" sz="900" dirty="0">
                <a:latin typeface="+mj-lt"/>
              </a:rPr>
              <a:t>Source: NIC MAP Vision, Missouri Site Report (5/28/2024)</a:t>
            </a:r>
          </a:p>
        </p:txBody>
      </p:sp>
    </p:spTree>
    <p:extLst>
      <p:ext uri="{BB962C8B-B14F-4D97-AF65-F5344CB8AC3E}">
        <p14:creationId xmlns:p14="http://schemas.microsoft.com/office/powerpoint/2010/main" val="1924091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Occupancy trends (Missouri)</a:t>
            </a:r>
            <a:br>
              <a:rPr lang="en-US" dirty="0"/>
            </a:br>
            <a:endParaRPr lang="en-US" dirty="0"/>
          </a:p>
        </p:txBody>
      </p:sp>
      <p:pic>
        <p:nvPicPr>
          <p:cNvPr id="11" name="Picture 10" descr="A graph showing the growth of an individual&#10;&#10;Description automatically generated with medium confidence">
            <a:extLst>
              <a:ext uri="{FF2B5EF4-FFF2-40B4-BE49-F238E27FC236}">
                <a16:creationId xmlns:a16="http://schemas.microsoft.com/office/drawing/2014/main" id="{57A16219-CF6A-FC50-CF33-405EFA726D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914400"/>
            <a:ext cx="4394320" cy="2743200"/>
          </a:xfrm>
          <a:prstGeom prst="rect">
            <a:avLst/>
          </a:prstGeom>
        </p:spPr>
      </p:pic>
      <p:pic>
        <p:nvPicPr>
          <p:cNvPr id="13" name="Picture 12" descr="A graph showing the number of nursing care occupancy&#10;&#10;Description automatically generated">
            <a:extLst>
              <a:ext uri="{FF2B5EF4-FFF2-40B4-BE49-F238E27FC236}">
                <a16:creationId xmlns:a16="http://schemas.microsoft.com/office/drawing/2014/main" id="{0B89BE00-DB7F-EC35-46AD-3EE5AD2723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3480" y="3733800"/>
            <a:ext cx="4394320" cy="2743200"/>
          </a:xfrm>
          <a:prstGeom prst="rect">
            <a:avLst/>
          </a:prstGeom>
        </p:spPr>
      </p:pic>
      <p:pic>
        <p:nvPicPr>
          <p:cNvPr id="7" name="Picture 6" descr="A graph showing the loss of memory care occupancy&#10;&#10;Description automatically generated">
            <a:extLst>
              <a:ext uri="{FF2B5EF4-FFF2-40B4-BE49-F238E27FC236}">
                <a16:creationId xmlns:a16="http://schemas.microsoft.com/office/drawing/2014/main" id="{587BF4B6-CDE2-A08D-B54C-2B5D63B044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200" y="3733800"/>
            <a:ext cx="4475747" cy="2743200"/>
          </a:xfrm>
          <a:prstGeom prst="rect">
            <a:avLst/>
          </a:prstGeom>
        </p:spPr>
      </p:pic>
      <p:pic>
        <p:nvPicPr>
          <p:cNvPr id="9" name="Picture 8" descr="A graph showing a line of life&#10;&#10;Description automatically generated with medium confidence">
            <a:extLst>
              <a:ext uri="{FF2B5EF4-FFF2-40B4-BE49-F238E27FC236}">
                <a16:creationId xmlns:a16="http://schemas.microsoft.com/office/drawing/2014/main" id="{746B1A1B-3CFC-D4D7-9DE8-564076CB45E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10100" y="914400"/>
            <a:ext cx="4457700" cy="2743200"/>
          </a:xfrm>
          <a:prstGeom prst="rect">
            <a:avLst/>
          </a:prstGeom>
        </p:spPr>
      </p:pic>
      <p:sp>
        <p:nvSpPr>
          <p:cNvPr id="5" name="TextBox 4">
            <a:extLst>
              <a:ext uri="{FF2B5EF4-FFF2-40B4-BE49-F238E27FC236}">
                <a16:creationId xmlns:a16="http://schemas.microsoft.com/office/drawing/2014/main" id="{EABF6029-FFA6-25B2-B48B-08C7804E4943}"/>
              </a:ext>
            </a:extLst>
          </p:cNvPr>
          <p:cNvSpPr txBox="1"/>
          <p:nvPr/>
        </p:nvSpPr>
        <p:spPr>
          <a:xfrm>
            <a:off x="152400" y="6627168"/>
            <a:ext cx="3145413" cy="230832"/>
          </a:xfrm>
          <a:prstGeom prst="rect">
            <a:avLst/>
          </a:prstGeom>
          <a:noFill/>
        </p:spPr>
        <p:txBody>
          <a:bodyPr wrap="none" rtlCol="0">
            <a:spAutoFit/>
          </a:bodyPr>
          <a:lstStyle/>
          <a:p>
            <a:r>
              <a:rPr lang="en-US" sz="900" dirty="0">
                <a:latin typeface="+mj-lt"/>
              </a:rPr>
              <a:t>Source: NIC MAP Vision, Missouri Site Report (5/28/2024)</a:t>
            </a:r>
          </a:p>
        </p:txBody>
      </p:sp>
    </p:spTree>
    <p:extLst>
      <p:ext uri="{BB962C8B-B14F-4D97-AF65-F5344CB8AC3E}">
        <p14:creationId xmlns:p14="http://schemas.microsoft.com/office/powerpoint/2010/main" val="3310964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000A-89BE-B3C0-4F02-980F82C5F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91412-4C31-A815-E884-9C429CF260CF}"/>
              </a:ext>
            </a:extLst>
          </p:cNvPr>
          <p:cNvSpPr>
            <a:spLocks noGrp="1"/>
          </p:cNvSpPr>
          <p:nvPr>
            <p:ph type="title"/>
          </p:nvPr>
        </p:nvSpPr>
        <p:spPr/>
        <p:txBody>
          <a:bodyPr/>
          <a:lstStyle/>
          <a:p>
            <a:r>
              <a:rPr lang="en-US" dirty="0"/>
              <a:t>The Rationale for Diversification</a:t>
            </a:r>
            <a:br>
              <a:rPr lang="en-US" dirty="0"/>
            </a:br>
            <a:endParaRPr lang="en-US" dirty="0"/>
          </a:p>
        </p:txBody>
      </p:sp>
      <p:sp>
        <p:nvSpPr>
          <p:cNvPr id="3" name="TextBox 2">
            <a:extLst>
              <a:ext uri="{FF2B5EF4-FFF2-40B4-BE49-F238E27FC236}">
                <a16:creationId xmlns:a16="http://schemas.microsoft.com/office/drawing/2014/main" id="{7A7E1395-1FCE-09F2-6A69-FB2A5EE8CBB5}"/>
              </a:ext>
            </a:extLst>
          </p:cNvPr>
          <p:cNvSpPr txBox="1"/>
          <p:nvPr/>
        </p:nvSpPr>
        <p:spPr>
          <a:xfrm>
            <a:off x="990600" y="6611779"/>
            <a:ext cx="1838965" cy="230832"/>
          </a:xfrm>
          <a:prstGeom prst="rect">
            <a:avLst/>
          </a:prstGeom>
          <a:noFill/>
        </p:spPr>
        <p:txBody>
          <a:bodyPr wrap="none" rtlCol="0">
            <a:spAutoFit/>
          </a:bodyPr>
          <a:lstStyle/>
          <a:p>
            <a:r>
              <a:rPr lang="en-US" sz="900" dirty="0"/>
              <a:t>Source: Ziegler Investment Banking</a:t>
            </a:r>
          </a:p>
        </p:txBody>
      </p:sp>
      <p:sp>
        <p:nvSpPr>
          <p:cNvPr id="4" name="Content Placeholder 2">
            <a:extLst>
              <a:ext uri="{FF2B5EF4-FFF2-40B4-BE49-F238E27FC236}">
                <a16:creationId xmlns:a16="http://schemas.microsoft.com/office/drawing/2014/main" id="{88596FD2-9C72-8386-0290-54C90BE9AED8}"/>
              </a:ext>
            </a:extLst>
          </p:cNvPr>
          <p:cNvSpPr txBox="1">
            <a:spLocks/>
          </p:cNvSpPr>
          <p:nvPr/>
        </p:nvSpPr>
        <p:spPr>
          <a:xfrm>
            <a:off x="990600" y="1143001"/>
            <a:ext cx="7505700" cy="4876800"/>
          </a:xfrm>
          <a:prstGeom prst="rect">
            <a:avLst/>
          </a:prstGeom>
          <a:solidFill>
            <a:srgbClr val="FFFFFF">
              <a:lumMod val="95000"/>
            </a:srgbClr>
          </a:solidFill>
          <a:ln>
            <a:solidFill>
              <a:srgbClr val="000000"/>
            </a:solidFill>
          </a:ln>
        </p:spPr>
        <p:txBody>
          <a:bodyPr/>
          <a:lstStyle>
            <a:lvl1pPr marL="342900" indent="-223838" algn="l" rtl="0" eaLnBrk="0" fontAlgn="base" hangingPunct="0">
              <a:spcBef>
                <a:spcPct val="20000"/>
              </a:spcBef>
              <a:spcAft>
                <a:spcPct val="0"/>
              </a:spcAft>
              <a:buChar char="•"/>
              <a:tabLst/>
              <a:defRPr sz="18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18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Financial gain: Additional revenue</a:t>
            </a:r>
          </a:p>
          <a:p>
            <a:pPr marL="342900" marR="0" lvl="0" indent="-223838" algn="l" defTabSz="914400" rtl="0" eaLnBrk="0" fontAlgn="base" latinLnBrk="0" hangingPunct="0">
              <a:lnSpc>
                <a:spcPct val="100000"/>
              </a:lnSpc>
              <a:spcBef>
                <a:spcPct val="20000"/>
              </a:spcBef>
              <a:spcAft>
                <a:spcPct val="0"/>
              </a:spcAft>
              <a:buClrTx/>
              <a:buSzTx/>
              <a:buFontTx/>
              <a:buChar char="•"/>
              <a:tabLst/>
              <a:defRPr/>
            </a:pPr>
            <a:endParaRPr kumimoji="0" lang="en-US" sz="1900" b="0" i="0" u="none" strike="noStrike" kern="0" cap="none" spc="0" normalizeH="0" baseline="0" noProof="0" dirty="0">
              <a:ln>
                <a:noFill/>
              </a:ln>
              <a:solidFill>
                <a:srgbClr val="000000"/>
              </a:solidFill>
              <a:effectLst/>
              <a:uLnTx/>
              <a:uFillTx/>
              <a:latin typeface="Arial" panose="020B0604020202020204"/>
            </a:endParaRPr>
          </a:p>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Risk management: Benefit to not having ‘all your eggs in one basket’</a:t>
            </a:r>
          </a:p>
          <a:p>
            <a:pPr marL="342900" marR="0" lvl="0" indent="-223838" algn="l" defTabSz="914400" rtl="0" eaLnBrk="0" fontAlgn="base" latinLnBrk="0" hangingPunct="0">
              <a:lnSpc>
                <a:spcPct val="100000"/>
              </a:lnSpc>
              <a:spcBef>
                <a:spcPct val="20000"/>
              </a:spcBef>
              <a:spcAft>
                <a:spcPct val="0"/>
              </a:spcAft>
              <a:buClrTx/>
              <a:buSzTx/>
              <a:buFontTx/>
              <a:buChar char="•"/>
              <a:tabLst/>
              <a:defRPr/>
            </a:pPr>
            <a:endParaRPr kumimoji="0" lang="en-US" sz="1900" b="0" i="0" u="none" strike="noStrike" kern="0" cap="none" spc="0" normalizeH="0" baseline="0" noProof="0" dirty="0">
              <a:ln>
                <a:noFill/>
              </a:ln>
              <a:solidFill>
                <a:srgbClr val="000000"/>
              </a:solidFill>
              <a:effectLst/>
              <a:uLnTx/>
              <a:uFillTx/>
              <a:latin typeface="Arial" panose="020B0604020202020204"/>
            </a:endParaRPr>
          </a:p>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Ancillary business lines can often support primary service lines</a:t>
            </a:r>
          </a:p>
          <a:p>
            <a:pPr marL="342900" marR="0" lvl="0" indent="-223838" algn="l" defTabSz="914400" rtl="0" eaLnBrk="0" fontAlgn="base" latinLnBrk="0" hangingPunct="0">
              <a:lnSpc>
                <a:spcPct val="100000"/>
              </a:lnSpc>
              <a:spcBef>
                <a:spcPct val="20000"/>
              </a:spcBef>
              <a:spcAft>
                <a:spcPct val="0"/>
              </a:spcAft>
              <a:buClrTx/>
              <a:buSzTx/>
              <a:buFontTx/>
              <a:buChar char="•"/>
              <a:tabLst/>
              <a:defRPr/>
            </a:pPr>
            <a:endParaRPr kumimoji="0" lang="en-US" sz="1900" b="0" i="0" u="none" strike="noStrike" kern="0" cap="none" spc="0" normalizeH="0" baseline="0" noProof="0" dirty="0">
              <a:ln>
                <a:noFill/>
              </a:ln>
              <a:solidFill>
                <a:srgbClr val="000000"/>
              </a:solidFill>
              <a:effectLst/>
              <a:uLnTx/>
              <a:uFillTx/>
              <a:latin typeface="Arial" panose="020B0604020202020204"/>
            </a:endParaRPr>
          </a:p>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Mission enhancement: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Ability to expand services across a larger continuum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Ability to serve consumers within different economic cohorts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900" b="0" i="0" u="none" strike="noStrike" kern="0" cap="none" spc="0" normalizeH="0" baseline="0" noProof="0" dirty="0">
              <a:ln>
                <a:noFill/>
              </a:ln>
              <a:solidFill>
                <a:srgbClr val="000000"/>
              </a:solidFill>
              <a:effectLst/>
              <a:uLnTx/>
              <a:uFillTx/>
              <a:latin typeface="Arial" panose="020B0604020202020204"/>
            </a:endParaRPr>
          </a:p>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Fosters new, creative partnerships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a:ln>
                  <a:noFill/>
                </a:ln>
                <a:solidFill>
                  <a:srgbClr val="000000"/>
                </a:solidFill>
                <a:effectLst/>
                <a:uLnTx/>
                <a:uFillTx/>
                <a:latin typeface="Arial" panose="020B0604020202020204"/>
              </a:rPr>
              <a:t>Joint ventures are not uncommon in this space</a:t>
            </a:r>
          </a:p>
        </p:txBody>
      </p:sp>
      <p:sp>
        <p:nvSpPr>
          <p:cNvPr id="6" name="TextBox 5">
            <a:extLst>
              <a:ext uri="{FF2B5EF4-FFF2-40B4-BE49-F238E27FC236}">
                <a16:creationId xmlns:a16="http://schemas.microsoft.com/office/drawing/2014/main" id="{1A9E3C62-655C-A9AA-0CFD-02A0839C83B5}"/>
              </a:ext>
            </a:extLst>
          </p:cNvPr>
          <p:cNvSpPr txBox="1"/>
          <p:nvPr/>
        </p:nvSpPr>
        <p:spPr>
          <a:xfrm rot="16200000">
            <a:off x="-1678633" y="3350568"/>
            <a:ext cx="4876801" cy="461665"/>
          </a:xfrm>
          <a:prstGeom prst="rect">
            <a:avLst/>
          </a:prstGeom>
          <a:solidFill>
            <a:srgbClr val="62269E"/>
          </a:solidFill>
          <a:ln>
            <a:solidFill>
              <a:srgbClr val="00000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rebuchet MS" charset="0"/>
                <a:ea typeface="ＭＳ Ｐゴシック" charset="0"/>
              </a:rPr>
              <a:t>THE WHY</a:t>
            </a:r>
          </a:p>
        </p:txBody>
      </p:sp>
    </p:spTree>
    <p:extLst>
      <p:ext uri="{BB962C8B-B14F-4D97-AF65-F5344CB8AC3E}">
        <p14:creationId xmlns:p14="http://schemas.microsoft.com/office/powerpoint/2010/main" val="3262059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BDE02-0DAA-C2F7-D007-D8473DE9C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FA435-B211-48A4-8D44-C0963ACA8C49}"/>
              </a:ext>
            </a:extLst>
          </p:cNvPr>
          <p:cNvSpPr>
            <a:spLocks noGrp="1"/>
          </p:cNvSpPr>
          <p:nvPr>
            <p:ph type="title"/>
          </p:nvPr>
        </p:nvSpPr>
        <p:spPr/>
        <p:txBody>
          <a:bodyPr/>
          <a:lstStyle/>
          <a:p>
            <a:r>
              <a:rPr lang="en-US" dirty="0"/>
              <a:t>Service Line Diversification</a:t>
            </a:r>
            <a:br>
              <a:rPr lang="en-US" dirty="0"/>
            </a:br>
            <a:endParaRPr lang="en-US" dirty="0"/>
          </a:p>
        </p:txBody>
      </p:sp>
      <p:sp>
        <p:nvSpPr>
          <p:cNvPr id="3" name="Rounded Rectangle 18">
            <a:extLst>
              <a:ext uri="{FF2B5EF4-FFF2-40B4-BE49-F238E27FC236}">
                <a16:creationId xmlns:a16="http://schemas.microsoft.com/office/drawing/2014/main" id="{F7B842BB-ED77-2533-767D-CD9EEBC9F3AC}"/>
              </a:ext>
            </a:extLst>
          </p:cNvPr>
          <p:cNvSpPr/>
          <p:nvPr/>
        </p:nvSpPr>
        <p:spPr>
          <a:xfrm>
            <a:off x="228600" y="1549958"/>
            <a:ext cx="4191000" cy="583691"/>
          </a:xfrm>
          <a:prstGeom prst="roundRect">
            <a:avLst/>
          </a:prstGeom>
          <a:solidFill>
            <a:srgbClr val="62269E"/>
          </a:solidFill>
          <a:ln>
            <a:solidFill>
              <a:srgbClr val="E2D1EB"/>
            </a:solidFill>
          </a:ln>
        </p:spPr>
        <p:txBody>
          <a:bodyPr wrap="square" rIns="457200" anchor="ctr">
            <a:noAutofit/>
          </a:bodyPr>
          <a:lstStyle/>
          <a:p>
            <a:pPr algn="ctr" fontAlgn="base">
              <a:spcBef>
                <a:spcPct val="0"/>
              </a:spcBef>
              <a:spcAft>
                <a:spcPct val="0"/>
              </a:spcAft>
              <a:defRPr/>
            </a:pPr>
            <a:r>
              <a:rPr lang="en-US" sz="1500" b="1" dirty="0">
                <a:solidFill>
                  <a:srgbClr val="FFFFFF"/>
                </a:solidFill>
                <a:latin typeface="Arial" panose="020B0604020202020204"/>
                <a:ea typeface="ＭＳ Ｐゴシック" charset="0"/>
              </a:rPr>
              <a:t>HOME CARE</a:t>
            </a:r>
          </a:p>
        </p:txBody>
      </p:sp>
      <p:sp>
        <p:nvSpPr>
          <p:cNvPr id="4" name="Rounded Rectangle 18">
            <a:extLst>
              <a:ext uri="{FF2B5EF4-FFF2-40B4-BE49-F238E27FC236}">
                <a16:creationId xmlns:a16="http://schemas.microsoft.com/office/drawing/2014/main" id="{4C74A741-0251-98DF-0885-996DA3C57CD3}"/>
              </a:ext>
            </a:extLst>
          </p:cNvPr>
          <p:cNvSpPr/>
          <p:nvPr/>
        </p:nvSpPr>
        <p:spPr>
          <a:xfrm>
            <a:off x="228600" y="2238688"/>
            <a:ext cx="4191000" cy="583691"/>
          </a:xfrm>
          <a:prstGeom prst="roundRect">
            <a:avLst/>
          </a:prstGeom>
          <a:solidFill>
            <a:srgbClr val="62269E"/>
          </a:solidFill>
          <a:ln>
            <a:solidFill>
              <a:srgbClr val="E2D1EB"/>
            </a:solidFill>
          </a:ln>
        </p:spPr>
        <p:txBody>
          <a:bodyPr wrap="square" rIns="457200" anchor="ctr">
            <a:noAutofit/>
          </a:bodyPr>
          <a:lstStyle/>
          <a:p>
            <a:pPr algn="ctr" fontAlgn="base">
              <a:spcBef>
                <a:spcPct val="0"/>
              </a:spcBef>
              <a:spcAft>
                <a:spcPct val="0"/>
              </a:spcAft>
              <a:defRPr/>
            </a:pPr>
            <a:r>
              <a:rPr lang="en-US" sz="1500" b="1" dirty="0">
                <a:solidFill>
                  <a:srgbClr val="FFFFFF"/>
                </a:solidFill>
                <a:latin typeface="Arial" panose="020B0604020202020204"/>
                <a:ea typeface="ＭＳ Ｐゴシック" charset="0"/>
              </a:rPr>
              <a:t>HOME HEALTH</a:t>
            </a:r>
          </a:p>
        </p:txBody>
      </p:sp>
      <p:sp>
        <p:nvSpPr>
          <p:cNvPr id="5" name="Rounded Rectangle 18">
            <a:extLst>
              <a:ext uri="{FF2B5EF4-FFF2-40B4-BE49-F238E27FC236}">
                <a16:creationId xmlns:a16="http://schemas.microsoft.com/office/drawing/2014/main" id="{8788612B-AB40-564A-F2AB-166FF29F27D1}"/>
              </a:ext>
            </a:extLst>
          </p:cNvPr>
          <p:cNvSpPr/>
          <p:nvPr/>
        </p:nvSpPr>
        <p:spPr>
          <a:xfrm>
            <a:off x="228600" y="2927418"/>
            <a:ext cx="4191000" cy="583691"/>
          </a:xfrm>
          <a:prstGeom prst="roundRect">
            <a:avLst/>
          </a:prstGeom>
          <a:solidFill>
            <a:srgbClr val="62269E"/>
          </a:solidFill>
          <a:ln>
            <a:solidFill>
              <a:srgbClr val="E2D1EB"/>
            </a:solidFill>
          </a:ln>
        </p:spPr>
        <p:txBody>
          <a:bodyPr wrap="square" rIns="457200" anchor="ctr">
            <a:noAutofit/>
          </a:bodyPr>
          <a:lstStyle/>
          <a:p>
            <a:pPr algn="ctr" fontAlgn="base">
              <a:spcBef>
                <a:spcPct val="0"/>
              </a:spcBef>
              <a:spcAft>
                <a:spcPct val="0"/>
              </a:spcAft>
              <a:defRPr/>
            </a:pPr>
            <a:r>
              <a:rPr lang="en-US" sz="1500" b="1" dirty="0">
                <a:solidFill>
                  <a:srgbClr val="FFFFFF"/>
                </a:solidFill>
                <a:latin typeface="Arial" panose="020B0604020202020204"/>
                <a:ea typeface="ＭＳ Ｐゴシック" charset="0"/>
              </a:rPr>
              <a:t>HOSPICE</a:t>
            </a:r>
          </a:p>
        </p:txBody>
      </p:sp>
      <p:sp>
        <p:nvSpPr>
          <p:cNvPr id="6" name="Rounded Rectangle 18">
            <a:extLst>
              <a:ext uri="{FF2B5EF4-FFF2-40B4-BE49-F238E27FC236}">
                <a16:creationId xmlns:a16="http://schemas.microsoft.com/office/drawing/2014/main" id="{56467C8C-7092-FA02-9243-E8617E029776}"/>
              </a:ext>
            </a:extLst>
          </p:cNvPr>
          <p:cNvSpPr/>
          <p:nvPr/>
        </p:nvSpPr>
        <p:spPr>
          <a:xfrm>
            <a:off x="228600" y="3616148"/>
            <a:ext cx="4191000" cy="583691"/>
          </a:xfrm>
          <a:prstGeom prst="roundRect">
            <a:avLst/>
          </a:prstGeom>
          <a:solidFill>
            <a:srgbClr val="62269E"/>
          </a:solidFill>
          <a:ln>
            <a:solidFill>
              <a:srgbClr val="E2D1EB"/>
            </a:solidFill>
          </a:ln>
        </p:spPr>
        <p:txBody>
          <a:bodyPr wrap="square" rIns="457200" anchor="ctr">
            <a:noAutofit/>
          </a:bodyPr>
          <a:lstStyle/>
          <a:p>
            <a:pPr algn="ctr" fontAlgn="base">
              <a:spcBef>
                <a:spcPct val="0"/>
              </a:spcBef>
              <a:spcAft>
                <a:spcPct val="0"/>
              </a:spcAft>
              <a:defRPr/>
            </a:pPr>
            <a:r>
              <a:rPr lang="en-US" sz="1500" b="1" dirty="0">
                <a:solidFill>
                  <a:srgbClr val="FFFFFF"/>
                </a:solidFill>
                <a:latin typeface="Arial" panose="020B0604020202020204"/>
                <a:ea typeface="ＭＳ Ｐゴシック" charset="0"/>
              </a:rPr>
              <a:t>PACE</a:t>
            </a:r>
          </a:p>
        </p:txBody>
      </p:sp>
      <p:sp>
        <p:nvSpPr>
          <p:cNvPr id="7" name="Rounded Rectangle 18">
            <a:extLst>
              <a:ext uri="{FF2B5EF4-FFF2-40B4-BE49-F238E27FC236}">
                <a16:creationId xmlns:a16="http://schemas.microsoft.com/office/drawing/2014/main" id="{C1ABF188-A199-C41D-E1B6-328541DAD511}"/>
              </a:ext>
            </a:extLst>
          </p:cNvPr>
          <p:cNvSpPr/>
          <p:nvPr/>
        </p:nvSpPr>
        <p:spPr>
          <a:xfrm>
            <a:off x="4572002" y="1559849"/>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PHARMACY</a:t>
            </a:r>
          </a:p>
        </p:txBody>
      </p:sp>
      <p:sp>
        <p:nvSpPr>
          <p:cNvPr id="8" name="Rounded Rectangle 18">
            <a:extLst>
              <a:ext uri="{FF2B5EF4-FFF2-40B4-BE49-F238E27FC236}">
                <a16:creationId xmlns:a16="http://schemas.microsoft.com/office/drawing/2014/main" id="{FC14D771-C7E1-2C10-9831-DFD2C486847E}"/>
              </a:ext>
            </a:extLst>
          </p:cNvPr>
          <p:cNvSpPr/>
          <p:nvPr/>
        </p:nvSpPr>
        <p:spPr>
          <a:xfrm>
            <a:off x="232317" y="4304878"/>
            <a:ext cx="4191000" cy="583691"/>
          </a:xfrm>
          <a:prstGeom prst="roundRect">
            <a:avLst/>
          </a:prstGeom>
          <a:solidFill>
            <a:srgbClr val="62269E"/>
          </a:solidFill>
          <a:ln>
            <a:solidFill>
              <a:srgbClr val="E2D1EB"/>
            </a:solidFill>
          </a:ln>
        </p:spPr>
        <p:txBody>
          <a:bodyPr wrap="square" rIns="457200" anchor="ctr">
            <a:noAutofit/>
          </a:bodyPr>
          <a:lstStyle/>
          <a:p>
            <a:pPr algn="ctr" fontAlgn="base">
              <a:spcBef>
                <a:spcPct val="0"/>
              </a:spcBef>
              <a:spcAft>
                <a:spcPct val="0"/>
              </a:spcAft>
              <a:defRPr/>
            </a:pPr>
            <a:r>
              <a:rPr lang="en-US" sz="1500" b="1" dirty="0">
                <a:solidFill>
                  <a:srgbClr val="FFFFFF"/>
                </a:solidFill>
                <a:latin typeface="Arial" panose="020B0604020202020204"/>
                <a:ea typeface="ＭＳ Ｐゴシック" charset="0"/>
              </a:rPr>
              <a:t>CONTINUING CARE AT HOME</a:t>
            </a:r>
          </a:p>
        </p:txBody>
      </p:sp>
      <p:sp>
        <p:nvSpPr>
          <p:cNvPr id="9" name="Rounded Rectangle 18">
            <a:extLst>
              <a:ext uri="{FF2B5EF4-FFF2-40B4-BE49-F238E27FC236}">
                <a16:creationId xmlns:a16="http://schemas.microsoft.com/office/drawing/2014/main" id="{1FCCEDAE-D27B-4904-2ABD-036EE4010CAB}"/>
              </a:ext>
            </a:extLst>
          </p:cNvPr>
          <p:cNvSpPr/>
          <p:nvPr/>
        </p:nvSpPr>
        <p:spPr>
          <a:xfrm>
            <a:off x="4581295" y="2238688"/>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BEHAVIORAL HEALTH</a:t>
            </a:r>
          </a:p>
        </p:txBody>
      </p:sp>
      <p:sp>
        <p:nvSpPr>
          <p:cNvPr id="10" name="Rounded Rectangle 18">
            <a:extLst>
              <a:ext uri="{FF2B5EF4-FFF2-40B4-BE49-F238E27FC236}">
                <a16:creationId xmlns:a16="http://schemas.microsoft.com/office/drawing/2014/main" id="{9CF33F48-3799-3946-745C-121216B8E1E0}"/>
              </a:ext>
            </a:extLst>
          </p:cNvPr>
          <p:cNvSpPr/>
          <p:nvPr/>
        </p:nvSpPr>
        <p:spPr>
          <a:xfrm>
            <a:off x="4572000" y="2927418"/>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REHAB</a:t>
            </a:r>
          </a:p>
        </p:txBody>
      </p:sp>
      <p:sp>
        <p:nvSpPr>
          <p:cNvPr id="11" name="Rounded Rectangle 18">
            <a:extLst>
              <a:ext uri="{FF2B5EF4-FFF2-40B4-BE49-F238E27FC236}">
                <a16:creationId xmlns:a16="http://schemas.microsoft.com/office/drawing/2014/main" id="{4D750B81-1358-45E2-7134-6D02C9A9B1D5}"/>
              </a:ext>
            </a:extLst>
          </p:cNvPr>
          <p:cNvSpPr/>
          <p:nvPr/>
        </p:nvSpPr>
        <p:spPr>
          <a:xfrm>
            <a:off x="4581295" y="3616148"/>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TECHNOLOGY-RELATED</a:t>
            </a:r>
          </a:p>
        </p:txBody>
      </p:sp>
      <p:sp>
        <p:nvSpPr>
          <p:cNvPr id="12" name="Rounded Rectangle 18">
            <a:extLst>
              <a:ext uri="{FF2B5EF4-FFF2-40B4-BE49-F238E27FC236}">
                <a16:creationId xmlns:a16="http://schemas.microsoft.com/office/drawing/2014/main" id="{7BE646C9-D15D-344F-8BC9-6CECBB9459C2}"/>
              </a:ext>
            </a:extLst>
          </p:cNvPr>
          <p:cNvSpPr/>
          <p:nvPr/>
        </p:nvSpPr>
        <p:spPr>
          <a:xfrm>
            <a:off x="4572000" y="4294987"/>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MANAGEMENT SERVICES</a:t>
            </a:r>
          </a:p>
        </p:txBody>
      </p:sp>
      <p:sp>
        <p:nvSpPr>
          <p:cNvPr id="13" name="Rounded Rectangle 18">
            <a:extLst>
              <a:ext uri="{FF2B5EF4-FFF2-40B4-BE49-F238E27FC236}">
                <a16:creationId xmlns:a16="http://schemas.microsoft.com/office/drawing/2014/main" id="{FB014F85-7D30-D207-B2E8-A362A8924E31}"/>
              </a:ext>
            </a:extLst>
          </p:cNvPr>
          <p:cNvSpPr/>
          <p:nvPr/>
        </p:nvSpPr>
        <p:spPr>
          <a:xfrm>
            <a:off x="4562706" y="5652110"/>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OTHER SERVICES (Consulting, Development Advising, etc.)</a:t>
            </a:r>
          </a:p>
        </p:txBody>
      </p:sp>
      <p:sp>
        <p:nvSpPr>
          <p:cNvPr id="14" name="TextBox 13">
            <a:extLst>
              <a:ext uri="{FF2B5EF4-FFF2-40B4-BE49-F238E27FC236}">
                <a16:creationId xmlns:a16="http://schemas.microsoft.com/office/drawing/2014/main" id="{5CE3645B-B2D3-D4C3-79A0-4B30E4708F22}"/>
              </a:ext>
            </a:extLst>
          </p:cNvPr>
          <p:cNvSpPr txBox="1"/>
          <p:nvPr/>
        </p:nvSpPr>
        <p:spPr>
          <a:xfrm>
            <a:off x="1143000" y="1093869"/>
            <a:ext cx="2426370"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Trebuchet MS" charset="0"/>
                <a:ea typeface="ＭＳ Ｐゴシック" charset="0"/>
              </a:rPr>
              <a:t>More Traditional</a:t>
            </a:r>
          </a:p>
        </p:txBody>
      </p:sp>
      <p:sp>
        <p:nvSpPr>
          <p:cNvPr id="15" name="TextBox 14">
            <a:extLst>
              <a:ext uri="{FF2B5EF4-FFF2-40B4-BE49-F238E27FC236}">
                <a16:creationId xmlns:a16="http://schemas.microsoft.com/office/drawing/2014/main" id="{2A9B9D6B-AEBB-8EA6-9BC0-00947019EBDE}"/>
              </a:ext>
            </a:extLst>
          </p:cNvPr>
          <p:cNvSpPr txBox="1"/>
          <p:nvPr/>
        </p:nvSpPr>
        <p:spPr>
          <a:xfrm>
            <a:off x="5938775" y="1066800"/>
            <a:ext cx="1457450"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Trebuchet MS" charset="0"/>
                <a:ea typeface="ＭＳ Ｐゴシック" charset="0"/>
              </a:rPr>
              <a:t>Emerging</a:t>
            </a:r>
          </a:p>
        </p:txBody>
      </p:sp>
      <p:sp>
        <p:nvSpPr>
          <p:cNvPr id="16" name="Rounded Rectangle 18">
            <a:extLst>
              <a:ext uri="{FF2B5EF4-FFF2-40B4-BE49-F238E27FC236}">
                <a16:creationId xmlns:a16="http://schemas.microsoft.com/office/drawing/2014/main" id="{E02ED3DB-6FCC-DC28-11A1-8D06082655EF}"/>
              </a:ext>
            </a:extLst>
          </p:cNvPr>
          <p:cNvSpPr/>
          <p:nvPr/>
        </p:nvSpPr>
        <p:spPr>
          <a:xfrm>
            <a:off x="4562706" y="4963380"/>
            <a:ext cx="4191000" cy="583691"/>
          </a:xfrm>
          <a:prstGeom prst="roundRect">
            <a:avLst/>
          </a:prstGeom>
          <a:gradFill flip="none" rotWithShape="1">
            <a:gsLst>
              <a:gs pos="0">
                <a:srgbClr val="805CAC">
                  <a:shade val="30000"/>
                  <a:satMod val="115000"/>
                </a:srgbClr>
              </a:gs>
              <a:gs pos="50000">
                <a:srgbClr val="805CAC">
                  <a:shade val="67500"/>
                  <a:satMod val="115000"/>
                </a:srgbClr>
              </a:gs>
              <a:gs pos="100000">
                <a:srgbClr val="805CAC">
                  <a:shade val="100000"/>
                  <a:satMod val="115000"/>
                </a:srgbClr>
              </a:gs>
            </a:gsLst>
            <a:lin ang="8100000" scaled="1"/>
            <a:tileRect/>
          </a:gradFill>
          <a:ln>
            <a:solidFill>
              <a:srgbClr val="E2D1EB"/>
            </a:solidFill>
          </a:ln>
          <a:effectLst>
            <a:glow rad="63500">
              <a:srgbClr val="6D6E71">
                <a:satMod val="175000"/>
                <a:alpha val="40000"/>
              </a:srgbClr>
            </a:glow>
          </a:effectLst>
        </p:spPr>
        <p:txBody>
          <a:bodyPr wrap="square" rIns="45720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ＭＳ Ｐゴシック" charset="0"/>
              </a:rPr>
              <a:t>PRIMARY CARE</a:t>
            </a:r>
          </a:p>
        </p:txBody>
      </p:sp>
      <p:sp>
        <p:nvSpPr>
          <p:cNvPr id="17" name="TextBox 16">
            <a:extLst>
              <a:ext uri="{FF2B5EF4-FFF2-40B4-BE49-F238E27FC236}">
                <a16:creationId xmlns:a16="http://schemas.microsoft.com/office/drawing/2014/main" id="{816AE10E-0899-289E-156D-AFC17765980F}"/>
              </a:ext>
            </a:extLst>
          </p:cNvPr>
          <p:cNvSpPr txBox="1"/>
          <p:nvPr/>
        </p:nvSpPr>
        <p:spPr>
          <a:xfrm>
            <a:off x="990600" y="6611779"/>
            <a:ext cx="1838965" cy="230832"/>
          </a:xfrm>
          <a:prstGeom prst="rect">
            <a:avLst/>
          </a:prstGeom>
          <a:noFill/>
        </p:spPr>
        <p:txBody>
          <a:bodyPr wrap="none" rtlCol="0">
            <a:spAutoFit/>
          </a:bodyPr>
          <a:lstStyle/>
          <a:p>
            <a:r>
              <a:rPr lang="en-US" sz="900" dirty="0"/>
              <a:t>Source: Ziegler Investment Banking</a:t>
            </a:r>
          </a:p>
        </p:txBody>
      </p:sp>
    </p:spTree>
    <p:extLst>
      <p:ext uri="{BB962C8B-B14F-4D97-AF65-F5344CB8AC3E}">
        <p14:creationId xmlns:p14="http://schemas.microsoft.com/office/powerpoint/2010/main" val="191432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2278-5B82-778E-2755-5F4D8A9E8DF2}"/>
              </a:ext>
            </a:extLst>
          </p:cNvPr>
          <p:cNvSpPr>
            <a:spLocks noGrp="1"/>
          </p:cNvSpPr>
          <p:nvPr>
            <p:ph type="title"/>
          </p:nvPr>
        </p:nvSpPr>
        <p:spPr>
          <a:xfrm>
            <a:off x="152400" y="390618"/>
            <a:ext cx="8839200" cy="751842"/>
          </a:xfrm>
        </p:spPr>
        <p:txBody>
          <a:bodyPr/>
          <a:lstStyle/>
          <a:p>
            <a:r>
              <a:rPr lang="en-US" dirty="0"/>
              <a:t>Provider Examples of service line Diversification</a:t>
            </a:r>
          </a:p>
        </p:txBody>
      </p:sp>
      <p:sp>
        <p:nvSpPr>
          <p:cNvPr id="17" name="TextBox 16">
            <a:extLst>
              <a:ext uri="{FF2B5EF4-FFF2-40B4-BE49-F238E27FC236}">
                <a16:creationId xmlns:a16="http://schemas.microsoft.com/office/drawing/2014/main" id="{6538B1FE-AC1B-542B-F744-7EB3CEC48B06}"/>
              </a:ext>
            </a:extLst>
          </p:cNvPr>
          <p:cNvSpPr txBox="1"/>
          <p:nvPr/>
        </p:nvSpPr>
        <p:spPr>
          <a:xfrm>
            <a:off x="0" y="6611779"/>
            <a:ext cx="2217274"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ＭＳ Ｐゴシック" charset="-128"/>
              </a:rPr>
              <a:t>Source: Ziegler Investment Banking</a:t>
            </a:r>
          </a:p>
        </p:txBody>
      </p:sp>
      <p:pic>
        <p:nvPicPr>
          <p:cNvPr id="3074" name="Picture 2" descr="Presbyterian Homes &amp; Services – Made in Minnesota">
            <a:extLst>
              <a:ext uri="{FF2B5EF4-FFF2-40B4-BE49-F238E27FC236}">
                <a16:creationId xmlns:a16="http://schemas.microsoft.com/office/drawing/2014/main" id="{32678977-02D1-F808-38B6-63ED8F6E144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27085" y="3462688"/>
            <a:ext cx="158115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sbury Communities, Inc. - GuideStar Profile">
            <a:extLst>
              <a:ext uri="{FF2B5EF4-FFF2-40B4-BE49-F238E27FC236}">
                <a16:creationId xmlns:a16="http://schemas.microsoft.com/office/drawing/2014/main" id="{CA89C751-6FA2-A6F9-AA5B-F5FD2A382F8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17765" y="1247321"/>
            <a:ext cx="1721860" cy="5098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nior Living | Westminster-Canterbury on Chesapeake Bay">
            <a:extLst>
              <a:ext uri="{FF2B5EF4-FFF2-40B4-BE49-F238E27FC236}">
                <a16:creationId xmlns:a16="http://schemas.microsoft.com/office/drawing/2014/main" id="{FE272A96-F8DC-902A-E810-7FFDF150BA2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69740" y="5058512"/>
            <a:ext cx="1511920" cy="8050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nior Options">
            <a:extLst>
              <a:ext uri="{FF2B5EF4-FFF2-40B4-BE49-F238E27FC236}">
                <a16:creationId xmlns:a16="http://schemas.microsoft.com/office/drawing/2014/main" id="{7254B948-82D1-CBC9-7847-A00D342A7CB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36757" y="5730704"/>
            <a:ext cx="1458515"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resbyterian Senior Living">
            <a:extLst>
              <a:ext uri="{FF2B5EF4-FFF2-40B4-BE49-F238E27FC236}">
                <a16:creationId xmlns:a16="http://schemas.microsoft.com/office/drawing/2014/main" id="{CE467F0D-59B4-948D-36F5-5713B030AD50}"/>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20553" y="3810172"/>
            <a:ext cx="2151490" cy="427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915D1D-E47C-4653-AA35-457175EC5BE0}"/>
              </a:ext>
            </a:extLst>
          </p:cNvPr>
          <p:cNvPicPr>
            <a:picLocks noChangeAspect="1"/>
          </p:cNvPicPr>
          <p:nvPr/>
        </p:nvPicPr>
        <p:blipFill>
          <a:blip r:embed="rId7"/>
          <a:stretch>
            <a:fillRect/>
          </a:stretch>
        </p:blipFill>
        <p:spPr>
          <a:xfrm>
            <a:off x="5883888" y="4280327"/>
            <a:ext cx="1305737" cy="433007"/>
          </a:xfrm>
          <a:prstGeom prst="rect">
            <a:avLst/>
          </a:prstGeom>
        </p:spPr>
      </p:pic>
      <p:pic>
        <p:nvPicPr>
          <p:cNvPr id="4" name="Picture 3">
            <a:extLst>
              <a:ext uri="{FF2B5EF4-FFF2-40B4-BE49-F238E27FC236}">
                <a16:creationId xmlns:a16="http://schemas.microsoft.com/office/drawing/2014/main" id="{62C83E64-EACC-FAD3-BB49-3FA36DA3B8DD}"/>
              </a:ext>
            </a:extLst>
          </p:cNvPr>
          <p:cNvPicPr>
            <a:picLocks noChangeAspect="1"/>
          </p:cNvPicPr>
          <p:nvPr/>
        </p:nvPicPr>
        <p:blipFill>
          <a:blip r:embed="rId8"/>
          <a:stretch>
            <a:fillRect/>
          </a:stretch>
        </p:blipFill>
        <p:spPr>
          <a:xfrm>
            <a:off x="7240098" y="4315549"/>
            <a:ext cx="1348602" cy="300319"/>
          </a:xfrm>
          <a:prstGeom prst="rect">
            <a:avLst/>
          </a:prstGeom>
        </p:spPr>
      </p:pic>
      <p:pic>
        <p:nvPicPr>
          <p:cNvPr id="5" name="Picture 4">
            <a:extLst>
              <a:ext uri="{FF2B5EF4-FFF2-40B4-BE49-F238E27FC236}">
                <a16:creationId xmlns:a16="http://schemas.microsoft.com/office/drawing/2014/main" id="{28EC10D9-7CB6-3052-6228-3326B3E10B55}"/>
              </a:ext>
            </a:extLst>
          </p:cNvPr>
          <p:cNvPicPr>
            <a:picLocks noChangeAspect="1"/>
          </p:cNvPicPr>
          <p:nvPr/>
        </p:nvPicPr>
        <p:blipFill>
          <a:blip r:embed="rId9"/>
          <a:stretch>
            <a:fillRect/>
          </a:stretch>
        </p:blipFill>
        <p:spPr>
          <a:xfrm>
            <a:off x="7129371" y="1873745"/>
            <a:ext cx="1570056" cy="476250"/>
          </a:xfrm>
          <a:prstGeom prst="rect">
            <a:avLst/>
          </a:prstGeom>
        </p:spPr>
      </p:pic>
      <p:pic>
        <p:nvPicPr>
          <p:cNvPr id="7" name="Picture 6">
            <a:extLst>
              <a:ext uri="{FF2B5EF4-FFF2-40B4-BE49-F238E27FC236}">
                <a16:creationId xmlns:a16="http://schemas.microsoft.com/office/drawing/2014/main" id="{24CEF089-98F3-DF43-6DF3-E6954B1A9E62}"/>
              </a:ext>
            </a:extLst>
          </p:cNvPr>
          <p:cNvPicPr>
            <a:picLocks noChangeAspect="1"/>
          </p:cNvPicPr>
          <p:nvPr/>
        </p:nvPicPr>
        <p:blipFill>
          <a:blip r:embed="rId10"/>
          <a:stretch>
            <a:fillRect/>
          </a:stretch>
        </p:blipFill>
        <p:spPr>
          <a:xfrm>
            <a:off x="685169" y="5950768"/>
            <a:ext cx="1259931" cy="512372"/>
          </a:xfrm>
          <a:prstGeom prst="rect">
            <a:avLst/>
          </a:prstGeom>
        </p:spPr>
      </p:pic>
      <p:pic>
        <p:nvPicPr>
          <p:cNvPr id="3084" name="Picture 12" descr="A New Vibrant Look for Christian Living Communities">
            <a:extLst>
              <a:ext uri="{FF2B5EF4-FFF2-40B4-BE49-F238E27FC236}">
                <a16:creationId xmlns:a16="http://schemas.microsoft.com/office/drawing/2014/main" id="{38DC5758-2B56-04D1-08C0-EB34002A3B25}"/>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856952" y="2594218"/>
            <a:ext cx="2321416" cy="66326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appella new blue">
            <a:extLst>
              <a:ext uri="{FF2B5EF4-FFF2-40B4-BE49-F238E27FC236}">
                <a16:creationId xmlns:a16="http://schemas.microsoft.com/office/drawing/2014/main" id="{68F1774A-A0D1-D7B7-FAC1-05487B761780}"/>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72173" y="2956315"/>
            <a:ext cx="1672927" cy="40690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United Church Homes | Senior Living, Assisted Living, Skilled Nursing &amp;  Rehab">
            <a:extLst>
              <a:ext uri="{FF2B5EF4-FFF2-40B4-BE49-F238E27FC236}">
                <a16:creationId xmlns:a16="http://schemas.microsoft.com/office/drawing/2014/main" id="{D73C28E3-8A33-DE2A-19A4-782770F063E9}"/>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75640" y="5112042"/>
            <a:ext cx="1504949" cy="64497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HS joins Allina Health as co-owner of Genevive - Presbyterian Homes &amp;  Services">
            <a:extLst>
              <a:ext uri="{FF2B5EF4-FFF2-40B4-BE49-F238E27FC236}">
                <a16:creationId xmlns:a16="http://schemas.microsoft.com/office/drawing/2014/main" id="{F7B15307-EE27-DD83-24CB-A9765EC6AD7E}"/>
              </a:ext>
            </a:extLst>
          </p:cNvPr>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t="32979" b="33314"/>
          <a:stretch/>
        </p:blipFill>
        <p:spPr bwMode="auto">
          <a:xfrm>
            <a:off x="3051929" y="4196449"/>
            <a:ext cx="1931941" cy="45681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Get to Know Us - Presbyterian Homes &amp; Services">
            <a:extLst>
              <a:ext uri="{FF2B5EF4-FFF2-40B4-BE49-F238E27FC236}">
                <a16:creationId xmlns:a16="http://schemas.microsoft.com/office/drawing/2014/main" id="{A09D3A29-FBA2-9440-DDF5-FF530C2A7BD4}"/>
              </a:ext>
            </a:extLst>
          </p:cNvPr>
          <p:cNvPicPr>
            <a:picLocks noChangeAspect="1" noChangeArrowheads="1"/>
          </p:cNvPicPr>
          <p:nvPr/>
        </p:nvPicPr>
        <p:blipFill rotWithShape="1">
          <a:blip r:embed="rId15" cstate="email">
            <a:extLst>
              <a:ext uri="{28A0092B-C50C-407E-A947-70E740481C1C}">
                <a14:useLocalDpi xmlns:a14="http://schemas.microsoft.com/office/drawing/2010/main" val="0"/>
              </a:ext>
            </a:extLst>
          </a:blip>
          <a:srcRect t="18518" b="22234"/>
          <a:stretch/>
        </p:blipFill>
        <p:spPr bwMode="auto">
          <a:xfrm>
            <a:off x="3174674" y="4735202"/>
            <a:ext cx="1504949" cy="48863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Our Partners | home-health-services">
            <a:extLst>
              <a:ext uri="{FF2B5EF4-FFF2-40B4-BE49-F238E27FC236}">
                <a16:creationId xmlns:a16="http://schemas.microsoft.com/office/drawing/2014/main" id="{2FFC6671-B9AE-AB69-4D03-86FECB75FF13}"/>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59675" y="3951897"/>
            <a:ext cx="1233145" cy="1027621"/>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Senior Living in CT | Carefree Retirement at Masonicare">
            <a:extLst>
              <a:ext uri="{FF2B5EF4-FFF2-40B4-BE49-F238E27FC236}">
                <a16:creationId xmlns:a16="http://schemas.microsoft.com/office/drawing/2014/main" id="{0E409359-1676-A3D6-64C9-02E66427FD44}"/>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3349889" y="5499063"/>
            <a:ext cx="1880251" cy="964077"/>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Ohio Living Home Health &amp; Hospice - Seasons">
            <a:extLst>
              <a:ext uri="{FF2B5EF4-FFF2-40B4-BE49-F238E27FC236}">
                <a16:creationId xmlns:a16="http://schemas.microsoft.com/office/drawing/2014/main" id="{8A2C86D6-8839-21EC-1D18-57FD8DC499C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2825" t="23993" r="11969" b="29023"/>
          <a:stretch/>
        </p:blipFill>
        <p:spPr bwMode="auto">
          <a:xfrm>
            <a:off x="4107426" y="1450902"/>
            <a:ext cx="2141883" cy="751842"/>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Locations - Ecumen">
            <a:extLst>
              <a:ext uri="{FF2B5EF4-FFF2-40B4-BE49-F238E27FC236}">
                <a16:creationId xmlns:a16="http://schemas.microsoft.com/office/drawing/2014/main" id="{35D01A31-207B-E96F-EFA7-9EF2A934D945}"/>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5889840" y="2697444"/>
            <a:ext cx="1602645" cy="4568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venant Care at Home | Covenant Living Communities">
            <a:extLst>
              <a:ext uri="{FF2B5EF4-FFF2-40B4-BE49-F238E27FC236}">
                <a16:creationId xmlns:a16="http://schemas.microsoft.com/office/drawing/2014/main" id="{82E93990-754A-BC85-BE27-AB4EFA350A18}"/>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455459" y="1377532"/>
            <a:ext cx="2743200" cy="70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26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4800" y="1114174"/>
            <a:ext cx="4648862" cy="4629651"/>
          </a:xfrm>
          <a:prstGeom prst="rect">
            <a:avLst/>
          </a:prstGeom>
        </p:spPr>
      </p:pic>
      <p:sp>
        <p:nvSpPr>
          <p:cNvPr id="10" name="Content Placeholder 2"/>
          <p:cNvSpPr txBox="1">
            <a:spLocks/>
          </p:cNvSpPr>
          <p:nvPr/>
        </p:nvSpPr>
        <p:spPr>
          <a:xfrm>
            <a:off x="282609" y="5135406"/>
            <a:ext cx="2610217" cy="291935"/>
          </a:xfrm>
          <a:prstGeom prst="rect">
            <a:avLst/>
          </a:prstGeom>
        </p:spPr>
        <p:txBody>
          <a:bodyPr lIns="0" rIns="0"/>
          <a:lstStyle>
            <a:lvl1pPr marL="342900" indent="-223838" algn="l" rtl="0" eaLnBrk="0" fontAlgn="base" hangingPunct="0">
              <a:spcBef>
                <a:spcPct val="20000"/>
              </a:spcBef>
              <a:spcAft>
                <a:spcPct val="0"/>
              </a:spcAft>
              <a:buChar char="•"/>
              <a:tabLst/>
              <a:defRPr sz="24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22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20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rPr>
              <a:t>Ziegler Resources</a:t>
            </a:r>
            <a:endParaRPr kumimoji="0" lang="en-US" sz="1600" b="0" i="1" u="none" strike="noStrike" kern="0" cap="none" spc="0" normalizeH="0" baseline="0" noProof="0" dirty="0">
              <a:ln>
                <a:noFill/>
              </a:ln>
              <a:solidFill>
                <a:srgbClr val="000000"/>
              </a:solidFill>
              <a:effectLst/>
              <a:uLnTx/>
              <a:uFillTx/>
              <a:latin typeface="Arial" panose="020B0604020202020204"/>
            </a:endParaRPr>
          </a:p>
        </p:txBody>
      </p:sp>
      <p:pic>
        <p:nvPicPr>
          <p:cNvPr id="8" name="Picture 7">
            <a:extLst>
              <a:ext uri="{FF2B5EF4-FFF2-40B4-BE49-F238E27FC236}">
                <a16:creationId xmlns:a16="http://schemas.microsoft.com/office/drawing/2014/main" id="{1FAF4F8E-2791-4EA8-9825-A56547528C6B}"/>
              </a:ext>
            </a:extLst>
          </p:cNvPr>
          <p:cNvPicPr>
            <a:picLocks noChangeAspect="1"/>
          </p:cNvPicPr>
          <p:nvPr/>
        </p:nvPicPr>
        <p:blipFill>
          <a:blip r:embed="rId3"/>
          <a:stretch>
            <a:fillRect/>
          </a:stretch>
        </p:blipFill>
        <p:spPr>
          <a:xfrm>
            <a:off x="348100" y="1430659"/>
            <a:ext cx="1599221" cy="2060013"/>
          </a:xfrm>
          <a:prstGeom prst="rect">
            <a:avLst/>
          </a:prstGeom>
          <a:ln>
            <a:solidFill>
              <a:sysClr val="windowText" lastClr="000000"/>
            </a:solidFill>
          </a:ln>
        </p:spPr>
      </p:pic>
      <p:pic>
        <p:nvPicPr>
          <p:cNvPr id="9" name="Picture 8">
            <a:extLst>
              <a:ext uri="{FF2B5EF4-FFF2-40B4-BE49-F238E27FC236}">
                <a16:creationId xmlns:a16="http://schemas.microsoft.com/office/drawing/2014/main" id="{262B11AA-2504-43C8-99B5-A843BF4AAC27}"/>
              </a:ext>
            </a:extLst>
          </p:cNvPr>
          <p:cNvPicPr>
            <a:picLocks noChangeAspect="1"/>
          </p:cNvPicPr>
          <p:nvPr/>
        </p:nvPicPr>
        <p:blipFill>
          <a:blip r:embed="rId4"/>
          <a:stretch>
            <a:fillRect/>
          </a:stretch>
        </p:blipFill>
        <p:spPr>
          <a:xfrm>
            <a:off x="898530" y="2069749"/>
            <a:ext cx="1625206" cy="2099224"/>
          </a:xfrm>
          <a:prstGeom prst="rect">
            <a:avLst/>
          </a:prstGeom>
          <a:ln>
            <a:solidFill>
              <a:sysClr val="windowText" lastClr="000000"/>
            </a:solidFill>
          </a:ln>
        </p:spPr>
      </p:pic>
      <p:pic>
        <p:nvPicPr>
          <p:cNvPr id="11" name="Picture 10">
            <a:extLst>
              <a:ext uri="{FF2B5EF4-FFF2-40B4-BE49-F238E27FC236}">
                <a16:creationId xmlns:a16="http://schemas.microsoft.com/office/drawing/2014/main" id="{72DE27BE-FDE9-41B8-9E9A-BDE57FAE5743}"/>
              </a:ext>
            </a:extLst>
          </p:cNvPr>
          <p:cNvPicPr>
            <a:picLocks noChangeAspect="1"/>
          </p:cNvPicPr>
          <p:nvPr/>
        </p:nvPicPr>
        <p:blipFill>
          <a:blip r:embed="rId5"/>
          <a:stretch>
            <a:fillRect/>
          </a:stretch>
        </p:blipFill>
        <p:spPr>
          <a:xfrm>
            <a:off x="1474944" y="2866614"/>
            <a:ext cx="1625206" cy="2104350"/>
          </a:xfrm>
          <a:prstGeom prst="rect">
            <a:avLst/>
          </a:prstGeom>
          <a:ln>
            <a:solidFill>
              <a:srgbClr val="000000"/>
            </a:solidFill>
          </a:ln>
        </p:spPr>
      </p:pic>
      <p:sp>
        <p:nvSpPr>
          <p:cNvPr id="12" name="object 63">
            <a:extLst>
              <a:ext uri="{FF2B5EF4-FFF2-40B4-BE49-F238E27FC236}">
                <a16:creationId xmlns:a16="http://schemas.microsoft.com/office/drawing/2014/main" id="{60604A40-8993-4497-BD40-553B3164B607}"/>
              </a:ext>
            </a:extLst>
          </p:cNvPr>
          <p:cNvSpPr txBox="1">
            <a:spLocks/>
          </p:cNvSpPr>
          <p:nvPr/>
        </p:nvSpPr>
        <p:spPr>
          <a:xfrm>
            <a:off x="231140" y="313527"/>
            <a:ext cx="8681719" cy="874854"/>
          </a:xfrm>
          <a:prstGeom prst="rect">
            <a:avLst/>
          </a:prstGeom>
        </p:spPr>
        <p:txBody>
          <a:bodyPr vert="horz" wrap="square" lIns="0" tIns="73913" rIns="0" bIns="0" rtlCol="0">
            <a:spAutoFit/>
          </a:bodyPr>
          <a:lstStyle>
            <a:lvl1pPr>
              <a:defRPr sz="1450" b="1" i="0">
                <a:solidFill>
                  <a:srgbClr val="61259E"/>
                </a:solidFill>
                <a:latin typeface="Arial"/>
                <a:ea typeface="+mj-ea"/>
                <a:cs typeface="Arial"/>
              </a:defRPr>
            </a:lvl1pPr>
          </a:lstStyle>
          <a:p>
            <a:pPr marL="12700" marR="0" lvl="0" indent="0" algn="l" defTabSz="914400" rtl="0" eaLnBrk="1" fontAlgn="base" latinLnBrk="0" hangingPunct="1">
              <a:lnSpc>
                <a:spcPct val="100000"/>
              </a:lnSpc>
              <a:spcBef>
                <a:spcPts val="100"/>
              </a:spcBef>
              <a:spcAft>
                <a:spcPct val="0"/>
              </a:spcAft>
              <a:buClrTx/>
              <a:buSzTx/>
              <a:buFontTx/>
              <a:buNone/>
              <a:tabLst>
                <a:tab pos="8973185" algn="l"/>
              </a:tabLst>
              <a:defRPr/>
            </a:pPr>
            <a:r>
              <a:rPr kumimoji="0" lang="en-US" sz="2600" b="0" i="0" u="none" strike="noStrike" kern="0" cap="all" spc="-35" normalizeH="0" baseline="0" noProof="0" dirty="0">
                <a:ln>
                  <a:noFill/>
                </a:ln>
                <a:solidFill>
                  <a:srgbClr val="61259E"/>
                </a:solidFill>
                <a:effectLst/>
                <a:uLnTx/>
                <a:uFillTx/>
                <a:latin typeface="Arial"/>
                <a:ea typeface="+mj-ea"/>
                <a:cs typeface="Arial"/>
              </a:rPr>
              <a:t>Key “Smart Aging” Technology Subsectors</a:t>
            </a:r>
            <a:br>
              <a:rPr kumimoji="0" lang="en-US" sz="2600" b="0" i="0" u="none" strike="noStrike" kern="0" cap="all" spc="-35" normalizeH="0" baseline="0" noProof="0" dirty="0">
                <a:ln>
                  <a:noFill/>
                </a:ln>
                <a:solidFill>
                  <a:srgbClr val="61259E"/>
                </a:solidFill>
                <a:effectLst/>
                <a:uLnTx/>
                <a:uFillTx/>
                <a:latin typeface="Arial"/>
                <a:ea typeface="+mj-ea"/>
                <a:cs typeface="Arial"/>
              </a:rPr>
            </a:br>
            <a:r>
              <a:rPr kumimoji="0" lang="en-US" sz="2600" b="0" i="0" u="none" strike="noStrike" kern="0" cap="all" spc="0" normalizeH="0" baseline="0" noProof="0" dirty="0">
                <a:ln>
                  <a:noFill/>
                </a:ln>
                <a:solidFill>
                  <a:srgbClr val="61259E"/>
                </a:solidFill>
                <a:effectLst/>
                <a:uLnTx/>
                <a:uFillTx/>
                <a:latin typeface="Arial"/>
                <a:ea typeface="+mj-ea"/>
                <a:cs typeface="Arial"/>
              </a:rPr>
              <a:t>	</a:t>
            </a:r>
          </a:p>
        </p:txBody>
      </p:sp>
      <p:sp>
        <p:nvSpPr>
          <p:cNvPr id="13" name="Text Box 2">
            <a:extLst>
              <a:ext uri="{FF2B5EF4-FFF2-40B4-BE49-F238E27FC236}">
                <a16:creationId xmlns:a16="http://schemas.microsoft.com/office/drawing/2014/main" id="{F989A538-3AE6-4F4A-97AD-133E08E2213C}"/>
              </a:ext>
            </a:extLst>
          </p:cNvPr>
          <p:cNvSpPr txBox="1">
            <a:spLocks noChangeArrowheads="1"/>
          </p:cNvSpPr>
          <p:nvPr/>
        </p:nvSpPr>
        <p:spPr bwMode="gray">
          <a:xfrm>
            <a:off x="61011" y="6612406"/>
            <a:ext cx="3581400" cy="2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lvl="0" indent="0" algn="l" defTabSz="865188" rtl="0" eaLnBrk="0" fontAlgn="base" latinLnBrk="0" hangingPunct="0">
              <a:lnSpc>
                <a:spcPct val="100000"/>
              </a:lnSpc>
              <a:spcBef>
                <a:spcPct val="0"/>
              </a:spcBef>
              <a:spcAft>
                <a:spcPct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Source:  Ziegler Investment Banking</a:t>
            </a:r>
          </a:p>
        </p:txBody>
      </p:sp>
      <p:sp>
        <p:nvSpPr>
          <p:cNvPr id="2" name="Content Placeholder 2">
            <a:extLst>
              <a:ext uri="{FF2B5EF4-FFF2-40B4-BE49-F238E27FC236}">
                <a16:creationId xmlns:a16="http://schemas.microsoft.com/office/drawing/2014/main" id="{968EAE94-ECCB-297E-2CDB-AEE487F797F5}"/>
              </a:ext>
            </a:extLst>
          </p:cNvPr>
          <p:cNvSpPr txBox="1">
            <a:spLocks/>
          </p:cNvSpPr>
          <p:nvPr/>
        </p:nvSpPr>
        <p:spPr>
          <a:xfrm>
            <a:off x="-2822" y="5597857"/>
            <a:ext cx="5033335" cy="291935"/>
          </a:xfrm>
          <a:prstGeom prst="rect">
            <a:avLst/>
          </a:prstGeom>
        </p:spPr>
        <p:txBody>
          <a:bodyPr lIns="0" rIns="0"/>
          <a:lstStyle>
            <a:lvl1pPr marL="342900" indent="-223838" algn="l" rtl="0" eaLnBrk="0" fontAlgn="base" hangingPunct="0">
              <a:spcBef>
                <a:spcPct val="20000"/>
              </a:spcBef>
              <a:spcAft>
                <a:spcPct val="0"/>
              </a:spcAft>
              <a:buChar char="•"/>
              <a:tabLst/>
              <a:defRPr sz="24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22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20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119062"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1" u="none" strike="noStrike" kern="0" cap="none" spc="0" normalizeH="0" baseline="0" noProof="0" dirty="0">
                <a:ln>
                  <a:noFill/>
                </a:ln>
                <a:solidFill>
                  <a:srgbClr val="C00000"/>
                </a:solidFill>
                <a:effectLst/>
                <a:uLnTx/>
                <a:uFillTx/>
                <a:latin typeface="Arial" panose="020B0604020202020204"/>
              </a:rPr>
              <a:t>New Workforce Technology Paper Coming Soon!</a:t>
            </a:r>
            <a:endParaRPr kumimoji="0" lang="en-US" sz="1600" b="0" i="1" u="none" strike="noStrike" kern="0" cap="none" spc="0" normalizeH="0" baseline="0" noProof="0" dirty="0">
              <a:ln>
                <a:noFill/>
              </a:ln>
              <a:solidFill>
                <a:srgbClr val="C00000"/>
              </a:solidFill>
              <a:effectLst/>
              <a:uLnTx/>
              <a:uFillTx/>
              <a:latin typeface="Arial" panose="020B0604020202020204"/>
            </a:endParaRPr>
          </a:p>
        </p:txBody>
      </p:sp>
    </p:spTree>
    <p:extLst>
      <p:ext uri="{BB962C8B-B14F-4D97-AF65-F5344CB8AC3E}">
        <p14:creationId xmlns:p14="http://schemas.microsoft.com/office/powerpoint/2010/main" val="3586608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31599-5C10-C8CB-37A3-808D4E43368D}"/>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473B207D-A90B-E68F-0663-B5C19A221D7E}"/>
              </a:ext>
            </a:extLst>
          </p:cNvPr>
          <p:cNvSpPr/>
          <p:nvPr/>
        </p:nvSpPr>
        <p:spPr bwMode="auto">
          <a:xfrm>
            <a:off x="0" y="1790818"/>
            <a:ext cx="9143999" cy="3007323"/>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61" name="Rectangle 60">
            <a:extLst>
              <a:ext uri="{FF2B5EF4-FFF2-40B4-BE49-F238E27FC236}">
                <a16:creationId xmlns:a16="http://schemas.microsoft.com/office/drawing/2014/main" id="{CFD2B171-84F3-F909-8091-709857C5A824}"/>
              </a:ext>
            </a:extLst>
          </p:cNvPr>
          <p:cNvSpPr/>
          <p:nvPr/>
        </p:nvSpPr>
        <p:spPr bwMode="auto">
          <a:xfrm>
            <a:off x="0" y="599657"/>
            <a:ext cx="2667000" cy="1191161"/>
          </a:xfrm>
          <a:prstGeom prst="rect">
            <a:avLst/>
          </a:prstGeom>
          <a:solidFill>
            <a:srgbClr val="00AEB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62" name="Rectangle 3">
            <a:extLst>
              <a:ext uri="{FF2B5EF4-FFF2-40B4-BE49-F238E27FC236}">
                <a16:creationId xmlns:a16="http://schemas.microsoft.com/office/drawing/2014/main" id="{ADD434BE-D969-CFF7-2B70-F02B237299BD}"/>
              </a:ext>
            </a:extLst>
          </p:cNvPr>
          <p:cNvSpPr txBox="1">
            <a:spLocks noChangeArrowheads="1"/>
          </p:cNvSpPr>
          <p:nvPr/>
        </p:nvSpPr>
        <p:spPr bwMode="auto">
          <a:xfrm>
            <a:off x="430840" y="4876800"/>
            <a:ext cx="8434720" cy="32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fontAlgn="base">
              <a:spcBef>
                <a:spcPct val="0"/>
              </a:spcBef>
              <a:spcAft>
                <a:spcPct val="0"/>
              </a:spcAft>
              <a:defRPr/>
            </a:pPr>
            <a:r>
              <a:rPr lang="en-US" altLang="en-US" sz="1400" b="1" cap="all" dirty="0">
                <a:solidFill>
                  <a:srgbClr val="62269E"/>
                </a:solidFill>
                <a:latin typeface="Arial" panose="020B0604020202020204"/>
                <a:cs typeface="Calibri Light" panose="020F0302020204030204" pitchFamily="34" charset="0"/>
              </a:rPr>
              <a:t>Ziegler </a:t>
            </a:r>
            <a:r>
              <a:rPr lang="en-US" sz="1400" b="1" cap="all" dirty="0">
                <a:solidFill>
                  <a:srgbClr val="62269E"/>
                </a:solidFill>
                <a:latin typeface="Arial" panose="020B0604020202020204"/>
                <a:cs typeface="Calibri Light" panose="020F0302020204030204" pitchFamily="34" charset="0"/>
              </a:rPr>
              <a:t>Link•Age </a:t>
            </a:r>
            <a:r>
              <a:rPr lang="en-US" altLang="en-US" sz="1400" b="1" cap="all" dirty="0">
                <a:solidFill>
                  <a:srgbClr val="62269E"/>
                </a:solidFill>
                <a:latin typeface="Arial" panose="020B0604020202020204"/>
                <a:cs typeface="Calibri Light" panose="020F0302020204030204" pitchFamily="34" charset="0"/>
              </a:rPr>
              <a:t>funds </a:t>
            </a:r>
          </a:p>
        </p:txBody>
      </p:sp>
      <p:sp>
        <p:nvSpPr>
          <p:cNvPr id="63" name="Rectangle 62">
            <a:extLst>
              <a:ext uri="{FF2B5EF4-FFF2-40B4-BE49-F238E27FC236}">
                <a16:creationId xmlns:a16="http://schemas.microsoft.com/office/drawing/2014/main" id="{EFA4EBF7-2AF8-3FEA-EE69-0FDF76624667}"/>
              </a:ext>
            </a:extLst>
          </p:cNvPr>
          <p:cNvSpPr/>
          <p:nvPr/>
        </p:nvSpPr>
        <p:spPr bwMode="auto">
          <a:xfrm>
            <a:off x="2667000" y="603140"/>
            <a:ext cx="6477000" cy="1187678"/>
          </a:xfrm>
          <a:prstGeom prst="rect">
            <a:avLst/>
          </a:prstGeom>
          <a:solidFill>
            <a:srgbClr val="00AEB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64" name="TextBox 63">
            <a:extLst>
              <a:ext uri="{FF2B5EF4-FFF2-40B4-BE49-F238E27FC236}">
                <a16:creationId xmlns:a16="http://schemas.microsoft.com/office/drawing/2014/main" id="{3BD2BF91-A9CA-1B5B-F8C4-3234347B135A}"/>
              </a:ext>
            </a:extLst>
          </p:cNvPr>
          <p:cNvSpPr txBox="1"/>
          <p:nvPr/>
        </p:nvSpPr>
        <p:spPr>
          <a:xfrm>
            <a:off x="3276599" y="710861"/>
            <a:ext cx="2076187" cy="961802"/>
          </a:xfrm>
          <a:prstGeom prst="rect">
            <a:avLst/>
          </a:prstGeom>
          <a:noFill/>
        </p:spPr>
        <p:txBody>
          <a:bodyPr wrap="square" rtlCol="0">
            <a:spAutoFit/>
          </a:bodyPr>
          <a:lstStyle/>
          <a:p>
            <a:pPr algn="ctr" fontAlgn="base">
              <a:spcBef>
                <a:spcPct val="0"/>
              </a:spcBef>
              <a:spcAft>
                <a:spcPct val="0"/>
              </a:spcAft>
              <a:defRPr/>
            </a:pPr>
            <a:r>
              <a:rPr lang="en-US" sz="4000" b="1" dirty="0">
                <a:solidFill>
                  <a:srgbClr val="FFFFFF"/>
                </a:solidFill>
                <a:latin typeface="Arial" panose="020B0604020202020204"/>
                <a:ea typeface="ＭＳ Ｐゴシック" charset="0"/>
              </a:rPr>
              <a:t>$110M+</a:t>
            </a:r>
          </a:p>
          <a:p>
            <a:pPr algn="ctr" fontAlgn="base">
              <a:spcBef>
                <a:spcPts val="300"/>
              </a:spcBef>
              <a:spcAft>
                <a:spcPct val="0"/>
              </a:spcAft>
              <a:defRPr/>
            </a:pPr>
            <a:r>
              <a:rPr lang="en-US" sz="1400" cap="all" dirty="0">
                <a:solidFill>
                  <a:srgbClr val="FFFFFF"/>
                </a:solidFill>
                <a:latin typeface="Calibri Light" panose="020F0302020204030204" pitchFamily="34" charset="0"/>
                <a:ea typeface="ＭＳ Ｐゴシック" charset="0"/>
              </a:rPr>
              <a:t>Committed Capital</a:t>
            </a:r>
          </a:p>
        </p:txBody>
      </p:sp>
      <p:sp>
        <p:nvSpPr>
          <p:cNvPr id="65" name="TextBox 64">
            <a:extLst>
              <a:ext uri="{FF2B5EF4-FFF2-40B4-BE49-F238E27FC236}">
                <a16:creationId xmlns:a16="http://schemas.microsoft.com/office/drawing/2014/main" id="{5BF191A7-C6E9-DE5A-7C66-3B01A09F75AC}"/>
              </a:ext>
            </a:extLst>
          </p:cNvPr>
          <p:cNvSpPr txBox="1"/>
          <p:nvPr/>
        </p:nvSpPr>
        <p:spPr>
          <a:xfrm>
            <a:off x="5105400" y="599657"/>
            <a:ext cx="1828800" cy="1215717"/>
          </a:xfrm>
          <a:prstGeom prst="rect">
            <a:avLst/>
          </a:prstGeom>
          <a:noFill/>
        </p:spPr>
        <p:txBody>
          <a:bodyPr wrap="square" rtlCol="0">
            <a:spAutoFit/>
          </a:bodyPr>
          <a:lstStyle/>
          <a:p>
            <a:pPr algn="ctr" fontAlgn="base">
              <a:spcBef>
                <a:spcPct val="0"/>
              </a:spcBef>
              <a:spcAft>
                <a:spcPct val="0"/>
              </a:spcAft>
              <a:defRPr/>
            </a:pPr>
            <a:r>
              <a:rPr lang="en-US" sz="4000" b="1" dirty="0">
                <a:solidFill>
                  <a:srgbClr val="FFFFFF"/>
                </a:solidFill>
                <a:latin typeface="Arial" panose="020B0604020202020204"/>
                <a:ea typeface="ＭＳ Ｐゴシック" charset="0"/>
              </a:rPr>
              <a:t>30+</a:t>
            </a:r>
          </a:p>
          <a:p>
            <a:pPr algn="ctr" fontAlgn="base">
              <a:spcBef>
                <a:spcPts val="300"/>
              </a:spcBef>
              <a:spcAft>
                <a:spcPct val="0"/>
              </a:spcAft>
              <a:defRPr/>
            </a:pPr>
            <a:r>
              <a:rPr lang="en-US" sz="1400" cap="all" dirty="0">
                <a:solidFill>
                  <a:srgbClr val="FFFFFF"/>
                </a:solidFill>
                <a:latin typeface="Calibri Light" panose="020F0302020204030204" pitchFamily="34" charset="0"/>
                <a:ea typeface="ＭＳ Ｐゴシック" charset="0"/>
              </a:rPr>
              <a:t>Portfolio Investments</a:t>
            </a:r>
          </a:p>
        </p:txBody>
      </p:sp>
      <p:sp>
        <p:nvSpPr>
          <p:cNvPr id="66" name="TextBox 65">
            <a:extLst>
              <a:ext uri="{FF2B5EF4-FFF2-40B4-BE49-F238E27FC236}">
                <a16:creationId xmlns:a16="http://schemas.microsoft.com/office/drawing/2014/main" id="{343D6FF4-DB7C-D8DC-C5B9-FB9C98B39620}"/>
              </a:ext>
            </a:extLst>
          </p:cNvPr>
          <p:cNvSpPr txBox="1"/>
          <p:nvPr/>
        </p:nvSpPr>
        <p:spPr>
          <a:xfrm>
            <a:off x="6858000" y="599657"/>
            <a:ext cx="1981200" cy="1215717"/>
          </a:xfrm>
          <a:prstGeom prst="rect">
            <a:avLst/>
          </a:prstGeom>
          <a:noFill/>
        </p:spPr>
        <p:txBody>
          <a:bodyPr wrap="square" rtlCol="0">
            <a:spAutoFit/>
          </a:bodyPr>
          <a:lstStyle/>
          <a:p>
            <a:pPr algn="ctr" fontAlgn="base">
              <a:spcBef>
                <a:spcPct val="0"/>
              </a:spcBef>
              <a:spcAft>
                <a:spcPct val="0"/>
              </a:spcAft>
              <a:defRPr/>
            </a:pPr>
            <a:r>
              <a:rPr lang="en-US" sz="4000" b="1" dirty="0">
                <a:solidFill>
                  <a:srgbClr val="FFFFFF"/>
                </a:solidFill>
                <a:latin typeface="Arial" panose="020B0604020202020204"/>
                <a:ea typeface="ＭＳ Ｐゴシック" charset="0"/>
              </a:rPr>
              <a:t>150+</a:t>
            </a:r>
          </a:p>
          <a:p>
            <a:pPr algn="ctr" fontAlgn="base">
              <a:spcBef>
                <a:spcPts val="300"/>
              </a:spcBef>
              <a:spcAft>
                <a:spcPct val="0"/>
              </a:spcAft>
              <a:defRPr/>
            </a:pPr>
            <a:r>
              <a:rPr lang="en-US" sz="1400" cap="all" dirty="0">
                <a:solidFill>
                  <a:srgbClr val="FFFFFF"/>
                </a:solidFill>
                <a:latin typeface="Calibri Light" panose="020F0302020204030204" pitchFamily="34" charset="0"/>
                <a:ea typeface="ＭＳ Ｐゴシック" charset="0"/>
              </a:rPr>
              <a:t>Senior Living Provider Investors</a:t>
            </a:r>
          </a:p>
        </p:txBody>
      </p:sp>
      <p:sp>
        <p:nvSpPr>
          <p:cNvPr id="67" name="Rectangle: Rounded Corners 66">
            <a:extLst>
              <a:ext uri="{FF2B5EF4-FFF2-40B4-BE49-F238E27FC236}">
                <a16:creationId xmlns:a16="http://schemas.microsoft.com/office/drawing/2014/main" id="{D146F246-995D-B934-1F44-229E57EF14DC}"/>
              </a:ext>
            </a:extLst>
          </p:cNvPr>
          <p:cNvSpPr/>
          <p:nvPr/>
        </p:nvSpPr>
        <p:spPr bwMode="auto">
          <a:xfrm>
            <a:off x="304799" y="381000"/>
            <a:ext cx="2685787" cy="1594760"/>
          </a:xfrm>
          <a:prstGeom prst="roundRect">
            <a:avLst/>
          </a:prstGeom>
          <a:solidFill>
            <a:srgbClr val="FFFFFF"/>
          </a:solidFill>
          <a:ln w="38100" cap="flat" cmpd="sng" algn="ctr">
            <a:solidFill>
              <a:srgbClr val="00AEBE"/>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pic>
        <p:nvPicPr>
          <p:cNvPr id="68" name="Picture 67">
            <a:extLst>
              <a:ext uri="{FF2B5EF4-FFF2-40B4-BE49-F238E27FC236}">
                <a16:creationId xmlns:a16="http://schemas.microsoft.com/office/drawing/2014/main" id="{944BAB19-F58F-6183-CAF1-4AE549E07C82}"/>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365704" y="676456"/>
            <a:ext cx="4026791" cy="927951"/>
          </a:xfrm>
          <a:prstGeom prst="rect">
            <a:avLst/>
          </a:prstGeom>
        </p:spPr>
      </p:pic>
      <p:grpSp>
        <p:nvGrpSpPr>
          <p:cNvPr id="69" name="Group 68">
            <a:extLst>
              <a:ext uri="{FF2B5EF4-FFF2-40B4-BE49-F238E27FC236}">
                <a16:creationId xmlns:a16="http://schemas.microsoft.com/office/drawing/2014/main" id="{9390A67F-75FA-F6B0-C7FE-51B11BE76DB0}"/>
              </a:ext>
            </a:extLst>
          </p:cNvPr>
          <p:cNvGrpSpPr/>
          <p:nvPr/>
        </p:nvGrpSpPr>
        <p:grpSpPr>
          <a:xfrm>
            <a:off x="609600" y="2099933"/>
            <a:ext cx="2286000" cy="2539883"/>
            <a:chOff x="381000" y="2179077"/>
            <a:chExt cx="2286000" cy="2539883"/>
          </a:xfrm>
        </p:grpSpPr>
        <p:sp>
          <p:nvSpPr>
            <p:cNvPr id="70" name="Oval 69">
              <a:extLst>
                <a:ext uri="{FF2B5EF4-FFF2-40B4-BE49-F238E27FC236}">
                  <a16:creationId xmlns:a16="http://schemas.microsoft.com/office/drawing/2014/main" id="{CAA298ED-C6AE-B6FE-5241-84683D8817CA}"/>
                </a:ext>
              </a:extLst>
            </p:cNvPr>
            <p:cNvSpPr/>
            <p:nvPr/>
          </p:nvSpPr>
          <p:spPr bwMode="auto">
            <a:xfrm>
              <a:off x="381000" y="2432960"/>
              <a:ext cx="2286000" cy="2286000"/>
            </a:xfrm>
            <a:prstGeom prst="ellipse">
              <a:avLst/>
            </a:prstGeom>
            <a:solidFill>
              <a:srgbClr val="FFFFFF"/>
            </a:solidFill>
            <a:ln w="9525" cap="flat" cmpd="sng" algn="ctr">
              <a:noFill/>
              <a:prstDash val="solid"/>
              <a:round/>
              <a:headEnd type="none" w="med" len="med"/>
              <a:tailEnd type="none" w="med" len="med"/>
            </a:ln>
            <a:effectLst>
              <a:glow rad="228600">
                <a:srgbClr val="6D6E71">
                  <a:satMod val="175000"/>
                  <a:alpha val="40000"/>
                </a:srgbClr>
              </a:glow>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71" name="Oval 70">
              <a:extLst>
                <a:ext uri="{FF2B5EF4-FFF2-40B4-BE49-F238E27FC236}">
                  <a16:creationId xmlns:a16="http://schemas.microsoft.com/office/drawing/2014/main" id="{E93C3F2C-4644-97C3-B1FD-A044566A22B3}"/>
                </a:ext>
              </a:extLst>
            </p:cNvPr>
            <p:cNvSpPr/>
            <p:nvPr/>
          </p:nvSpPr>
          <p:spPr bwMode="auto">
            <a:xfrm>
              <a:off x="495300" y="2549862"/>
              <a:ext cx="2057400" cy="2057400"/>
            </a:xfrm>
            <a:prstGeom prst="ellipse">
              <a:avLst/>
            </a:prstGeom>
            <a:noFill/>
            <a:ln w="12700" cap="flat" cmpd="sng" algn="ctr">
              <a:solidFill>
                <a:srgbClr val="62269E"/>
              </a:solidFill>
              <a:prstDash val="lgDash"/>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72" name="Chord 71">
              <a:extLst>
                <a:ext uri="{FF2B5EF4-FFF2-40B4-BE49-F238E27FC236}">
                  <a16:creationId xmlns:a16="http://schemas.microsoft.com/office/drawing/2014/main" id="{16A635D8-CF78-8CCA-D09E-E93EA9967BD1}"/>
                </a:ext>
              </a:extLst>
            </p:cNvPr>
            <p:cNvSpPr/>
            <p:nvPr/>
          </p:nvSpPr>
          <p:spPr bwMode="auto">
            <a:xfrm>
              <a:off x="405920" y="2420380"/>
              <a:ext cx="2236160" cy="2085540"/>
            </a:xfrm>
            <a:prstGeom prst="chord">
              <a:avLst>
                <a:gd name="adj1" fmla="val 11607493"/>
                <a:gd name="adj2" fmla="val 20811358"/>
              </a:avLst>
            </a:prstGeom>
            <a:solidFill>
              <a:srgbClr val="62269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grpSp>
          <p:nvGrpSpPr>
            <p:cNvPr id="73" name="Group 72">
              <a:extLst>
                <a:ext uri="{FF2B5EF4-FFF2-40B4-BE49-F238E27FC236}">
                  <a16:creationId xmlns:a16="http://schemas.microsoft.com/office/drawing/2014/main" id="{CEB90D85-268F-5492-BFBF-F1E8C114BC00}"/>
                </a:ext>
              </a:extLst>
            </p:cNvPr>
            <p:cNvGrpSpPr>
              <a:grpSpLocks noChangeAspect="1"/>
            </p:cNvGrpSpPr>
            <p:nvPr/>
          </p:nvGrpSpPr>
          <p:grpSpPr>
            <a:xfrm>
              <a:off x="1238250" y="2179077"/>
              <a:ext cx="571500" cy="571500"/>
              <a:chOff x="5410200" y="1309254"/>
              <a:chExt cx="1097280" cy="1097280"/>
            </a:xfrm>
          </p:grpSpPr>
          <p:sp>
            <p:nvSpPr>
              <p:cNvPr id="76" name="Oval 75">
                <a:extLst>
                  <a:ext uri="{FF2B5EF4-FFF2-40B4-BE49-F238E27FC236}">
                    <a16:creationId xmlns:a16="http://schemas.microsoft.com/office/drawing/2014/main" id="{AD37FDF5-05A4-BD61-0B78-6CFE2DAF3622}"/>
                  </a:ext>
                </a:extLst>
              </p:cNvPr>
              <p:cNvSpPr>
                <a:spLocks noChangeAspect="1"/>
              </p:cNvSpPr>
              <p:nvPr/>
            </p:nvSpPr>
            <p:spPr>
              <a:xfrm>
                <a:off x="5410200" y="1309254"/>
                <a:ext cx="1097280" cy="1097280"/>
              </a:xfrm>
              <a:prstGeom prst="ellipse">
                <a:avLst/>
              </a:prstGeom>
              <a:solidFill>
                <a:srgbClr val="FFFFFF">
                  <a:alpha val="85000"/>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77" name="Graphic 76" descr="Business Growth">
                <a:extLst>
                  <a:ext uri="{FF2B5EF4-FFF2-40B4-BE49-F238E27FC236}">
                    <a16:creationId xmlns:a16="http://schemas.microsoft.com/office/drawing/2014/main" id="{AB847ABF-94F3-CACD-360C-62A94BAF2A69}"/>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9860" y="1433126"/>
                <a:ext cx="892129" cy="892129"/>
              </a:xfrm>
              <a:prstGeom prst="rect">
                <a:avLst/>
              </a:prstGeom>
            </p:spPr>
          </p:pic>
        </p:grpSp>
        <p:sp>
          <p:nvSpPr>
            <p:cNvPr id="74" name="TextBox 73">
              <a:extLst>
                <a:ext uri="{FF2B5EF4-FFF2-40B4-BE49-F238E27FC236}">
                  <a16:creationId xmlns:a16="http://schemas.microsoft.com/office/drawing/2014/main" id="{78522738-6037-A00F-E25E-07A92573867D}"/>
                </a:ext>
              </a:extLst>
            </p:cNvPr>
            <p:cNvSpPr txBox="1"/>
            <p:nvPr/>
          </p:nvSpPr>
          <p:spPr>
            <a:xfrm>
              <a:off x="723900" y="2780098"/>
              <a:ext cx="1600200" cy="30777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all" spc="0" normalizeH="0" baseline="0" noProof="0" dirty="0">
                  <a:ln>
                    <a:noFill/>
                  </a:ln>
                  <a:solidFill>
                    <a:srgbClr val="FFFFFF"/>
                  </a:solidFill>
                  <a:effectLst/>
                  <a:uLnTx/>
                  <a:uFillTx/>
                  <a:latin typeface="Arial" panose="020B0604020202020204"/>
                  <a:ea typeface="ＭＳ Ｐゴシック" charset="0"/>
                </a:rPr>
                <a:t>Experienced</a:t>
              </a:r>
            </a:p>
          </p:txBody>
        </p:sp>
        <p:sp>
          <p:nvSpPr>
            <p:cNvPr id="75" name="TextBox 74">
              <a:extLst>
                <a:ext uri="{FF2B5EF4-FFF2-40B4-BE49-F238E27FC236}">
                  <a16:creationId xmlns:a16="http://schemas.microsoft.com/office/drawing/2014/main" id="{FAC6AFE5-5678-F42C-2600-04F5F47B8BAF}"/>
                </a:ext>
              </a:extLst>
            </p:cNvPr>
            <p:cNvSpPr txBox="1"/>
            <p:nvPr/>
          </p:nvSpPr>
          <p:spPr>
            <a:xfrm>
              <a:off x="657225" y="3276600"/>
              <a:ext cx="1733550" cy="93871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6D6E71">
                      <a:lumMod val="75000"/>
                    </a:srgbClr>
                  </a:solidFill>
                  <a:effectLst/>
                  <a:uLnTx/>
                  <a:uFillTx/>
                  <a:latin typeface="Garamond" panose="02020404030301010803" pitchFamily="18" charset="0"/>
                  <a:ea typeface="ＭＳ Ｐゴシック" charset="0"/>
                </a:rPr>
                <a:t>With over 60+ years combined experience, Ziegler and Link-Age launched the first fund in 2014</a:t>
              </a:r>
            </a:p>
          </p:txBody>
        </p:sp>
      </p:grpSp>
      <p:grpSp>
        <p:nvGrpSpPr>
          <p:cNvPr id="78" name="Group 77">
            <a:extLst>
              <a:ext uri="{FF2B5EF4-FFF2-40B4-BE49-F238E27FC236}">
                <a16:creationId xmlns:a16="http://schemas.microsoft.com/office/drawing/2014/main" id="{DCA433AF-60A0-346D-BBB3-D34F5DCC5890}"/>
              </a:ext>
            </a:extLst>
          </p:cNvPr>
          <p:cNvGrpSpPr/>
          <p:nvPr/>
        </p:nvGrpSpPr>
        <p:grpSpPr>
          <a:xfrm>
            <a:off x="6248400" y="2099933"/>
            <a:ext cx="2286000" cy="2539883"/>
            <a:chOff x="6472957" y="2176133"/>
            <a:chExt cx="2286000" cy="2539883"/>
          </a:xfrm>
        </p:grpSpPr>
        <p:grpSp>
          <p:nvGrpSpPr>
            <p:cNvPr id="79" name="Group 78">
              <a:extLst>
                <a:ext uri="{FF2B5EF4-FFF2-40B4-BE49-F238E27FC236}">
                  <a16:creationId xmlns:a16="http://schemas.microsoft.com/office/drawing/2014/main" id="{55E30762-A375-C0C2-360F-83730AA315E6}"/>
                </a:ext>
              </a:extLst>
            </p:cNvPr>
            <p:cNvGrpSpPr/>
            <p:nvPr/>
          </p:nvGrpSpPr>
          <p:grpSpPr>
            <a:xfrm>
              <a:off x="6472957" y="2176133"/>
              <a:ext cx="2286000" cy="2539883"/>
              <a:chOff x="6417635" y="2193208"/>
              <a:chExt cx="2286000" cy="2539883"/>
            </a:xfrm>
          </p:grpSpPr>
          <p:sp>
            <p:nvSpPr>
              <p:cNvPr id="81" name="Oval 80">
                <a:extLst>
                  <a:ext uri="{FF2B5EF4-FFF2-40B4-BE49-F238E27FC236}">
                    <a16:creationId xmlns:a16="http://schemas.microsoft.com/office/drawing/2014/main" id="{D2D20765-1FC2-95A7-91CB-726E17E0ACA1}"/>
                  </a:ext>
                </a:extLst>
              </p:cNvPr>
              <p:cNvSpPr/>
              <p:nvPr/>
            </p:nvSpPr>
            <p:spPr bwMode="auto">
              <a:xfrm>
                <a:off x="6417635" y="2447091"/>
                <a:ext cx="2286000" cy="2286000"/>
              </a:xfrm>
              <a:prstGeom prst="ellipse">
                <a:avLst/>
              </a:prstGeom>
              <a:solidFill>
                <a:srgbClr val="FFFFFF"/>
              </a:solidFill>
              <a:ln w="9525" cap="flat" cmpd="sng" algn="ctr">
                <a:noFill/>
                <a:prstDash val="solid"/>
                <a:round/>
                <a:headEnd type="none" w="med" len="med"/>
                <a:tailEnd type="none" w="med" len="med"/>
              </a:ln>
              <a:effectLst>
                <a:glow rad="228600">
                  <a:srgbClr val="6D6E71">
                    <a:satMod val="175000"/>
                    <a:alpha val="40000"/>
                  </a:srgbClr>
                </a:glow>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82" name="Oval 81">
                <a:extLst>
                  <a:ext uri="{FF2B5EF4-FFF2-40B4-BE49-F238E27FC236}">
                    <a16:creationId xmlns:a16="http://schemas.microsoft.com/office/drawing/2014/main" id="{82BAD497-CCB1-3CF6-AD5A-80944C49788F}"/>
                  </a:ext>
                </a:extLst>
              </p:cNvPr>
              <p:cNvSpPr/>
              <p:nvPr/>
            </p:nvSpPr>
            <p:spPr bwMode="auto">
              <a:xfrm>
                <a:off x="6531935" y="2563993"/>
                <a:ext cx="2057400" cy="2057400"/>
              </a:xfrm>
              <a:prstGeom prst="ellipse">
                <a:avLst/>
              </a:prstGeom>
              <a:noFill/>
              <a:ln w="12700" cap="flat" cmpd="sng" algn="ctr">
                <a:solidFill>
                  <a:srgbClr val="805CAC"/>
                </a:solidFill>
                <a:prstDash val="lgDash"/>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83" name="Chord 82">
                <a:extLst>
                  <a:ext uri="{FF2B5EF4-FFF2-40B4-BE49-F238E27FC236}">
                    <a16:creationId xmlns:a16="http://schemas.microsoft.com/office/drawing/2014/main" id="{2433E0D6-5027-D0AB-A657-494736F207C3}"/>
                  </a:ext>
                </a:extLst>
              </p:cNvPr>
              <p:cNvSpPr/>
              <p:nvPr/>
            </p:nvSpPr>
            <p:spPr bwMode="auto">
              <a:xfrm>
                <a:off x="6442555" y="2434511"/>
                <a:ext cx="2236160" cy="2085540"/>
              </a:xfrm>
              <a:prstGeom prst="chord">
                <a:avLst>
                  <a:gd name="adj1" fmla="val 11607493"/>
                  <a:gd name="adj2" fmla="val 20811358"/>
                </a:avLst>
              </a:prstGeom>
              <a:solidFill>
                <a:srgbClr val="A47BC5"/>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84" name="Oval 83">
                <a:extLst>
                  <a:ext uri="{FF2B5EF4-FFF2-40B4-BE49-F238E27FC236}">
                    <a16:creationId xmlns:a16="http://schemas.microsoft.com/office/drawing/2014/main" id="{D6D1E575-9E66-D28A-84FC-CC0312485737}"/>
                  </a:ext>
                </a:extLst>
              </p:cNvPr>
              <p:cNvSpPr>
                <a:spLocks noChangeAspect="1"/>
              </p:cNvSpPr>
              <p:nvPr/>
            </p:nvSpPr>
            <p:spPr>
              <a:xfrm>
                <a:off x="7274885" y="2193208"/>
                <a:ext cx="571500" cy="571500"/>
              </a:xfrm>
              <a:prstGeom prst="ellipse">
                <a:avLst/>
              </a:prstGeom>
              <a:solidFill>
                <a:srgbClr val="FFFFFF">
                  <a:alpha val="85000"/>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id="{55A58D5B-D17A-4E46-9CEB-3D63577389EB}"/>
                  </a:ext>
                </a:extLst>
              </p:cNvPr>
              <p:cNvSpPr txBox="1"/>
              <p:nvPr/>
            </p:nvSpPr>
            <p:spPr>
              <a:xfrm>
                <a:off x="6760535" y="2794229"/>
                <a:ext cx="1600200" cy="30777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all" spc="0" normalizeH="0" baseline="0" noProof="0" dirty="0">
                    <a:ln>
                      <a:noFill/>
                    </a:ln>
                    <a:solidFill>
                      <a:srgbClr val="FFFFFF"/>
                    </a:solidFill>
                    <a:effectLst/>
                    <a:uLnTx/>
                    <a:uFillTx/>
                    <a:latin typeface="Arial" panose="020B0604020202020204"/>
                    <a:ea typeface="ＭＳ Ｐゴシック" charset="0"/>
                  </a:rPr>
                  <a:t>Strategic</a:t>
                </a:r>
              </a:p>
            </p:txBody>
          </p:sp>
          <p:sp>
            <p:nvSpPr>
              <p:cNvPr id="86" name="TextBox 85">
                <a:extLst>
                  <a:ext uri="{FF2B5EF4-FFF2-40B4-BE49-F238E27FC236}">
                    <a16:creationId xmlns:a16="http://schemas.microsoft.com/office/drawing/2014/main" id="{7523A631-BD4F-5BCC-1F3D-3E1007B42518}"/>
                  </a:ext>
                </a:extLst>
              </p:cNvPr>
              <p:cNvSpPr txBox="1"/>
              <p:nvPr/>
            </p:nvSpPr>
            <p:spPr>
              <a:xfrm>
                <a:off x="6693860" y="3276600"/>
                <a:ext cx="1733550" cy="1107996"/>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6D6E71">
                        <a:lumMod val="75000"/>
                      </a:srgbClr>
                    </a:solidFill>
                    <a:effectLst/>
                    <a:uLnTx/>
                    <a:uFillTx/>
                    <a:latin typeface="Garamond" panose="02020404030301010803" pitchFamily="18" charset="0"/>
                    <a:ea typeface="ＭＳ Ｐゴシック" charset="0"/>
                  </a:rPr>
                  <a:t>Fostering collaboration and innovation between strategic investors and entrepreneurs to advance awareness and adoption of new innovations</a:t>
                </a:r>
              </a:p>
            </p:txBody>
          </p:sp>
        </p:grpSp>
        <p:pic>
          <p:nvPicPr>
            <p:cNvPr id="80" name="Graphic 79" descr="Connections">
              <a:extLst>
                <a:ext uri="{FF2B5EF4-FFF2-40B4-BE49-F238E27FC236}">
                  <a16:creationId xmlns:a16="http://schemas.microsoft.com/office/drawing/2014/main" id="{AF45311E-9DF7-A8E8-4849-DB8B0F22979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5127" y="2215800"/>
              <a:ext cx="514350" cy="514350"/>
            </a:xfrm>
            <a:prstGeom prst="rect">
              <a:avLst/>
            </a:prstGeom>
          </p:spPr>
        </p:pic>
      </p:grpSp>
      <p:grpSp>
        <p:nvGrpSpPr>
          <p:cNvPr id="87" name="Group 86">
            <a:extLst>
              <a:ext uri="{FF2B5EF4-FFF2-40B4-BE49-F238E27FC236}">
                <a16:creationId xmlns:a16="http://schemas.microsoft.com/office/drawing/2014/main" id="{8EB45F42-8AA4-9889-FDF7-12164F15E119}"/>
              </a:ext>
            </a:extLst>
          </p:cNvPr>
          <p:cNvGrpSpPr/>
          <p:nvPr/>
        </p:nvGrpSpPr>
        <p:grpSpPr>
          <a:xfrm>
            <a:off x="3426979" y="2099933"/>
            <a:ext cx="2286000" cy="2539883"/>
            <a:chOff x="3426979" y="2176133"/>
            <a:chExt cx="2286000" cy="2539883"/>
          </a:xfrm>
        </p:grpSpPr>
        <p:grpSp>
          <p:nvGrpSpPr>
            <p:cNvPr id="88" name="Group 87">
              <a:extLst>
                <a:ext uri="{FF2B5EF4-FFF2-40B4-BE49-F238E27FC236}">
                  <a16:creationId xmlns:a16="http://schemas.microsoft.com/office/drawing/2014/main" id="{AFA675F4-3830-BB6E-AD8B-D11E5AB72230}"/>
                </a:ext>
              </a:extLst>
            </p:cNvPr>
            <p:cNvGrpSpPr/>
            <p:nvPr/>
          </p:nvGrpSpPr>
          <p:grpSpPr>
            <a:xfrm>
              <a:off x="3426979" y="2176133"/>
              <a:ext cx="2286000" cy="2539883"/>
              <a:chOff x="3324225" y="2159058"/>
              <a:chExt cx="2286000" cy="2539883"/>
            </a:xfrm>
          </p:grpSpPr>
          <p:sp>
            <p:nvSpPr>
              <p:cNvPr id="90" name="Oval 89">
                <a:extLst>
                  <a:ext uri="{FF2B5EF4-FFF2-40B4-BE49-F238E27FC236}">
                    <a16:creationId xmlns:a16="http://schemas.microsoft.com/office/drawing/2014/main" id="{48E4D8C4-C907-32B9-69CD-284631736AF0}"/>
                  </a:ext>
                </a:extLst>
              </p:cNvPr>
              <p:cNvSpPr/>
              <p:nvPr/>
            </p:nvSpPr>
            <p:spPr bwMode="auto">
              <a:xfrm>
                <a:off x="3324225" y="2412941"/>
                <a:ext cx="2286000" cy="2286000"/>
              </a:xfrm>
              <a:prstGeom prst="ellipse">
                <a:avLst/>
              </a:prstGeom>
              <a:solidFill>
                <a:srgbClr val="FFFFFF"/>
              </a:solidFill>
              <a:ln w="9525" cap="flat" cmpd="sng" algn="ctr">
                <a:noFill/>
                <a:prstDash val="solid"/>
                <a:round/>
                <a:headEnd type="none" w="med" len="med"/>
                <a:tailEnd type="none" w="med" len="med"/>
              </a:ln>
              <a:effectLst>
                <a:glow rad="228600">
                  <a:srgbClr val="6D6E71">
                    <a:satMod val="175000"/>
                    <a:alpha val="40000"/>
                  </a:srgbClr>
                </a:glow>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91" name="Oval 90">
                <a:extLst>
                  <a:ext uri="{FF2B5EF4-FFF2-40B4-BE49-F238E27FC236}">
                    <a16:creationId xmlns:a16="http://schemas.microsoft.com/office/drawing/2014/main" id="{9524053B-081E-3255-00B9-F883F1A05976}"/>
                  </a:ext>
                </a:extLst>
              </p:cNvPr>
              <p:cNvSpPr/>
              <p:nvPr/>
            </p:nvSpPr>
            <p:spPr bwMode="auto">
              <a:xfrm>
                <a:off x="3438525" y="2529843"/>
                <a:ext cx="2057400" cy="2057400"/>
              </a:xfrm>
              <a:prstGeom prst="ellipse">
                <a:avLst/>
              </a:prstGeom>
              <a:noFill/>
              <a:ln w="12700" cap="flat" cmpd="sng" algn="ctr">
                <a:solidFill>
                  <a:srgbClr val="0067B4"/>
                </a:solidFill>
                <a:prstDash val="lgDash"/>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92" name="Chord 91">
                <a:extLst>
                  <a:ext uri="{FF2B5EF4-FFF2-40B4-BE49-F238E27FC236}">
                    <a16:creationId xmlns:a16="http://schemas.microsoft.com/office/drawing/2014/main" id="{9AE17659-006C-BD9C-8C5C-5FD328A8B65D}"/>
                  </a:ext>
                </a:extLst>
              </p:cNvPr>
              <p:cNvSpPr/>
              <p:nvPr/>
            </p:nvSpPr>
            <p:spPr bwMode="auto">
              <a:xfrm>
                <a:off x="3349145" y="2400361"/>
                <a:ext cx="2236160" cy="2085540"/>
              </a:xfrm>
              <a:prstGeom prst="chord">
                <a:avLst>
                  <a:gd name="adj1" fmla="val 11607493"/>
                  <a:gd name="adj2" fmla="val 20811358"/>
                </a:avLst>
              </a:prstGeom>
              <a:solidFill>
                <a:srgbClr val="0067B4"/>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93" name="Oval 92">
                <a:extLst>
                  <a:ext uri="{FF2B5EF4-FFF2-40B4-BE49-F238E27FC236}">
                    <a16:creationId xmlns:a16="http://schemas.microsoft.com/office/drawing/2014/main" id="{0C3F4818-BD1E-2945-A0B6-5BAA990B23AA}"/>
                  </a:ext>
                </a:extLst>
              </p:cNvPr>
              <p:cNvSpPr>
                <a:spLocks noChangeAspect="1"/>
              </p:cNvSpPr>
              <p:nvPr/>
            </p:nvSpPr>
            <p:spPr>
              <a:xfrm>
                <a:off x="4181475" y="2159058"/>
                <a:ext cx="571500" cy="571500"/>
              </a:xfrm>
              <a:prstGeom prst="ellipse">
                <a:avLst/>
              </a:prstGeom>
              <a:solidFill>
                <a:srgbClr val="FFFFFF">
                  <a:alpha val="85000"/>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6F0ADF4A-572B-7C8C-873E-5A31D37CDB15}"/>
                  </a:ext>
                </a:extLst>
              </p:cNvPr>
              <p:cNvSpPr txBox="1"/>
              <p:nvPr/>
            </p:nvSpPr>
            <p:spPr>
              <a:xfrm>
                <a:off x="3667125" y="2760079"/>
                <a:ext cx="1600200" cy="30777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all" spc="0" normalizeH="0" baseline="0" noProof="0" dirty="0">
                    <a:ln>
                      <a:noFill/>
                    </a:ln>
                    <a:solidFill>
                      <a:srgbClr val="FFFFFF"/>
                    </a:solidFill>
                    <a:effectLst/>
                    <a:uLnTx/>
                    <a:uFillTx/>
                    <a:latin typeface="Arial" panose="020B0604020202020204"/>
                    <a:ea typeface="ＭＳ Ｐゴシック" charset="0"/>
                  </a:rPr>
                  <a:t>Focused</a:t>
                </a:r>
              </a:p>
            </p:txBody>
          </p:sp>
          <p:sp>
            <p:nvSpPr>
              <p:cNvPr id="95" name="TextBox 94">
                <a:extLst>
                  <a:ext uri="{FF2B5EF4-FFF2-40B4-BE49-F238E27FC236}">
                    <a16:creationId xmlns:a16="http://schemas.microsoft.com/office/drawing/2014/main" id="{7D4EED25-BAF0-CB95-4136-F94303066A01}"/>
                  </a:ext>
                </a:extLst>
              </p:cNvPr>
              <p:cNvSpPr txBox="1"/>
              <p:nvPr/>
            </p:nvSpPr>
            <p:spPr>
              <a:xfrm>
                <a:off x="3600450" y="3259525"/>
                <a:ext cx="1733550" cy="93871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6D6E71">
                        <a:lumMod val="75000"/>
                      </a:srgbClr>
                    </a:solidFill>
                    <a:effectLst/>
                    <a:uLnTx/>
                    <a:uFillTx/>
                    <a:latin typeface="Garamond" panose="02020404030301010803" pitchFamily="18" charset="0"/>
                    <a:ea typeface="ＭＳ Ｐゴシック" charset="0"/>
                  </a:rPr>
                  <a:t>Investing in technology and service companies with innovative solutions focused on aging and post-acute service and care</a:t>
                </a:r>
              </a:p>
            </p:txBody>
          </p:sp>
        </p:grpSp>
        <p:pic>
          <p:nvPicPr>
            <p:cNvPr id="89" name="Graphic 88" descr="Man with cane">
              <a:extLst>
                <a:ext uri="{FF2B5EF4-FFF2-40B4-BE49-F238E27FC236}">
                  <a16:creationId xmlns:a16="http://schemas.microsoft.com/office/drawing/2014/main" id="{48923B5C-9E98-C88D-579C-34F9B90181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44408" y="2214315"/>
              <a:ext cx="451141" cy="451141"/>
            </a:xfrm>
            <a:prstGeom prst="rect">
              <a:avLst/>
            </a:prstGeom>
          </p:spPr>
        </p:pic>
      </p:grpSp>
      <p:cxnSp>
        <p:nvCxnSpPr>
          <p:cNvPr id="96" name="Straight Connector 16">
            <a:extLst>
              <a:ext uri="{FF2B5EF4-FFF2-40B4-BE49-F238E27FC236}">
                <a16:creationId xmlns:a16="http://schemas.microsoft.com/office/drawing/2014/main" id="{6E74ABBE-5225-D5DC-7B4F-6550CCB558B7}"/>
              </a:ext>
            </a:extLst>
          </p:cNvPr>
          <p:cNvCxnSpPr>
            <a:cxnSpLocks noChangeShapeType="1"/>
          </p:cNvCxnSpPr>
          <p:nvPr/>
        </p:nvCxnSpPr>
        <p:spPr bwMode="auto">
          <a:xfrm>
            <a:off x="533400" y="5203238"/>
            <a:ext cx="300513" cy="0"/>
          </a:xfrm>
          <a:prstGeom prst="line">
            <a:avLst/>
          </a:prstGeom>
          <a:noFill/>
          <a:ln w="28575">
            <a:solidFill>
              <a:srgbClr val="62269E"/>
            </a:solidFill>
            <a:round/>
            <a:headEnd/>
            <a:tailEnd/>
          </a:ln>
          <a:extLst>
            <a:ext uri="{909E8E84-426E-40DD-AFC4-6F175D3DCCD1}">
              <a14:hiddenFill xmlns:a14="http://schemas.microsoft.com/office/drawing/2010/main">
                <a:noFill/>
              </a14:hiddenFill>
            </a:ext>
          </a:extLst>
        </p:spPr>
      </p:cxnSp>
      <p:sp>
        <p:nvSpPr>
          <p:cNvPr id="97" name="Rectangle 3">
            <a:extLst>
              <a:ext uri="{FF2B5EF4-FFF2-40B4-BE49-F238E27FC236}">
                <a16:creationId xmlns:a16="http://schemas.microsoft.com/office/drawing/2014/main" id="{FA536C3B-4DDF-D24A-5D67-BA9897E6439A}"/>
              </a:ext>
            </a:extLst>
          </p:cNvPr>
          <p:cNvSpPr txBox="1">
            <a:spLocks noChangeArrowheads="1"/>
          </p:cNvSpPr>
          <p:nvPr/>
        </p:nvSpPr>
        <p:spPr bwMode="auto">
          <a:xfrm>
            <a:off x="430840" y="5257800"/>
            <a:ext cx="8434720" cy="657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128"/>
              </a:defRPr>
            </a:lvl1pPr>
            <a:lvl2pPr marL="742950" indent="-285750" eaLnBrk="0" hangingPunct="0">
              <a:defRPr sz="2400">
                <a:solidFill>
                  <a:schemeClr val="tx1"/>
                </a:solidFill>
                <a:latin typeface="Trebuchet MS" charset="0"/>
                <a:ea typeface="ＭＳ Ｐゴシック" charset="-128"/>
              </a:defRPr>
            </a:lvl2pPr>
            <a:lvl3pPr marL="1143000" indent="-228600" eaLnBrk="0" hangingPunct="0">
              <a:defRPr sz="2400">
                <a:solidFill>
                  <a:schemeClr val="tx1"/>
                </a:solidFill>
                <a:latin typeface="Trebuchet MS" charset="0"/>
                <a:ea typeface="ＭＳ Ｐゴシック" charset="-128"/>
              </a:defRPr>
            </a:lvl3pPr>
            <a:lvl4pPr marL="1600200" indent="-228600" eaLnBrk="0" hangingPunct="0">
              <a:defRPr sz="2400">
                <a:solidFill>
                  <a:schemeClr val="tx1"/>
                </a:solidFill>
                <a:latin typeface="Trebuchet MS" charset="0"/>
                <a:ea typeface="ＭＳ Ｐゴシック" charset="-128"/>
              </a:defRPr>
            </a:lvl4pPr>
            <a:lvl5pPr marL="2057400" indent="-228600" eaLnBrk="0" hangingPunct="0">
              <a:defRPr sz="24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128"/>
              </a:defRPr>
            </a:lvl9pPr>
          </a:lstStyle>
          <a:p>
            <a:pPr fontAlgn="base">
              <a:spcBef>
                <a:spcPts val="1200"/>
              </a:spcBef>
              <a:spcAft>
                <a:spcPct val="0"/>
              </a:spcAft>
              <a:defRPr/>
            </a:pPr>
            <a:r>
              <a:rPr lang="en-US" altLang="en-US" sz="1200" dirty="0">
                <a:solidFill>
                  <a:srgbClr val="000000"/>
                </a:solidFill>
                <a:latin typeface="Garamond" panose="02020404030301010803" pitchFamily="18" charset="0"/>
              </a:rPr>
              <a:t>Venture capital funds seeking to generate both financial and strategic returns for investors across the healthcare and aging services landscape by uniting providers and entrepreneurs in </a:t>
            </a:r>
            <a:r>
              <a:rPr lang="en-US" altLang="en-US" sz="1300" b="1" cap="all" dirty="0">
                <a:solidFill>
                  <a:srgbClr val="7F7F7F"/>
                </a:solidFill>
                <a:latin typeface="Arial" panose="020B0604020202020204"/>
              </a:rPr>
              <a:t>advancing innovation </a:t>
            </a:r>
            <a:r>
              <a:rPr lang="en-US" altLang="en-US" sz="1200" dirty="0">
                <a:solidFill>
                  <a:srgbClr val="000000"/>
                </a:solidFill>
                <a:latin typeface="Garamond" panose="02020404030301010803" pitchFamily="18" charset="0"/>
              </a:rPr>
              <a:t>and driving independence, and improved quality and cost of care for older adults.</a:t>
            </a:r>
            <a:endParaRPr lang="en-US" altLang="en-US" sz="1300" dirty="0">
              <a:solidFill>
                <a:srgbClr val="000000"/>
              </a:solidFill>
              <a:latin typeface="Arial" panose="020B0604020202020204"/>
            </a:endParaRPr>
          </a:p>
          <a:p>
            <a:pPr eaLnBrk="1" fontAlgn="base" hangingPunct="1">
              <a:spcBef>
                <a:spcPts val="388"/>
              </a:spcBef>
              <a:spcAft>
                <a:spcPts val="600"/>
              </a:spcAft>
              <a:defRPr/>
            </a:pPr>
            <a:endParaRPr lang="en-US" altLang="en-US" sz="1300" dirty="0">
              <a:solidFill>
                <a:srgbClr val="B2BB1E"/>
              </a:solidFill>
              <a:latin typeface="Arial" panose="020B0604020202020204"/>
            </a:endParaRPr>
          </a:p>
        </p:txBody>
      </p:sp>
      <p:sp>
        <p:nvSpPr>
          <p:cNvPr id="98" name="TextBox 97">
            <a:extLst>
              <a:ext uri="{FF2B5EF4-FFF2-40B4-BE49-F238E27FC236}">
                <a16:creationId xmlns:a16="http://schemas.microsoft.com/office/drawing/2014/main" id="{2D9D2A81-5E31-30C5-3F84-0A02D3BEC9C1}"/>
              </a:ext>
            </a:extLst>
          </p:cNvPr>
          <p:cNvSpPr txBox="1"/>
          <p:nvPr/>
        </p:nvSpPr>
        <p:spPr>
          <a:xfrm>
            <a:off x="829115" y="5943600"/>
            <a:ext cx="2378684" cy="430887"/>
          </a:xfrm>
          <a:prstGeom prst="rect">
            <a:avLst/>
          </a:prstGeom>
          <a:noFill/>
        </p:spPr>
        <p:txBody>
          <a:bodyPr wrap="square" rtlCol="0">
            <a:spAutoFit/>
          </a:bodyPr>
          <a:lstStyle/>
          <a:p>
            <a:pPr fontAlgn="base">
              <a:spcBef>
                <a:spcPct val="0"/>
              </a:spcBef>
              <a:spcAft>
                <a:spcPct val="0"/>
              </a:spcAft>
              <a:defRPr/>
            </a:pPr>
            <a:r>
              <a:rPr lang="en-US" sz="1050" dirty="0">
                <a:solidFill>
                  <a:srgbClr val="000000"/>
                </a:solidFill>
                <a:latin typeface="Calibri Light" panose="020F0302020204030204" pitchFamily="34" charset="0"/>
                <a:ea typeface="ＭＳ Ｐゴシック" charset="0"/>
                <a:cs typeface="Calibri Light" panose="020F0302020204030204" pitchFamily="34" charset="0"/>
              </a:rPr>
              <a:t>Generating financial returns for investors</a:t>
            </a:r>
          </a:p>
        </p:txBody>
      </p:sp>
      <p:sp>
        <p:nvSpPr>
          <p:cNvPr id="99" name="Oval 98">
            <a:extLst>
              <a:ext uri="{FF2B5EF4-FFF2-40B4-BE49-F238E27FC236}">
                <a16:creationId xmlns:a16="http://schemas.microsoft.com/office/drawing/2014/main" id="{77029590-A009-A344-EB36-CD10188947D5}"/>
              </a:ext>
            </a:extLst>
          </p:cNvPr>
          <p:cNvSpPr/>
          <p:nvPr/>
        </p:nvSpPr>
        <p:spPr>
          <a:xfrm>
            <a:off x="521909" y="5997296"/>
            <a:ext cx="323494" cy="323494"/>
          </a:xfrm>
          <a:prstGeom prst="ellipse">
            <a:avLst/>
          </a:prstGeom>
          <a:solidFill>
            <a:srgbClr val="A47BC5"/>
          </a:solidFill>
          <a:ln>
            <a:noFil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100" name="Graphic 99" descr="Dollar">
            <a:extLst>
              <a:ext uri="{FF2B5EF4-FFF2-40B4-BE49-F238E27FC236}">
                <a16:creationId xmlns:a16="http://schemas.microsoft.com/office/drawing/2014/main" id="{E3FD6D18-1670-FABF-F080-3DCE1DCE3F0A}"/>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8867" y="6024254"/>
            <a:ext cx="269578" cy="269578"/>
          </a:xfrm>
          <a:prstGeom prst="rect">
            <a:avLst/>
          </a:prstGeom>
        </p:spPr>
      </p:pic>
      <p:grpSp>
        <p:nvGrpSpPr>
          <p:cNvPr id="101" name="Group 100">
            <a:extLst>
              <a:ext uri="{FF2B5EF4-FFF2-40B4-BE49-F238E27FC236}">
                <a16:creationId xmlns:a16="http://schemas.microsoft.com/office/drawing/2014/main" id="{0FC4C635-E6EA-0304-EB24-D4377E8958FB}"/>
              </a:ext>
            </a:extLst>
          </p:cNvPr>
          <p:cNvGrpSpPr/>
          <p:nvPr/>
        </p:nvGrpSpPr>
        <p:grpSpPr>
          <a:xfrm>
            <a:off x="2819400" y="5949970"/>
            <a:ext cx="2905024" cy="418147"/>
            <a:chOff x="3123132" y="6069002"/>
            <a:chExt cx="2905024" cy="418147"/>
          </a:xfrm>
        </p:grpSpPr>
        <p:sp>
          <p:nvSpPr>
            <p:cNvPr id="102" name="TextBox 101">
              <a:extLst>
                <a:ext uri="{FF2B5EF4-FFF2-40B4-BE49-F238E27FC236}">
                  <a16:creationId xmlns:a16="http://schemas.microsoft.com/office/drawing/2014/main" id="{4DC1246B-8A26-3A77-ABA2-7175916D6EBB}"/>
                </a:ext>
              </a:extLst>
            </p:cNvPr>
            <p:cNvSpPr txBox="1"/>
            <p:nvPr/>
          </p:nvSpPr>
          <p:spPr>
            <a:xfrm>
              <a:off x="3513556" y="6070326"/>
              <a:ext cx="2514600" cy="415498"/>
            </a:xfrm>
            <a:prstGeom prst="rect">
              <a:avLst/>
            </a:prstGeom>
            <a:noFill/>
          </p:spPr>
          <p:txBody>
            <a:bodyPr wrap="square" rtlCol="0">
              <a:spAutoFit/>
            </a:bodyPr>
            <a:lstStyle/>
            <a:p>
              <a:pPr fontAlgn="base">
                <a:spcBef>
                  <a:spcPct val="0"/>
                </a:spcBef>
                <a:spcAft>
                  <a:spcPct val="0"/>
                </a:spcAft>
                <a:defRPr/>
              </a:pPr>
              <a:r>
                <a:rPr lang="en-US" sz="1050" dirty="0">
                  <a:solidFill>
                    <a:srgbClr val="000000"/>
                  </a:solidFill>
                  <a:latin typeface="Calibri Light" panose="020F0302020204030204" pitchFamily="34" charset="0"/>
                  <a:ea typeface="ＭＳ Ｐゴシック" charset="0"/>
                  <a:cs typeface="Calibri Light" panose="020F0302020204030204" pitchFamily="34" charset="0"/>
                </a:rPr>
                <a:t>Fostering collaboration between strategic investors and portfolio companies</a:t>
              </a:r>
            </a:p>
          </p:txBody>
        </p:sp>
        <p:pic>
          <p:nvPicPr>
            <p:cNvPr id="103" name="Graphic 102" descr="Handshake">
              <a:extLst>
                <a:ext uri="{FF2B5EF4-FFF2-40B4-BE49-F238E27FC236}">
                  <a16:creationId xmlns:a16="http://schemas.microsoft.com/office/drawing/2014/main" id="{E0358FC6-BB1A-877D-385C-14D31683955D}"/>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23132" y="6069002"/>
              <a:ext cx="418147" cy="418147"/>
            </a:xfrm>
            <a:prstGeom prst="rect">
              <a:avLst/>
            </a:prstGeom>
          </p:spPr>
        </p:pic>
      </p:grpSp>
      <p:grpSp>
        <p:nvGrpSpPr>
          <p:cNvPr id="104" name="Group 103">
            <a:extLst>
              <a:ext uri="{FF2B5EF4-FFF2-40B4-BE49-F238E27FC236}">
                <a16:creationId xmlns:a16="http://schemas.microsoft.com/office/drawing/2014/main" id="{2E06404A-C8BD-B57E-1647-4C97F15C160B}"/>
              </a:ext>
            </a:extLst>
          </p:cNvPr>
          <p:cNvGrpSpPr/>
          <p:nvPr/>
        </p:nvGrpSpPr>
        <p:grpSpPr>
          <a:xfrm>
            <a:off x="5677026" y="5951294"/>
            <a:ext cx="2862086" cy="415498"/>
            <a:chOff x="5977114" y="6070326"/>
            <a:chExt cx="2862086" cy="415498"/>
          </a:xfrm>
        </p:grpSpPr>
        <p:sp>
          <p:nvSpPr>
            <p:cNvPr id="105" name="TextBox 104">
              <a:extLst>
                <a:ext uri="{FF2B5EF4-FFF2-40B4-BE49-F238E27FC236}">
                  <a16:creationId xmlns:a16="http://schemas.microsoft.com/office/drawing/2014/main" id="{5418E619-FEBE-101B-CDD8-B78550B07FE6}"/>
                </a:ext>
              </a:extLst>
            </p:cNvPr>
            <p:cNvSpPr txBox="1"/>
            <p:nvPr/>
          </p:nvSpPr>
          <p:spPr>
            <a:xfrm>
              <a:off x="6324600" y="6070326"/>
              <a:ext cx="2514600" cy="415498"/>
            </a:xfrm>
            <a:prstGeom prst="rect">
              <a:avLst/>
            </a:prstGeom>
            <a:noFill/>
          </p:spPr>
          <p:txBody>
            <a:bodyPr wrap="square" rtlCol="0">
              <a:spAutoFit/>
            </a:bodyPr>
            <a:lstStyle/>
            <a:p>
              <a:pPr fontAlgn="base">
                <a:spcBef>
                  <a:spcPct val="0"/>
                </a:spcBef>
                <a:spcAft>
                  <a:spcPct val="0"/>
                </a:spcAft>
                <a:defRPr/>
              </a:pPr>
              <a:r>
                <a:rPr lang="en-US" sz="1050" dirty="0">
                  <a:solidFill>
                    <a:srgbClr val="000000"/>
                  </a:solidFill>
                  <a:latin typeface="Calibri Light" panose="020F0302020204030204" pitchFamily="34" charset="0"/>
                  <a:ea typeface="ＭＳ Ｐゴシック" charset="0"/>
                  <a:cs typeface="Calibri Light" panose="020F0302020204030204" pitchFamily="34" charset="0"/>
                </a:rPr>
                <a:t>Positively impacting the lives of seniors and improving the healthcare experience</a:t>
              </a:r>
            </a:p>
          </p:txBody>
        </p:sp>
        <p:pic>
          <p:nvPicPr>
            <p:cNvPr id="106" name="Graphic 105" descr="Open hand with plant">
              <a:extLst>
                <a:ext uri="{FF2B5EF4-FFF2-40B4-BE49-F238E27FC236}">
                  <a16:creationId xmlns:a16="http://schemas.microsoft.com/office/drawing/2014/main" id="{92F3F246-11BB-A36E-30EB-02A5C28DF9AA}"/>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77114" y="6079764"/>
              <a:ext cx="396623" cy="396623"/>
            </a:xfrm>
            <a:prstGeom prst="rect">
              <a:avLst/>
            </a:prstGeom>
          </p:spPr>
        </p:pic>
      </p:grpSp>
      <p:sp>
        <p:nvSpPr>
          <p:cNvPr id="2" name="Text Box 2">
            <a:extLst>
              <a:ext uri="{FF2B5EF4-FFF2-40B4-BE49-F238E27FC236}">
                <a16:creationId xmlns:a16="http://schemas.microsoft.com/office/drawing/2014/main" id="{532E02D0-B567-977E-A790-37E0B77B86C0}"/>
              </a:ext>
            </a:extLst>
          </p:cNvPr>
          <p:cNvSpPr txBox="1">
            <a:spLocks noChangeArrowheads="1"/>
          </p:cNvSpPr>
          <p:nvPr/>
        </p:nvSpPr>
        <p:spPr bwMode="gray">
          <a:xfrm>
            <a:off x="61011" y="6612406"/>
            <a:ext cx="3581400" cy="2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lvl="0" indent="0" algn="l" defTabSz="865188" rtl="0" eaLnBrk="0" fontAlgn="base" latinLnBrk="0" hangingPunct="0">
              <a:lnSpc>
                <a:spcPct val="100000"/>
              </a:lnSpc>
              <a:spcBef>
                <a:spcPct val="0"/>
              </a:spcBef>
              <a:spcAft>
                <a:spcPct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Source:  Ziegler Investment Banking</a:t>
            </a:r>
          </a:p>
        </p:txBody>
      </p:sp>
    </p:spTree>
    <p:extLst>
      <p:ext uri="{BB962C8B-B14F-4D97-AF65-F5344CB8AC3E}">
        <p14:creationId xmlns:p14="http://schemas.microsoft.com/office/powerpoint/2010/main" val="3864900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sz="2000" dirty="0"/>
              <a:t>The Ziegler </a:t>
            </a:r>
            <a:r>
              <a:rPr lang="en-US" sz="2000" dirty="0" err="1"/>
              <a:t>Link•Age</a:t>
            </a:r>
            <a:r>
              <a:rPr lang="en-US" sz="2000" dirty="0"/>
              <a:t> Funds are </a:t>
            </a:r>
            <a:r>
              <a:rPr lang="en-US" sz="2000" dirty="0">
                <a:cs typeface="Arial" panose="020B0604020202020204" pitchFamily="34" charset="0"/>
              </a:rPr>
              <a:t>Invested in Prominent Companies in Aging and Post-Acute Care</a:t>
            </a:r>
            <a:endParaRPr lang="en-US" sz="2000" dirty="0"/>
          </a:p>
        </p:txBody>
      </p:sp>
      <p:sp>
        <p:nvSpPr>
          <p:cNvPr id="54" name="TextBox 53"/>
          <p:cNvSpPr txBox="1"/>
          <p:nvPr/>
        </p:nvSpPr>
        <p:spPr>
          <a:xfrm>
            <a:off x="64157" y="6331047"/>
            <a:ext cx="555723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cs typeface="+mn-cs"/>
              </a:rPr>
              <a:t>* Portfolio company has been exited</a:t>
            </a:r>
          </a:p>
        </p:txBody>
      </p:sp>
      <p:grpSp>
        <p:nvGrpSpPr>
          <p:cNvPr id="8" name="Group 7">
            <a:extLst>
              <a:ext uri="{FF2B5EF4-FFF2-40B4-BE49-F238E27FC236}">
                <a16:creationId xmlns:a16="http://schemas.microsoft.com/office/drawing/2014/main" id="{0F68C49A-B334-6503-8841-C5374C5D047A}"/>
              </a:ext>
            </a:extLst>
          </p:cNvPr>
          <p:cNvGrpSpPr/>
          <p:nvPr/>
        </p:nvGrpSpPr>
        <p:grpSpPr>
          <a:xfrm>
            <a:off x="814745" y="3890854"/>
            <a:ext cx="7716675" cy="765934"/>
            <a:chOff x="1002083" y="3997121"/>
            <a:chExt cx="7716675" cy="765934"/>
          </a:xfrm>
        </p:grpSpPr>
        <p:pic>
          <p:nvPicPr>
            <p:cNvPr id="9" name="Picture 8">
              <a:extLst>
                <a:ext uri="{FF2B5EF4-FFF2-40B4-BE49-F238E27FC236}">
                  <a16:creationId xmlns:a16="http://schemas.microsoft.com/office/drawing/2014/main" id="{91849AD7-E70B-3E83-0B6B-9C114E74D562}"/>
                </a:ext>
              </a:extLst>
            </p:cNvPr>
            <p:cNvPicPr>
              <a:picLocks noChangeAspect="1"/>
            </p:cNvPicPr>
            <p:nvPr/>
          </p:nvPicPr>
          <p:blipFill>
            <a:blip r:embed="rId2"/>
            <a:stretch>
              <a:fillRect/>
            </a:stretch>
          </p:blipFill>
          <p:spPr>
            <a:xfrm>
              <a:off x="1002083" y="4243219"/>
              <a:ext cx="1452624" cy="433900"/>
            </a:xfrm>
            <a:prstGeom prst="rect">
              <a:avLst/>
            </a:prstGeom>
          </p:spPr>
        </p:pic>
        <p:pic>
          <p:nvPicPr>
            <p:cNvPr id="10" name="Image" descr="Image">
              <a:extLst>
                <a:ext uri="{FF2B5EF4-FFF2-40B4-BE49-F238E27FC236}">
                  <a16:creationId xmlns:a16="http://schemas.microsoft.com/office/drawing/2014/main" id="{52C37542-7239-50CE-AE26-8D19286DD691}"/>
                </a:ext>
              </a:extLst>
            </p:cNvPr>
            <p:cNvPicPr>
              <a:picLocks noChangeAspect="1"/>
            </p:cNvPicPr>
            <p:nvPr/>
          </p:nvPicPr>
          <p:blipFill>
            <a:blip r:embed="rId3"/>
            <a:stretch>
              <a:fillRect/>
            </a:stretch>
          </p:blipFill>
          <p:spPr>
            <a:xfrm>
              <a:off x="2826076" y="4300105"/>
              <a:ext cx="1440791" cy="337273"/>
            </a:xfrm>
            <a:prstGeom prst="rect">
              <a:avLst/>
            </a:prstGeom>
            <a:ln w="12700">
              <a:miter lim="400000"/>
            </a:ln>
          </p:spPr>
        </p:pic>
        <p:pic>
          <p:nvPicPr>
            <p:cNvPr id="11" name="Picture 10">
              <a:extLst>
                <a:ext uri="{FF2B5EF4-FFF2-40B4-BE49-F238E27FC236}">
                  <a16:creationId xmlns:a16="http://schemas.microsoft.com/office/drawing/2014/main" id="{42BD731A-A071-A866-5386-8BCF505E634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38236" y="4149504"/>
              <a:ext cx="1605220" cy="523300"/>
            </a:xfrm>
            <a:prstGeom prst="rect">
              <a:avLst/>
            </a:prstGeom>
          </p:spPr>
        </p:pic>
        <p:pic>
          <p:nvPicPr>
            <p:cNvPr id="12" name="Picture 11">
              <a:extLst>
                <a:ext uri="{FF2B5EF4-FFF2-40B4-BE49-F238E27FC236}">
                  <a16:creationId xmlns:a16="http://schemas.microsoft.com/office/drawing/2014/main" id="{14CFF693-DF33-0040-21C2-9310FABB4E06}"/>
                </a:ext>
              </a:extLst>
            </p:cNvPr>
            <p:cNvPicPr>
              <a:picLocks noChangeAspect="1"/>
            </p:cNvPicPr>
            <p:nvPr/>
          </p:nvPicPr>
          <p:blipFill rotWithShape="1">
            <a:blip r:embed="rId5"/>
            <a:srcRect t="10520" b="12959"/>
            <a:stretch/>
          </p:blipFill>
          <p:spPr>
            <a:xfrm>
              <a:off x="6614824" y="4162565"/>
              <a:ext cx="649729" cy="497178"/>
            </a:xfrm>
            <a:prstGeom prst="rect">
              <a:avLst/>
            </a:prstGeom>
          </p:spPr>
        </p:pic>
        <p:pic>
          <p:nvPicPr>
            <p:cNvPr id="13" name="Picture 12">
              <a:extLst>
                <a:ext uri="{FF2B5EF4-FFF2-40B4-BE49-F238E27FC236}">
                  <a16:creationId xmlns:a16="http://schemas.microsoft.com/office/drawing/2014/main" id="{E0D10C92-39A4-0903-D34D-523FDC7AD8A2}"/>
                </a:ext>
              </a:extLst>
            </p:cNvPr>
            <p:cNvPicPr>
              <a:picLocks noChangeAspect="1"/>
            </p:cNvPicPr>
            <p:nvPr/>
          </p:nvPicPr>
          <p:blipFill>
            <a:blip r:embed="rId6"/>
            <a:stretch>
              <a:fillRect/>
            </a:stretch>
          </p:blipFill>
          <p:spPr>
            <a:xfrm>
              <a:off x="7518234" y="3997121"/>
              <a:ext cx="1200524" cy="765934"/>
            </a:xfrm>
            <a:prstGeom prst="rect">
              <a:avLst/>
            </a:prstGeom>
          </p:spPr>
        </p:pic>
      </p:grpSp>
      <p:grpSp>
        <p:nvGrpSpPr>
          <p:cNvPr id="14" name="Group 13">
            <a:extLst>
              <a:ext uri="{FF2B5EF4-FFF2-40B4-BE49-F238E27FC236}">
                <a16:creationId xmlns:a16="http://schemas.microsoft.com/office/drawing/2014/main" id="{69EE8123-6A9C-DFBB-12F4-42394B37AAEC}"/>
              </a:ext>
            </a:extLst>
          </p:cNvPr>
          <p:cNvGrpSpPr/>
          <p:nvPr/>
        </p:nvGrpSpPr>
        <p:grpSpPr>
          <a:xfrm>
            <a:off x="679785" y="1826834"/>
            <a:ext cx="7788420" cy="823114"/>
            <a:chOff x="766046" y="1854237"/>
            <a:chExt cx="7788420" cy="823114"/>
          </a:xfrm>
        </p:grpSpPr>
        <p:grpSp>
          <p:nvGrpSpPr>
            <p:cNvPr id="15" name="Group 14">
              <a:extLst>
                <a:ext uri="{FF2B5EF4-FFF2-40B4-BE49-F238E27FC236}">
                  <a16:creationId xmlns:a16="http://schemas.microsoft.com/office/drawing/2014/main" id="{46B67AB4-2BD5-259D-EF4F-B6D8F7BBE7E8}"/>
                </a:ext>
              </a:extLst>
            </p:cNvPr>
            <p:cNvGrpSpPr/>
            <p:nvPr/>
          </p:nvGrpSpPr>
          <p:grpSpPr>
            <a:xfrm>
              <a:off x="4759344" y="1854237"/>
              <a:ext cx="1454991" cy="823114"/>
              <a:chOff x="5205850" y="2028546"/>
              <a:chExt cx="1692921" cy="957716"/>
            </a:xfrm>
          </p:grpSpPr>
          <p:pic>
            <p:nvPicPr>
              <p:cNvPr id="21" name="Picture 2" descr="Carelinx - 4 Reviews - San Bruno Senior Care - Caring.com">
                <a:extLst>
                  <a:ext uri="{FF2B5EF4-FFF2-40B4-BE49-F238E27FC236}">
                    <a16:creationId xmlns:a16="http://schemas.microsoft.com/office/drawing/2014/main" id="{6C977754-596D-4556-861C-A1F968F1EA88}"/>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5850" y="2028546"/>
                <a:ext cx="1553628" cy="9577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8457FD2-4D11-480B-7716-B2FA0ACB64D2}"/>
                  </a:ext>
                </a:extLst>
              </p:cNvPr>
              <p:cNvSpPr txBox="1"/>
              <p:nvPr/>
            </p:nvSpPr>
            <p:spPr>
              <a:xfrm>
                <a:off x="6718050" y="2190415"/>
                <a:ext cx="18072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a:t>
                </a:r>
              </a:p>
            </p:txBody>
          </p:sp>
        </p:grpSp>
        <p:pic>
          <p:nvPicPr>
            <p:cNvPr id="16" name="Picture 2" descr="Home - Bluestone Physician Services">
              <a:extLst>
                <a:ext uri="{FF2B5EF4-FFF2-40B4-BE49-F238E27FC236}">
                  <a16:creationId xmlns:a16="http://schemas.microsoft.com/office/drawing/2014/main" id="{14A11675-DBCE-159E-0027-1135A5DAE80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6046" y="2087065"/>
              <a:ext cx="1419995" cy="4282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F923ACF-630A-4D2C-9153-FF5E17A39BC0}"/>
                </a:ext>
              </a:extLst>
            </p:cNvPr>
            <p:cNvGrpSpPr/>
            <p:nvPr/>
          </p:nvGrpSpPr>
          <p:grpSpPr>
            <a:xfrm>
              <a:off x="2730710" y="2003107"/>
              <a:ext cx="1513878" cy="391003"/>
              <a:chOff x="4820144" y="1923958"/>
              <a:chExt cx="1513878" cy="391003"/>
            </a:xfrm>
          </p:grpSpPr>
          <p:pic>
            <p:nvPicPr>
              <p:cNvPr id="19" name="Picture 18">
                <a:extLst>
                  <a:ext uri="{FF2B5EF4-FFF2-40B4-BE49-F238E27FC236}">
                    <a16:creationId xmlns:a16="http://schemas.microsoft.com/office/drawing/2014/main" id="{40B9D4A6-52DF-D621-1BB5-92903AFB9A7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820144" y="1923958"/>
                <a:ext cx="1414269" cy="391003"/>
              </a:xfrm>
              <a:prstGeom prst="rect">
                <a:avLst/>
              </a:prstGeom>
            </p:spPr>
          </p:pic>
          <p:sp>
            <p:nvSpPr>
              <p:cNvPr id="20" name="TextBox 19">
                <a:extLst>
                  <a:ext uri="{FF2B5EF4-FFF2-40B4-BE49-F238E27FC236}">
                    <a16:creationId xmlns:a16="http://schemas.microsoft.com/office/drawing/2014/main" id="{E890A994-1392-EDFE-4671-73BA4E729B69}"/>
                  </a:ext>
                </a:extLst>
              </p:cNvPr>
              <p:cNvSpPr txBox="1"/>
              <p:nvPr/>
            </p:nvSpPr>
            <p:spPr>
              <a:xfrm>
                <a:off x="6178700" y="1923958"/>
                <a:ext cx="155322" cy="2380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a:t>
                </a:r>
              </a:p>
            </p:txBody>
          </p:sp>
        </p:grpSp>
        <p:pic>
          <p:nvPicPr>
            <p:cNvPr id="18" name="Picture 2" descr="Urgent and Primary Care with Medicaid - CityLife Health">
              <a:extLst>
                <a:ext uri="{FF2B5EF4-FFF2-40B4-BE49-F238E27FC236}">
                  <a16:creationId xmlns:a16="http://schemas.microsoft.com/office/drawing/2014/main" id="{567A8076-E8C1-BE2E-9251-F0A07EBC6C9C}"/>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29090" y="2017702"/>
              <a:ext cx="1825376" cy="4051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55BB3ED5-1BBC-D00C-4E02-BD2DF9801AC2}"/>
              </a:ext>
            </a:extLst>
          </p:cNvPr>
          <p:cNvGrpSpPr/>
          <p:nvPr/>
        </p:nvGrpSpPr>
        <p:grpSpPr>
          <a:xfrm>
            <a:off x="748528" y="2174312"/>
            <a:ext cx="7970360" cy="1517214"/>
            <a:chOff x="529386" y="2253561"/>
            <a:chExt cx="7970360" cy="1517214"/>
          </a:xfrm>
        </p:grpSpPr>
        <p:pic>
          <p:nvPicPr>
            <p:cNvPr id="24" name="Picture 23">
              <a:extLst>
                <a:ext uri="{FF2B5EF4-FFF2-40B4-BE49-F238E27FC236}">
                  <a16:creationId xmlns:a16="http://schemas.microsoft.com/office/drawing/2014/main" id="{E095DA7C-846C-63A0-DC41-F05F5893AA86}"/>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857768" y="2902101"/>
              <a:ext cx="1641978" cy="251225"/>
            </a:xfrm>
            <a:prstGeom prst="rect">
              <a:avLst/>
            </a:prstGeom>
          </p:spPr>
        </p:pic>
        <p:grpSp>
          <p:nvGrpSpPr>
            <p:cNvPr id="25" name="Group 24">
              <a:extLst>
                <a:ext uri="{FF2B5EF4-FFF2-40B4-BE49-F238E27FC236}">
                  <a16:creationId xmlns:a16="http://schemas.microsoft.com/office/drawing/2014/main" id="{433E0356-921C-81C8-83FB-F70AA0EAA388}"/>
                </a:ext>
              </a:extLst>
            </p:cNvPr>
            <p:cNvGrpSpPr/>
            <p:nvPr/>
          </p:nvGrpSpPr>
          <p:grpSpPr>
            <a:xfrm>
              <a:off x="5554542" y="2421711"/>
              <a:ext cx="1049386" cy="792987"/>
              <a:chOff x="8353000" y="2232439"/>
              <a:chExt cx="1220989" cy="922663"/>
            </a:xfrm>
          </p:grpSpPr>
          <p:pic>
            <p:nvPicPr>
              <p:cNvPr id="29" name="Picture 2" descr="HealthPRO®-Heritage Appoints George Chapman to Board of Managers">
                <a:extLst>
                  <a:ext uri="{FF2B5EF4-FFF2-40B4-BE49-F238E27FC236}">
                    <a16:creationId xmlns:a16="http://schemas.microsoft.com/office/drawing/2014/main" id="{01D4260D-A66C-2408-9B00-E967EF8CF9D8}"/>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353000" y="2232439"/>
                <a:ext cx="1103418" cy="92266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A871440-04F9-339A-71DD-28EDAB8FCB87}"/>
                  </a:ext>
                </a:extLst>
              </p:cNvPr>
              <p:cNvSpPr txBox="1"/>
              <p:nvPr/>
            </p:nvSpPr>
            <p:spPr>
              <a:xfrm>
                <a:off x="9393268" y="2663708"/>
                <a:ext cx="18072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a:t>
                </a:r>
              </a:p>
            </p:txBody>
          </p:sp>
        </p:grpSp>
        <p:pic>
          <p:nvPicPr>
            <p:cNvPr id="26" name="Picture 25" descr="Image result for embodied labs logo">
              <a:extLst>
                <a:ext uri="{FF2B5EF4-FFF2-40B4-BE49-F238E27FC236}">
                  <a16:creationId xmlns:a16="http://schemas.microsoft.com/office/drawing/2014/main" id="{5AF7C2E6-CE23-8525-C53F-D605F478FEC1}"/>
                </a:ext>
              </a:extLst>
            </p:cNvPr>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l="26161" r="26006"/>
            <a:stretch/>
          </p:blipFill>
          <p:spPr bwMode="auto">
            <a:xfrm>
              <a:off x="4059843" y="2678212"/>
              <a:ext cx="1240860" cy="695454"/>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7" name="Picture 2" descr="Cosán Group">
              <a:extLst>
                <a:ext uri="{FF2B5EF4-FFF2-40B4-BE49-F238E27FC236}">
                  <a16:creationId xmlns:a16="http://schemas.microsoft.com/office/drawing/2014/main" id="{21258B6D-C839-FA81-6D1D-9BE254C146FF}"/>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29386" y="2835685"/>
              <a:ext cx="1505565" cy="313185"/>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8" name="Picture 2" descr="Curana Health">
              <a:extLst>
                <a:ext uri="{FF2B5EF4-FFF2-40B4-BE49-F238E27FC236}">
                  <a16:creationId xmlns:a16="http://schemas.microsoft.com/office/drawing/2014/main" id="{6D8BD6DD-580E-240A-FC94-EF33541C944F}"/>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359258" y="2253561"/>
              <a:ext cx="1517214" cy="15172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91619C3A-2F57-5433-118A-BD011D547547}"/>
              </a:ext>
            </a:extLst>
          </p:cNvPr>
          <p:cNvGrpSpPr/>
          <p:nvPr/>
        </p:nvGrpSpPr>
        <p:grpSpPr>
          <a:xfrm>
            <a:off x="551717" y="4699065"/>
            <a:ext cx="8182974" cy="699872"/>
            <a:chOff x="613445" y="4874375"/>
            <a:chExt cx="8182974" cy="699872"/>
          </a:xfrm>
        </p:grpSpPr>
        <p:pic>
          <p:nvPicPr>
            <p:cNvPr id="32" name="Picture 31">
              <a:extLst>
                <a:ext uri="{FF2B5EF4-FFF2-40B4-BE49-F238E27FC236}">
                  <a16:creationId xmlns:a16="http://schemas.microsoft.com/office/drawing/2014/main" id="{5243AB0B-4097-4BF0-EF49-D1D567303BA4}"/>
                </a:ext>
              </a:extLst>
            </p:cNvPr>
            <p:cNvPicPr>
              <a:picLocks noChangeAspect="1"/>
            </p:cNvPicPr>
            <p:nvPr/>
          </p:nvPicPr>
          <p:blipFill>
            <a:blip r:embed="rId16" cstate="email">
              <a:extLst>
                <a:ext uri="{BEBA8EAE-BF5A-486C-A8C5-ECC9F3942E4B}">
                  <a14:imgProps xmlns:a14="http://schemas.microsoft.com/office/drawing/2010/main">
                    <a14:imgLayer r:embed="rId1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3445" y="4941253"/>
              <a:ext cx="1343183" cy="632994"/>
            </a:xfrm>
            <a:prstGeom prst="rect">
              <a:avLst/>
            </a:prstGeom>
          </p:spPr>
        </p:pic>
        <p:pic>
          <p:nvPicPr>
            <p:cNvPr id="33" name="Picture 6" descr="Home Care Software | Smartcare Software">
              <a:extLst>
                <a:ext uri="{FF2B5EF4-FFF2-40B4-BE49-F238E27FC236}">
                  <a16:creationId xmlns:a16="http://schemas.microsoft.com/office/drawing/2014/main" id="{F13D7E63-F8FF-331D-CE46-8C806E373C78}"/>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146906" y="5082483"/>
              <a:ext cx="1751348" cy="31274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8702916-446F-1FFA-8404-802AC6079529}"/>
                </a:ext>
              </a:extLst>
            </p:cNvPr>
            <p:cNvGrpSpPr/>
            <p:nvPr/>
          </p:nvGrpSpPr>
          <p:grpSpPr>
            <a:xfrm>
              <a:off x="7486951" y="4876994"/>
              <a:ext cx="1309468" cy="475861"/>
              <a:chOff x="11680228" y="1847875"/>
              <a:chExt cx="1523605" cy="553679"/>
            </a:xfrm>
          </p:grpSpPr>
          <p:pic>
            <p:nvPicPr>
              <p:cNvPr id="37" name="Picture 4" descr="True Link - Wikipedia">
                <a:extLst>
                  <a:ext uri="{FF2B5EF4-FFF2-40B4-BE49-F238E27FC236}">
                    <a16:creationId xmlns:a16="http://schemas.microsoft.com/office/drawing/2014/main" id="{63F99BA9-A59E-6FC5-C514-5677852C72C1}"/>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1680228" y="1879474"/>
                <a:ext cx="1361945" cy="52208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A45DEAC-0BFD-E2F8-1B30-8DC1786D7BD8}"/>
                  </a:ext>
                </a:extLst>
              </p:cNvPr>
              <p:cNvSpPr txBox="1"/>
              <p:nvPr/>
            </p:nvSpPr>
            <p:spPr>
              <a:xfrm>
                <a:off x="13023112" y="1847875"/>
                <a:ext cx="180721" cy="276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a:t>
                </a:r>
              </a:p>
            </p:txBody>
          </p:sp>
        </p:grpSp>
        <p:pic>
          <p:nvPicPr>
            <p:cNvPr id="35" name="Picture 2" descr="Third Eye">
              <a:extLst>
                <a:ext uri="{FF2B5EF4-FFF2-40B4-BE49-F238E27FC236}">
                  <a16:creationId xmlns:a16="http://schemas.microsoft.com/office/drawing/2014/main" id="{7F951F10-B127-A080-E5BB-38F055AC9BB0}"/>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031411" y="4874375"/>
              <a:ext cx="1265263" cy="5813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50C0363-F631-246A-1943-579189245DDD}"/>
                </a:ext>
              </a:extLst>
            </p:cNvPr>
            <p:cNvPicPr>
              <a:picLocks noChangeAspect="1"/>
            </p:cNvPicPr>
            <p:nvPr/>
          </p:nvPicPr>
          <p:blipFill>
            <a:blip r:embed="rId21"/>
            <a:stretch>
              <a:fillRect/>
            </a:stretch>
          </p:blipFill>
          <p:spPr>
            <a:xfrm>
              <a:off x="4088532" y="5020213"/>
              <a:ext cx="1752601" cy="390285"/>
            </a:xfrm>
            <a:prstGeom prst="rect">
              <a:avLst/>
            </a:prstGeom>
          </p:spPr>
        </p:pic>
      </p:grpSp>
      <p:grpSp>
        <p:nvGrpSpPr>
          <p:cNvPr id="39" name="Group 38">
            <a:extLst>
              <a:ext uri="{FF2B5EF4-FFF2-40B4-BE49-F238E27FC236}">
                <a16:creationId xmlns:a16="http://schemas.microsoft.com/office/drawing/2014/main" id="{8673B58F-AFB3-50D7-B115-D5C53F6532DF}"/>
              </a:ext>
            </a:extLst>
          </p:cNvPr>
          <p:cNvGrpSpPr/>
          <p:nvPr/>
        </p:nvGrpSpPr>
        <p:grpSpPr>
          <a:xfrm>
            <a:off x="572922" y="5492010"/>
            <a:ext cx="8046700" cy="527790"/>
            <a:chOff x="637119" y="5676446"/>
            <a:chExt cx="8046700" cy="527790"/>
          </a:xfrm>
        </p:grpSpPr>
        <p:pic>
          <p:nvPicPr>
            <p:cNvPr id="40" name="Picture 2" descr="Home - VirtuSense">
              <a:extLst>
                <a:ext uri="{FF2B5EF4-FFF2-40B4-BE49-F238E27FC236}">
                  <a16:creationId xmlns:a16="http://schemas.microsoft.com/office/drawing/2014/main" id="{C185DADF-B810-4C64-7931-19F184CA0B92}"/>
                </a:ext>
              </a:extLst>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2944122" y="5723461"/>
              <a:ext cx="1690113" cy="46431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072B3B3-7F21-F134-DA3B-1A906E2FCBE8}"/>
                </a:ext>
              </a:extLst>
            </p:cNvPr>
            <p:cNvPicPr>
              <a:picLocks noChangeAspect="1"/>
            </p:cNvPicPr>
            <p:nvPr/>
          </p:nvPicPr>
          <p:blipFill>
            <a:blip r:embed="rId23"/>
            <a:stretch>
              <a:fillRect/>
            </a:stretch>
          </p:blipFill>
          <p:spPr>
            <a:xfrm>
              <a:off x="4930098" y="5676446"/>
              <a:ext cx="1503130" cy="527790"/>
            </a:xfrm>
            <a:prstGeom prst="rect">
              <a:avLst/>
            </a:prstGeom>
          </p:spPr>
        </p:pic>
        <p:pic>
          <p:nvPicPr>
            <p:cNvPr id="42" name="Picture 41">
              <a:extLst>
                <a:ext uri="{FF2B5EF4-FFF2-40B4-BE49-F238E27FC236}">
                  <a16:creationId xmlns:a16="http://schemas.microsoft.com/office/drawing/2014/main" id="{46DED23E-2990-D270-EFE7-AF4FEA0C7289}"/>
                </a:ext>
              </a:extLst>
            </p:cNvPr>
            <p:cNvPicPr>
              <a:picLocks noChangeAspect="1"/>
            </p:cNvPicPr>
            <p:nvPr/>
          </p:nvPicPr>
          <p:blipFill>
            <a:blip r:embed="rId24"/>
            <a:stretch>
              <a:fillRect/>
            </a:stretch>
          </p:blipFill>
          <p:spPr>
            <a:xfrm>
              <a:off x="637119" y="5732172"/>
              <a:ext cx="2011140" cy="447658"/>
            </a:xfrm>
            <a:prstGeom prst="rect">
              <a:avLst/>
            </a:prstGeom>
          </p:spPr>
        </p:pic>
        <p:pic>
          <p:nvPicPr>
            <p:cNvPr id="43" name="Picture 42">
              <a:extLst>
                <a:ext uri="{FF2B5EF4-FFF2-40B4-BE49-F238E27FC236}">
                  <a16:creationId xmlns:a16="http://schemas.microsoft.com/office/drawing/2014/main" id="{4FA468C5-4179-D0B7-CE24-95AFCF1DD0E7}"/>
                </a:ext>
              </a:extLst>
            </p:cNvPr>
            <p:cNvPicPr>
              <a:picLocks noChangeAspect="1"/>
            </p:cNvPicPr>
            <p:nvPr/>
          </p:nvPicPr>
          <p:blipFill>
            <a:blip r:embed="rId25"/>
            <a:stretch>
              <a:fillRect/>
            </a:stretch>
          </p:blipFill>
          <p:spPr>
            <a:xfrm>
              <a:off x="6729090" y="5796652"/>
              <a:ext cx="1954729" cy="308641"/>
            </a:xfrm>
            <a:prstGeom prst="rect">
              <a:avLst/>
            </a:prstGeom>
          </p:spPr>
        </p:pic>
      </p:grpSp>
      <p:grpSp>
        <p:nvGrpSpPr>
          <p:cNvPr id="44" name="Group 43">
            <a:extLst>
              <a:ext uri="{FF2B5EF4-FFF2-40B4-BE49-F238E27FC236}">
                <a16:creationId xmlns:a16="http://schemas.microsoft.com/office/drawing/2014/main" id="{580ADF28-ECE2-FC25-39B3-9E82628BBD26}"/>
              </a:ext>
            </a:extLst>
          </p:cNvPr>
          <p:cNvGrpSpPr/>
          <p:nvPr/>
        </p:nvGrpSpPr>
        <p:grpSpPr>
          <a:xfrm>
            <a:off x="551717" y="1369490"/>
            <a:ext cx="7912498" cy="581337"/>
            <a:chOff x="615751" y="1179164"/>
            <a:chExt cx="7912498" cy="581337"/>
          </a:xfrm>
        </p:grpSpPr>
        <p:pic>
          <p:nvPicPr>
            <p:cNvPr id="45" name="Picture 2" descr="Image result for arena analytics logo">
              <a:extLst>
                <a:ext uri="{FF2B5EF4-FFF2-40B4-BE49-F238E27FC236}">
                  <a16:creationId xmlns:a16="http://schemas.microsoft.com/office/drawing/2014/main" id="{7EE40BBD-0C11-0D8D-F7B5-899C46665A7D}"/>
                </a:ext>
              </a:extLst>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2777202" y="1179164"/>
              <a:ext cx="1270685" cy="58133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67B2169E-51BF-4672-C1B5-592D02A52696}"/>
                </a:ext>
              </a:extLst>
            </p:cNvPr>
            <p:cNvPicPr>
              <a:picLocks noChangeAspect="1"/>
            </p:cNvPicPr>
            <p:nvPr/>
          </p:nvPicPr>
          <p:blipFill>
            <a:blip r:embed="rId27"/>
            <a:stretch>
              <a:fillRect/>
            </a:stretch>
          </p:blipFill>
          <p:spPr>
            <a:xfrm>
              <a:off x="7144982" y="1274793"/>
              <a:ext cx="1383267" cy="390081"/>
            </a:xfrm>
            <a:prstGeom prst="rect">
              <a:avLst/>
            </a:prstGeom>
          </p:spPr>
        </p:pic>
        <p:pic>
          <p:nvPicPr>
            <p:cNvPr id="47" name="Picture 46">
              <a:extLst>
                <a:ext uri="{FF2B5EF4-FFF2-40B4-BE49-F238E27FC236}">
                  <a16:creationId xmlns:a16="http://schemas.microsoft.com/office/drawing/2014/main" id="{947CB770-D3FB-9723-73AD-9A3FB4BB61E3}"/>
                </a:ext>
              </a:extLst>
            </p:cNvPr>
            <p:cNvPicPr>
              <a:picLocks noChangeAspect="1"/>
            </p:cNvPicPr>
            <p:nvPr/>
          </p:nvPicPr>
          <p:blipFill>
            <a:blip r:embed="rId28"/>
            <a:stretch>
              <a:fillRect/>
            </a:stretch>
          </p:blipFill>
          <p:spPr>
            <a:xfrm>
              <a:off x="615751" y="1238267"/>
              <a:ext cx="1751260" cy="437815"/>
            </a:xfrm>
            <a:prstGeom prst="rect">
              <a:avLst/>
            </a:prstGeom>
          </p:spPr>
        </p:pic>
        <p:pic>
          <p:nvPicPr>
            <p:cNvPr id="49" name="Picture 48">
              <a:extLst>
                <a:ext uri="{FF2B5EF4-FFF2-40B4-BE49-F238E27FC236}">
                  <a16:creationId xmlns:a16="http://schemas.microsoft.com/office/drawing/2014/main" id="{CEFF2B6C-8CAD-7519-C263-27476FE84362}"/>
                </a:ext>
              </a:extLst>
            </p:cNvPr>
            <p:cNvPicPr>
              <a:picLocks noChangeAspect="1"/>
            </p:cNvPicPr>
            <p:nvPr/>
          </p:nvPicPr>
          <p:blipFill>
            <a:blip r:embed="rId29"/>
            <a:stretch>
              <a:fillRect/>
            </a:stretch>
          </p:blipFill>
          <p:spPr>
            <a:xfrm>
              <a:off x="4458078" y="1225326"/>
              <a:ext cx="2276712" cy="459774"/>
            </a:xfrm>
            <a:prstGeom prst="rect">
              <a:avLst/>
            </a:prstGeom>
          </p:spPr>
        </p:pic>
      </p:grpSp>
      <p:sp>
        <p:nvSpPr>
          <p:cNvPr id="51" name="TextBox 50">
            <a:extLst>
              <a:ext uri="{FF2B5EF4-FFF2-40B4-BE49-F238E27FC236}">
                <a16:creationId xmlns:a16="http://schemas.microsoft.com/office/drawing/2014/main" id="{99DFED55-2FDB-41CE-F4AB-82DF2101D904}"/>
              </a:ext>
            </a:extLst>
          </p:cNvPr>
          <p:cNvSpPr txBox="1"/>
          <p:nvPr/>
        </p:nvSpPr>
        <p:spPr>
          <a:xfrm>
            <a:off x="1807767" y="3503372"/>
            <a:ext cx="11766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a:t>
            </a:r>
          </a:p>
        </p:txBody>
      </p:sp>
      <p:sp>
        <p:nvSpPr>
          <p:cNvPr id="52" name="TextBox 51">
            <a:extLst>
              <a:ext uri="{FF2B5EF4-FFF2-40B4-BE49-F238E27FC236}">
                <a16:creationId xmlns:a16="http://schemas.microsoft.com/office/drawing/2014/main" id="{F57A516C-8A86-AF36-2AED-09F793F7F5B0}"/>
              </a:ext>
            </a:extLst>
          </p:cNvPr>
          <p:cNvSpPr txBox="1"/>
          <p:nvPr/>
        </p:nvSpPr>
        <p:spPr>
          <a:xfrm>
            <a:off x="8742022" y="3204254"/>
            <a:ext cx="155322" cy="2380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a:t>
            </a:r>
          </a:p>
        </p:txBody>
      </p:sp>
      <p:grpSp>
        <p:nvGrpSpPr>
          <p:cNvPr id="55" name="Group 54">
            <a:extLst>
              <a:ext uri="{FF2B5EF4-FFF2-40B4-BE49-F238E27FC236}">
                <a16:creationId xmlns:a16="http://schemas.microsoft.com/office/drawing/2014/main" id="{0CECA361-92E7-A0CF-F955-80B940608262}"/>
              </a:ext>
            </a:extLst>
          </p:cNvPr>
          <p:cNvGrpSpPr/>
          <p:nvPr/>
        </p:nvGrpSpPr>
        <p:grpSpPr>
          <a:xfrm>
            <a:off x="572922" y="3216571"/>
            <a:ext cx="8258434" cy="835902"/>
            <a:chOff x="566631" y="3286080"/>
            <a:chExt cx="8258434" cy="835902"/>
          </a:xfrm>
        </p:grpSpPr>
        <p:pic>
          <p:nvPicPr>
            <p:cNvPr id="4" name="Picture 3">
              <a:extLst>
                <a:ext uri="{FF2B5EF4-FFF2-40B4-BE49-F238E27FC236}">
                  <a16:creationId xmlns:a16="http://schemas.microsoft.com/office/drawing/2014/main" id="{BDCCFD1D-4DEB-BDC9-986F-91A7EE74A7CD}"/>
                </a:ext>
              </a:extLst>
            </p:cNvPr>
            <p:cNvPicPr>
              <a:picLocks noChangeAspect="1"/>
            </p:cNvPicPr>
            <p:nvPr/>
          </p:nvPicPr>
          <p:blipFill>
            <a:blip r:embed="rId30"/>
            <a:stretch>
              <a:fillRect/>
            </a:stretch>
          </p:blipFill>
          <p:spPr>
            <a:xfrm>
              <a:off x="3641848" y="3554974"/>
              <a:ext cx="1607233" cy="298115"/>
            </a:xfrm>
            <a:prstGeom prst="rect">
              <a:avLst/>
            </a:prstGeom>
          </p:spPr>
        </p:pic>
        <p:pic>
          <p:nvPicPr>
            <p:cNvPr id="5" name="Picture 4" descr="Image result for minka homes logo">
              <a:extLst>
                <a:ext uri="{FF2B5EF4-FFF2-40B4-BE49-F238E27FC236}">
                  <a16:creationId xmlns:a16="http://schemas.microsoft.com/office/drawing/2014/main" id="{D75A2579-7081-0603-EB99-B29139191B49}"/>
                </a:ext>
              </a:extLst>
            </p:cNvPr>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7177970" y="3577553"/>
              <a:ext cx="1647095" cy="252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2DCFA3-9DD0-3EF7-0AEE-DE8BC7FE993D}"/>
                </a:ext>
              </a:extLst>
            </p:cNvPr>
            <p:cNvPicPr>
              <a:picLocks noChangeAspect="1"/>
            </p:cNvPicPr>
            <p:nvPr/>
          </p:nvPicPr>
          <p:blipFill rotWithShape="1">
            <a:blip r:embed="rId32" cstate="email">
              <a:extLst>
                <a:ext uri="{28A0092B-C50C-407E-A947-70E740481C1C}">
                  <a14:useLocalDpi xmlns:a14="http://schemas.microsoft.com/office/drawing/2010/main" val="0"/>
                </a:ext>
              </a:extLst>
            </a:blip>
            <a:srcRect t="19830" b="17820"/>
            <a:stretch/>
          </p:blipFill>
          <p:spPr>
            <a:xfrm>
              <a:off x="566631" y="3389661"/>
              <a:ext cx="1361327" cy="628740"/>
            </a:xfrm>
            <a:prstGeom prst="rect">
              <a:avLst/>
            </a:prstGeom>
          </p:spPr>
        </p:pic>
        <p:pic>
          <p:nvPicPr>
            <p:cNvPr id="7" name="Graphic 6">
              <a:extLst>
                <a:ext uri="{FF2B5EF4-FFF2-40B4-BE49-F238E27FC236}">
                  <a16:creationId xmlns:a16="http://schemas.microsoft.com/office/drawing/2014/main" id="{008FBBB6-A800-113F-2514-BFA3D8961DD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34644" y="3428515"/>
              <a:ext cx="1300518" cy="551032"/>
            </a:xfrm>
            <a:prstGeom prst="rect">
              <a:avLst/>
            </a:prstGeom>
          </p:spPr>
        </p:pic>
        <p:pic>
          <p:nvPicPr>
            <p:cNvPr id="53" name="Picture 52">
              <a:extLst>
                <a:ext uri="{FF2B5EF4-FFF2-40B4-BE49-F238E27FC236}">
                  <a16:creationId xmlns:a16="http://schemas.microsoft.com/office/drawing/2014/main" id="{9D24EF63-9EBA-76C2-4D5C-2354E8AE28CA}"/>
                </a:ext>
              </a:extLst>
            </p:cNvPr>
            <p:cNvPicPr>
              <a:picLocks noChangeAspect="1"/>
            </p:cNvPicPr>
            <p:nvPr/>
          </p:nvPicPr>
          <p:blipFill>
            <a:blip r:embed="rId35"/>
            <a:stretch>
              <a:fillRect/>
            </a:stretch>
          </p:blipFill>
          <p:spPr>
            <a:xfrm>
              <a:off x="5455767" y="3286080"/>
              <a:ext cx="1515517" cy="835902"/>
            </a:xfrm>
            <a:prstGeom prst="rect">
              <a:avLst/>
            </a:prstGeom>
          </p:spPr>
        </p:pic>
      </p:grpSp>
      <p:sp>
        <p:nvSpPr>
          <p:cNvPr id="2" name="Text Box 2">
            <a:extLst>
              <a:ext uri="{FF2B5EF4-FFF2-40B4-BE49-F238E27FC236}">
                <a16:creationId xmlns:a16="http://schemas.microsoft.com/office/drawing/2014/main" id="{808FB220-36FA-1032-83D2-3EEB60C0854A}"/>
              </a:ext>
            </a:extLst>
          </p:cNvPr>
          <p:cNvSpPr txBox="1">
            <a:spLocks noChangeArrowheads="1"/>
          </p:cNvSpPr>
          <p:nvPr/>
        </p:nvSpPr>
        <p:spPr bwMode="gray">
          <a:xfrm>
            <a:off x="152400" y="6617599"/>
            <a:ext cx="3581400" cy="2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lvl="0" indent="0" algn="l" defTabSz="865188" rtl="0" eaLnBrk="0" fontAlgn="base" latinLnBrk="0" hangingPunct="0">
              <a:lnSpc>
                <a:spcPct val="100000"/>
              </a:lnSpc>
              <a:spcBef>
                <a:spcPct val="0"/>
              </a:spcBef>
              <a:spcAft>
                <a:spcPct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Source:  Ziegler </a:t>
            </a:r>
            <a:r>
              <a:rPr kumimoji="1" lang="en-US" sz="900" b="0" i="0" u="none" strike="noStrike" kern="1200" cap="none" spc="0" normalizeH="0" baseline="0" noProof="0" dirty="0" err="1">
                <a:ln>
                  <a:noFill/>
                </a:ln>
                <a:solidFill>
                  <a:srgbClr val="000000"/>
                </a:solidFill>
                <a:effectLst/>
                <a:uLnTx/>
                <a:uFillTx/>
                <a:latin typeface="Arial" panose="020B0604020202020204"/>
                <a:ea typeface="ＭＳ Ｐゴシック"/>
              </a:rPr>
              <a:t>Link.Age</a:t>
            </a: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 Funds, as of 12/31/2023</a:t>
            </a:r>
          </a:p>
        </p:txBody>
      </p:sp>
    </p:spTree>
    <p:extLst>
      <p:ext uri="{BB962C8B-B14F-4D97-AF65-F5344CB8AC3E}">
        <p14:creationId xmlns:p14="http://schemas.microsoft.com/office/powerpoint/2010/main" val="2788037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0433"/>
            <a:ext cx="8839200" cy="844735"/>
          </a:xfrm>
        </p:spPr>
        <p:txBody>
          <a:bodyPr anchor="t" anchorCtr="0"/>
          <a:lstStyle/>
          <a:p>
            <a:r>
              <a:rPr lang="en-US" sz="2400" dirty="0"/>
              <a:t>Ziegler – the market leader</a:t>
            </a:r>
          </a:p>
        </p:txBody>
      </p:sp>
      <p:sp>
        <p:nvSpPr>
          <p:cNvPr id="5" name="Content Placeholder 2"/>
          <p:cNvSpPr>
            <a:spLocks noGrp="1"/>
          </p:cNvSpPr>
          <p:nvPr>
            <p:ph idx="1"/>
          </p:nvPr>
        </p:nvSpPr>
        <p:spPr>
          <a:xfrm>
            <a:off x="167640" y="944880"/>
            <a:ext cx="4023360" cy="3124200"/>
          </a:xfrm>
        </p:spPr>
        <p:txBody>
          <a:bodyPr/>
          <a:lstStyle/>
          <a:p>
            <a:pPr marL="3175" indent="0" algn="ctr">
              <a:spcBef>
                <a:spcPts val="0"/>
              </a:spcBef>
              <a:buNone/>
            </a:pPr>
            <a:r>
              <a:rPr lang="en-US" sz="1300" b="1" dirty="0"/>
              <a:t>Ziegler stands alone as an objective, independent industry leader for non-profit senior living investment banking</a:t>
            </a:r>
          </a:p>
          <a:p>
            <a:pPr marL="227013">
              <a:spcBef>
                <a:spcPts val="0"/>
              </a:spcBef>
            </a:pPr>
            <a:endParaRPr lang="en-US" sz="1300" dirty="0"/>
          </a:p>
          <a:p>
            <a:pPr marL="227013">
              <a:spcBef>
                <a:spcPts val="0"/>
              </a:spcBef>
            </a:pPr>
            <a:endParaRPr lang="en-US" sz="600" dirty="0"/>
          </a:p>
          <a:p>
            <a:pPr marL="227013">
              <a:spcBef>
                <a:spcPts val="0"/>
              </a:spcBef>
            </a:pPr>
            <a:r>
              <a:rPr lang="en-US" sz="1300" dirty="0"/>
              <a:t>120 year old full service independent financial services firm, founding in 1902 with a focus on non-profit providers since 1928</a:t>
            </a:r>
          </a:p>
          <a:p>
            <a:pPr marL="227013">
              <a:spcBef>
                <a:spcPts val="0"/>
              </a:spcBef>
            </a:pPr>
            <a:endParaRPr lang="en-US" sz="1300" dirty="0"/>
          </a:p>
          <a:p>
            <a:pPr marL="227013">
              <a:spcBef>
                <a:spcPts val="0"/>
              </a:spcBef>
            </a:pPr>
            <a:endParaRPr lang="en-US" sz="600" dirty="0"/>
          </a:p>
          <a:p>
            <a:pPr marL="227013">
              <a:spcBef>
                <a:spcPts val="0"/>
              </a:spcBef>
            </a:pPr>
            <a:r>
              <a:rPr lang="en-US" sz="1300" dirty="0"/>
              <a:t>National presence, demonstrated execution expertise and broad-based experience </a:t>
            </a:r>
          </a:p>
          <a:p>
            <a:pPr marL="227013">
              <a:spcBef>
                <a:spcPts val="0"/>
              </a:spcBef>
            </a:pPr>
            <a:endParaRPr lang="en-US" sz="1300" dirty="0"/>
          </a:p>
          <a:p>
            <a:pPr marL="227013">
              <a:spcBef>
                <a:spcPts val="0"/>
              </a:spcBef>
            </a:pPr>
            <a:endParaRPr lang="en-US" sz="600" dirty="0"/>
          </a:p>
          <a:p>
            <a:pPr marL="227013">
              <a:spcBef>
                <a:spcPts val="0"/>
              </a:spcBef>
            </a:pPr>
            <a:r>
              <a:rPr lang="en-US" sz="1300" dirty="0"/>
              <a:t>Ziegler’s mission is to provide tailored financial solutions and our goal is to be our clients trusted advisor and partner</a:t>
            </a:r>
          </a:p>
        </p:txBody>
      </p:sp>
      <p:sp>
        <p:nvSpPr>
          <p:cNvPr id="15" name="Rectangle 14"/>
          <p:cNvSpPr/>
          <p:nvPr/>
        </p:nvSpPr>
        <p:spPr bwMode="auto">
          <a:xfrm>
            <a:off x="4352827" y="902732"/>
            <a:ext cx="45720" cy="54864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pitchFamily="34" charset="0"/>
              <a:ea typeface="ＭＳ Ｐゴシック" charset="-128"/>
            </a:endParaRPr>
          </a:p>
        </p:txBody>
      </p:sp>
      <p:sp>
        <p:nvSpPr>
          <p:cNvPr id="16" name="TextBox 15">
            <a:extLst>
              <a:ext uri="{FF2B5EF4-FFF2-40B4-BE49-F238E27FC236}">
                <a16:creationId xmlns:a16="http://schemas.microsoft.com/office/drawing/2014/main" id="{12D72B2A-8049-48FA-AD95-A85632E1A4B9}"/>
              </a:ext>
            </a:extLst>
          </p:cNvPr>
          <p:cNvSpPr txBox="1"/>
          <p:nvPr/>
        </p:nvSpPr>
        <p:spPr>
          <a:xfrm>
            <a:off x="5175215" y="3904488"/>
            <a:ext cx="3618265"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panose="020B0604020202020204"/>
                <a:ea typeface="ＭＳ Ｐゴシック" charset="0"/>
              </a:rPr>
              <a:t>Senior Living Direct Bank Placement Experience </a:t>
            </a:r>
            <a:r>
              <a:rPr kumimoji="0" lang="en-US" sz="1100" b="1" i="0" u="sng" strike="noStrike" kern="1200" cap="none" spc="0" normalizeH="0" baseline="30000" noProof="0" dirty="0">
                <a:ln>
                  <a:noFill/>
                </a:ln>
                <a:solidFill>
                  <a:srgbClr val="000000"/>
                </a:solidFill>
                <a:effectLst/>
                <a:uLnTx/>
                <a:uFillTx/>
                <a:latin typeface="Arial" panose="020B0604020202020204"/>
                <a:ea typeface="ＭＳ Ｐゴシック" charset="0"/>
              </a:rPr>
              <a:t>(2)</a:t>
            </a:r>
          </a:p>
        </p:txBody>
      </p:sp>
      <p:sp>
        <p:nvSpPr>
          <p:cNvPr id="17" name="TextBox 16">
            <a:extLst>
              <a:ext uri="{FF2B5EF4-FFF2-40B4-BE49-F238E27FC236}">
                <a16:creationId xmlns:a16="http://schemas.microsoft.com/office/drawing/2014/main" id="{3AF73BEC-E25A-4DE5-97C2-0DC52646A769}"/>
              </a:ext>
            </a:extLst>
          </p:cNvPr>
          <p:cNvSpPr txBox="1"/>
          <p:nvPr/>
        </p:nvSpPr>
        <p:spPr>
          <a:xfrm>
            <a:off x="5446776" y="1219200"/>
            <a:ext cx="3459480"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panose="020B0604020202020204"/>
                <a:ea typeface="ＭＳ Ｐゴシック" charset="0"/>
              </a:rPr>
              <a:t>Public Fixed Rate Bond Experience </a:t>
            </a:r>
            <a:r>
              <a:rPr kumimoji="0" lang="en-US" sz="1100" b="1" i="0" u="sng" strike="noStrike" kern="1200" cap="none" spc="0" normalizeH="0" baseline="30000" noProof="0" dirty="0">
                <a:ln>
                  <a:noFill/>
                </a:ln>
                <a:solidFill>
                  <a:srgbClr val="000000"/>
                </a:solidFill>
                <a:effectLst/>
                <a:uLnTx/>
                <a:uFillTx/>
                <a:latin typeface="Arial" panose="020B0604020202020204"/>
                <a:ea typeface="ＭＳ Ｐゴシック" charset="0"/>
              </a:rPr>
              <a:t>(1)</a:t>
            </a:r>
          </a:p>
        </p:txBody>
      </p:sp>
      <p:sp>
        <p:nvSpPr>
          <p:cNvPr id="10" name="TextBox 9">
            <a:extLst>
              <a:ext uri="{FF2B5EF4-FFF2-40B4-BE49-F238E27FC236}">
                <a16:creationId xmlns:a16="http://schemas.microsoft.com/office/drawing/2014/main" id="{674A0153-90FE-4ECD-ADE4-32C36CDED61E}"/>
              </a:ext>
            </a:extLst>
          </p:cNvPr>
          <p:cNvSpPr txBox="1"/>
          <p:nvPr/>
        </p:nvSpPr>
        <p:spPr>
          <a:xfrm>
            <a:off x="5251704" y="5468779"/>
            <a:ext cx="3352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40</a:t>
            </a:r>
          </a:p>
        </p:txBody>
      </p:sp>
      <p:sp>
        <p:nvSpPr>
          <p:cNvPr id="18" name="TextBox 17">
            <a:extLst>
              <a:ext uri="{FF2B5EF4-FFF2-40B4-BE49-F238E27FC236}">
                <a16:creationId xmlns:a16="http://schemas.microsoft.com/office/drawing/2014/main" id="{5ADE818A-89B9-4A9D-8FA5-BCB2AB630A17}"/>
              </a:ext>
            </a:extLst>
          </p:cNvPr>
          <p:cNvSpPr txBox="1"/>
          <p:nvPr/>
        </p:nvSpPr>
        <p:spPr>
          <a:xfrm>
            <a:off x="5782056" y="5471827"/>
            <a:ext cx="3352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33</a:t>
            </a:r>
          </a:p>
        </p:txBody>
      </p:sp>
      <p:sp>
        <p:nvSpPr>
          <p:cNvPr id="19" name="TextBox 18">
            <a:extLst>
              <a:ext uri="{FF2B5EF4-FFF2-40B4-BE49-F238E27FC236}">
                <a16:creationId xmlns:a16="http://schemas.microsoft.com/office/drawing/2014/main" id="{BF74B4DB-D1B1-45EA-A1D9-6A7AB90E16C2}"/>
              </a:ext>
            </a:extLst>
          </p:cNvPr>
          <p:cNvSpPr txBox="1"/>
          <p:nvPr/>
        </p:nvSpPr>
        <p:spPr>
          <a:xfrm>
            <a:off x="6306312" y="5468112"/>
            <a:ext cx="3352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46</a:t>
            </a:r>
          </a:p>
        </p:txBody>
      </p:sp>
      <p:sp>
        <p:nvSpPr>
          <p:cNvPr id="20" name="TextBox 19">
            <a:extLst>
              <a:ext uri="{FF2B5EF4-FFF2-40B4-BE49-F238E27FC236}">
                <a16:creationId xmlns:a16="http://schemas.microsoft.com/office/drawing/2014/main" id="{1F99A52C-A1F5-48B2-B34B-121DDDCC096C}"/>
              </a:ext>
            </a:extLst>
          </p:cNvPr>
          <p:cNvSpPr txBox="1"/>
          <p:nvPr/>
        </p:nvSpPr>
        <p:spPr>
          <a:xfrm>
            <a:off x="6836664" y="5471160"/>
            <a:ext cx="3352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22</a:t>
            </a:r>
          </a:p>
        </p:txBody>
      </p:sp>
      <p:sp>
        <p:nvSpPr>
          <p:cNvPr id="21" name="TextBox 20">
            <a:extLst>
              <a:ext uri="{FF2B5EF4-FFF2-40B4-BE49-F238E27FC236}">
                <a16:creationId xmlns:a16="http://schemas.microsoft.com/office/drawing/2014/main" id="{ED182564-671B-48F1-B67D-35743D178069}"/>
              </a:ext>
            </a:extLst>
          </p:cNvPr>
          <p:cNvSpPr txBox="1"/>
          <p:nvPr/>
        </p:nvSpPr>
        <p:spPr>
          <a:xfrm>
            <a:off x="7866888" y="5468112"/>
            <a:ext cx="3352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42</a:t>
            </a:r>
          </a:p>
        </p:txBody>
      </p:sp>
      <p:sp>
        <p:nvSpPr>
          <p:cNvPr id="22" name="TextBox 21">
            <a:extLst>
              <a:ext uri="{FF2B5EF4-FFF2-40B4-BE49-F238E27FC236}">
                <a16:creationId xmlns:a16="http://schemas.microsoft.com/office/drawing/2014/main" id="{0DA7F739-B580-4947-B4FA-BAD20117234A}"/>
              </a:ext>
            </a:extLst>
          </p:cNvPr>
          <p:cNvSpPr txBox="1"/>
          <p:nvPr/>
        </p:nvSpPr>
        <p:spPr>
          <a:xfrm>
            <a:off x="8397240" y="5471160"/>
            <a:ext cx="33528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35</a:t>
            </a:r>
          </a:p>
        </p:txBody>
      </p:sp>
      <p:sp>
        <p:nvSpPr>
          <p:cNvPr id="23" name="TextBox 22">
            <a:extLst>
              <a:ext uri="{FF2B5EF4-FFF2-40B4-BE49-F238E27FC236}">
                <a16:creationId xmlns:a16="http://schemas.microsoft.com/office/drawing/2014/main" id="{BBA84C04-F072-423E-99BB-130DE859411C}"/>
              </a:ext>
            </a:extLst>
          </p:cNvPr>
          <p:cNvSpPr txBox="1"/>
          <p:nvPr/>
        </p:nvSpPr>
        <p:spPr>
          <a:xfrm>
            <a:off x="7351776" y="5468112"/>
            <a:ext cx="3352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ＭＳ Ｐゴシック" charset="0"/>
              </a:rPr>
              <a:t>23</a:t>
            </a:r>
          </a:p>
        </p:txBody>
      </p:sp>
      <p:pic>
        <p:nvPicPr>
          <p:cNvPr id="26" name="Picture 25">
            <a:extLst>
              <a:ext uri="{FF2B5EF4-FFF2-40B4-BE49-F238E27FC236}">
                <a16:creationId xmlns:a16="http://schemas.microsoft.com/office/drawing/2014/main" id="{7607ABF5-E3C6-49F5-BA70-2857701DBA1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0611"/>
          <a:stretch/>
        </p:blipFill>
        <p:spPr bwMode="auto">
          <a:xfrm>
            <a:off x="399288" y="4180665"/>
            <a:ext cx="3566160" cy="2162748"/>
          </a:xfrm>
          <a:prstGeom prst="rect">
            <a:avLst/>
          </a:prstGeom>
          <a:noFill/>
          <a:ln>
            <a:noFill/>
          </a:ln>
        </p:spPr>
      </p:pic>
      <p:sp>
        <p:nvSpPr>
          <p:cNvPr id="7" name="TextBox 6">
            <a:extLst>
              <a:ext uri="{FF2B5EF4-FFF2-40B4-BE49-F238E27FC236}">
                <a16:creationId xmlns:a16="http://schemas.microsoft.com/office/drawing/2014/main" id="{B4315C4C-2C36-4ED2-B485-524C5546F983}"/>
              </a:ext>
            </a:extLst>
          </p:cNvPr>
          <p:cNvSpPr txBox="1"/>
          <p:nvPr/>
        </p:nvSpPr>
        <p:spPr>
          <a:xfrm>
            <a:off x="1469136" y="6127147"/>
            <a:ext cx="2484120"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a:ea typeface="ＭＳ Ｐゴシック" charset="0"/>
              </a:rPr>
              <a:t>Ziegler Office Circa 1913</a:t>
            </a:r>
          </a:p>
        </p:txBody>
      </p:sp>
      <p:sp>
        <p:nvSpPr>
          <p:cNvPr id="4" name="TextBox 3">
            <a:extLst>
              <a:ext uri="{FF2B5EF4-FFF2-40B4-BE49-F238E27FC236}">
                <a16:creationId xmlns:a16="http://schemas.microsoft.com/office/drawing/2014/main" id="{3DB6F03E-FABC-4EC2-8B06-16B2AEFDEA5C}"/>
              </a:ext>
            </a:extLst>
          </p:cNvPr>
          <p:cNvSpPr txBox="1"/>
          <p:nvPr/>
        </p:nvSpPr>
        <p:spPr>
          <a:xfrm>
            <a:off x="4398547" y="838200"/>
            <a:ext cx="4745453"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2269E"/>
                </a:solidFill>
                <a:effectLst/>
                <a:uLnTx/>
                <a:uFillTx/>
                <a:latin typeface="Arial" panose="020B0604020202020204"/>
                <a:ea typeface="ＭＳ Ｐゴシック" charset="0"/>
              </a:rPr>
              <a:t>ZIEGLER SENIOR LIVING FINANCING VOLUME</a:t>
            </a:r>
          </a:p>
        </p:txBody>
      </p:sp>
      <p:sp>
        <p:nvSpPr>
          <p:cNvPr id="13" name="Text Box 3">
            <a:extLst>
              <a:ext uri="{FF2B5EF4-FFF2-40B4-BE49-F238E27FC236}">
                <a16:creationId xmlns:a16="http://schemas.microsoft.com/office/drawing/2014/main" id="{1AF8FAC2-E8B2-9735-3841-EC568457E37F}"/>
              </a:ext>
            </a:extLst>
          </p:cNvPr>
          <p:cNvSpPr txBox="1">
            <a:spLocks noChangeArrowheads="1"/>
          </p:cNvSpPr>
          <p:nvPr/>
        </p:nvSpPr>
        <p:spPr bwMode="gray">
          <a:xfrm>
            <a:off x="172644" y="6378246"/>
            <a:ext cx="5389956" cy="4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93" tIns="43247" rIns="86493" bIns="43247" numCol="1" anchor="t"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arenBoth"/>
              <a:tabLst/>
              <a:defRPr/>
            </a:pPr>
            <a:r>
              <a:rPr kumimoji="0" lang="en-US" sz="850" b="0" i="0" u="none" strike="noStrike" kern="1200" cap="none" spc="0" normalizeH="0" baseline="0" noProof="0" dirty="0">
                <a:ln>
                  <a:noFill/>
                </a:ln>
                <a:solidFill>
                  <a:srgbClr val="000000"/>
                </a:solidFill>
                <a:effectLst/>
                <a:uLnTx/>
                <a:uFillTx/>
                <a:latin typeface="Arial" pitchFamily="34" charset="0"/>
                <a:ea typeface="ＭＳ Ｐゴシック" charset="0"/>
              </a:rPr>
              <a:t>Based on full credit given to senior manager of lead-managed underwriting principal volume for senior living transactions completed nationally. Rankings and amounts through Refinitiv data as of 12/31/23</a:t>
            </a:r>
          </a:p>
          <a:p>
            <a:pPr marL="228600" marR="0" lvl="0" indent="-228600" algn="l" defTabSz="914400" rtl="0" eaLnBrk="1" fontAlgn="base" latinLnBrk="0" hangingPunct="1">
              <a:lnSpc>
                <a:spcPct val="100000"/>
              </a:lnSpc>
              <a:spcBef>
                <a:spcPct val="0"/>
              </a:spcBef>
              <a:spcAft>
                <a:spcPct val="0"/>
              </a:spcAft>
              <a:buClrTx/>
              <a:buSzTx/>
              <a:buFontTx/>
              <a:buAutoNum type="arabicParenBoth"/>
              <a:tabLst/>
              <a:defRPr/>
            </a:pPr>
            <a:r>
              <a:rPr kumimoji="0" lang="en-US" sz="850" b="0" i="0" u="none" strike="noStrike" kern="1200" cap="none" spc="0" normalizeH="0" baseline="0" noProof="0" dirty="0">
                <a:ln>
                  <a:noFill/>
                </a:ln>
                <a:solidFill>
                  <a:srgbClr val="000000"/>
                </a:solidFill>
                <a:effectLst/>
                <a:uLnTx/>
                <a:uFillTx/>
                <a:latin typeface="Arial" pitchFamily="34" charset="0"/>
                <a:ea typeface="ＭＳ Ｐゴシック" charset="0"/>
              </a:rPr>
              <a:t>Ziegler Investment Banking as of 12/31/23</a:t>
            </a:r>
          </a:p>
        </p:txBody>
      </p:sp>
      <p:sp>
        <p:nvSpPr>
          <p:cNvPr id="27" name="TextBox 26">
            <a:extLst>
              <a:ext uri="{FF2B5EF4-FFF2-40B4-BE49-F238E27FC236}">
                <a16:creationId xmlns:a16="http://schemas.microsoft.com/office/drawing/2014/main" id="{A9EBF04F-BD3E-235C-B9C9-CADC35FA6922}"/>
              </a:ext>
            </a:extLst>
          </p:cNvPr>
          <p:cNvSpPr txBox="1"/>
          <p:nvPr/>
        </p:nvSpPr>
        <p:spPr>
          <a:xfrm>
            <a:off x="6358128" y="1066800"/>
            <a:ext cx="16764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ＭＳ Ｐゴシック" charset="0"/>
              </a:rPr>
              <a:t>1990 - 2023 </a:t>
            </a:r>
            <a:endParaRPr kumimoji="0" lang="en-US" sz="1000" b="1" i="0" u="none" strike="noStrike" kern="1200" cap="none" spc="0" normalizeH="0" baseline="30000" noProof="0" dirty="0">
              <a:ln>
                <a:noFill/>
              </a:ln>
              <a:solidFill>
                <a:srgbClr val="000000"/>
              </a:solidFill>
              <a:effectLst/>
              <a:uLnTx/>
              <a:uFillTx/>
              <a:latin typeface="Arial" panose="020B0604020202020204"/>
              <a:ea typeface="ＭＳ Ｐゴシック" charset="0"/>
            </a:endParaRPr>
          </a:p>
        </p:txBody>
      </p:sp>
      <p:pic>
        <p:nvPicPr>
          <p:cNvPr id="29" name="Picture 28">
            <a:extLst>
              <a:ext uri="{FF2B5EF4-FFF2-40B4-BE49-F238E27FC236}">
                <a16:creationId xmlns:a16="http://schemas.microsoft.com/office/drawing/2014/main" id="{02CB2E9C-B499-FA99-67BE-1D373921C10C}"/>
              </a:ext>
            </a:extLst>
          </p:cNvPr>
          <p:cNvPicPr>
            <a:picLocks noChangeAspect="1"/>
          </p:cNvPicPr>
          <p:nvPr/>
        </p:nvPicPr>
        <p:blipFill>
          <a:blip r:embed="rId4"/>
          <a:stretch>
            <a:fillRect/>
          </a:stretch>
        </p:blipFill>
        <p:spPr>
          <a:xfrm>
            <a:off x="4560374" y="4031420"/>
            <a:ext cx="4424533" cy="2445580"/>
          </a:xfrm>
          <a:prstGeom prst="rect">
            <a:avLst/>
          </a:prstGeom>
        </p:spPr>
      </p:pic>
      <p:graphicFrame>
        <p:nvGraphicFramePr>
          <p:cNvPr id="3" name="Object 2">
            <a:extLst>
              <a:ext uri="{FF2B5EF4-FFF2-40B4-BE49-F238E27FC236}">
                <a16:creationId xmlns:a16="http://schemas.microsoft.com/office/drawing/2014/main" id="{57314FE3-91BA-22AF-F314-00B8E7E32322}"/>
              </a:ext>
            </a:extLst>
          </p:cNvPr>
          <p:cNvGraphicFramePr>
            <a:graphicFrameLocks noChangeAspect="1"/>
          </p:cNvGraphicFramePr>
          <p:nvPr/>
        </p:nvGraphicFramePr>
        <p:xfrm>
          <a:off x="4333010" y="1447800"/>
          <a:ext cx="4658590" cy="2469614"/>
        </p:xfrm>
        <a:graphic>
          <a:graphicData uri="http://schemas.openxmlformats.org/presentationml/2006/ole">
            <mc:AlternateContent xmlns:mc="http://schemas.openxmlformats.org/markup-compatibility/2006">
              <mc:Choice xmlns:v="urn:schemas-microsoft-com:vml" Requires="v">
                <p:oleObj name="Worksheet" r:id="rId5" imgW="6324574" imgH="3352948" progId="Excel.Sheet.12">
                  <p:link updateAutomatic="1"/>
                </p:oleObj>
              </mc:Choice>
              <mc:Fallback>
                <p:oleObj name="Worksheet" r:id="rId5" imgW="6324574" imgH="3352948" progId="Excel.Sheet.12">
                  <p:link updateAutomatic="1"/>
                  <p:pic>
                    <p:nvPicPr>
                      <p:cNvPr id="3" name="Object 2">
                        <a:extLst>
                          <a:ext uri="{FF2B5EF4-FFF2-40B4-BE49-F238E27FC236}">
                            <a16:creationId xmlns:a16="http://schemas.microsoft.com/office/drawing/2014/main" id="{57314FE3-91BA-22AF-F314-00B8E7E32322}"/>
                          </a:ext>
                        </a:extLst>
                      </p:cNvPr>
                      <p:cNvPicPr/>
                      <p:nvPr/>
                    </p:nvPicPr>
                    <p:blipFill>
                      <a:blip r:embed="rId6"/>
                      <a:stretch>
                        <a:fillRect/>
                      </a:stretch>
                    </p:blipFill>
                    <p:spPr>
                      <a:xfrm>
                        <a:off x="4333010" y="1447800"/>
                        <a:ext cx="4658590" cy="2469614"/>
                      </a:xfrm>
                      <a:prstGeom prst="rect">
                        <a:avLst/>
                      </a:prstGeom>
                    </p:spPr>
                  </p:pic>
                </p:oleObj>
              </mc:Fallback>
            </mc:AlternateContent>
          </a:graphicData>
        </a:graphic>
      </p:graphicFrame>
    </p:spTree>
    <p:extLst>
      <p:ext uri="{BB962C8B-B14F-4D97-AF65-F5344CB8AC3E}">
        <p14:creationId xmlns:p14="http://schemas.microsoft.com/office/powerpoint/2010/main" val="2620216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3425" y="1783447"/>
            <a:ext cx="3701975" cy="323165"/>
          </a:xfrm>
          <a:prstGeom prst="rect">
            <a:avLst/>
          </a:prstGeom>
          <a:noFill/>
        </p:spPr>
        <p:txBody>
          <a:bodyPr wrap="none" rtlCol="0">
            <a:spAutoFit/>
          </a:bodyPr>
          <a:lstStyle/>
          <a:p>
            <a:r>
              <a:rPr lang="en-US" sz="1500" dirty="0"/>
              <a:t>Fed Fund Target Rate (2000 YTD-Weekly)</a:t>
            </a:r>
            <a:endParaRPr lang="en-US" sz="1500" dirty="0">
              <a:effectLst/>
            </a:endParaRPr>
          </a:p>
        </p:txBody>
      </p:sp>
      <p:graphicFrame>
        <p:nvGraphicFramePr>
          <p:cNvPr id="7" name="Content Placeholder 6"/>
          <p:cNvGraphicFramePr>
            <a:graphicFrameLocks noGrp="1" noChangeAspect="1"/>
          </p:cNvGraphicFramePr>
          <p:nvPr>
            <p:ph sz="half" idx="1"/>
            <p:extLst>
              <p:ext uri="{D42A27DB-BD31-4B8C-83A1-F6EECF244321}">
                <p14:modId xmlns:p14="http://schemas.microsoft.com/office/powerpoint/2010/main" val="1139109587"/>
              </p:ext>
            </p:extLst>
          </p:nvPr>
        </p:nvGraphicFramePr>
        <p:xfrm>
          <a:off x="844550" y="2082800"/>
          <a:ext cx="7308850" cy="3975100"/>
        </p:xfrm>
        <a:graphic>
          <a:graphicData uri="http://schemas.openxmlformats.org/presentationml/2006/ole">
            <mc:AlternateContent xmlns:mc="http://schemas.openxmlformats.org/markup-compatibility/2006">
              <mc:Choice xmlns:v="urn:schemas-microsoft-com:vml" Requires="v">
                <p:oleObj name="Worksheet" r:id="rId2" imgW="6195175" imgH="3367995" progId="Excel.Sheet.8">
                  <p:link updateAutomatic="1"/>
                </p:oleObj>
              </mc:Choice>
              <mc:Fallback>
                <p:oleObj name="Worksheet" r:id="rId2" imgW="6195175" imgH="3367995" progId="Excel.Sheet.8">
                  <p:link updateAutomatic="1"/>
                  <p:pic>
                    <p:nvPicPr>
                      <p:cNvPr id="7" name="Content Placeholder 6"/>
                      <p:cNvPicPr>
                        <a:picLocks noGrp="1" noChangeAspect="1" noChangeArrowheads="1"/>
                      </p:cNvPicPr>
                      <p:nvPr/>
                    </p:nvPicPr>
                    <p:blipFill>
                      <a:blip r:embed="rId3"/>
                      <a:srcRect/>
                      <a:stretch>
                        <a:fillRect/>
                      </a:stretch>
                    </p:blipFill>
                    <p:spPr bwMode="auto">
                      <a:xfrm>
                        <a:off x="844550" y="2082800"/>
                        <a:ext cx="7308850" cy="3975100"/>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72133988"/>
              </p:ext>
            </p:extLst>
          </p:nvPr>
        </p:nvGraphicFramePr>
        <p:xfrm>
          <a:off x="6393327" y="1524001"/>
          <a:ext cx="1993436" cy="1219200"/>
        </p:xfrm>
        <a:graphic>
          <a:graphicData uri="http://schemas.openxmlformats.org/presentationml/2006/ole">
            <mc:AlternateContent xmlns:mc="http://schemas.openxmlformats.org/markup-compatibility/2006">
              <mc:Choice xmlns:v="urn:schemas-microsoft-com:vml" Requires="v">
                <p:oleObj name="Worksheet" r:id="rId4" imgW="1729830" imgH="1059100" progId="Excel.Sheet.8">
                  <p:link updateAutomatic="1"/>
                </p:oleObj>
              </mc:Choice>
              <mc:Fallback>
                <p:oleObj name="Worksheet" r:id="rId4" imgW="1729830" imgH="1059100" progId="Excel.Sheet.8">
                  <p:link updateAutomatic="1"/>
                  <p:pic>
                    <p:nvPicPr>
                      <p:cNvPr id="5" name="Object 4"/>
                      <p:cNvPicPr/>
                      <p:nvPr/>
                    </p:nvPicPr>
                    <p:blipFill>
                      <a:blip r:embed="rId5"/>
                      <a:stretch>
                        <a:fillRect/>
                      </a:stretch>
                    </p:blipFill>
                    <p:spPr>
                      <a:xfrm>
                        <a:off x="6393327" y="1524001"/>
                        <a:ext cx="1993436" cy="12192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HISTORICAL INTEREST RATES (Senior Living)</a:t>
            </a:r>
          </a:p>
        </p:txBody>
      </p:sp>
      <p:sp>
        <p:nvSpPr>
          <p:cNvPr id="4" name="Text Box 2">
            <a:extLst>
              <a:ext uri="{FF2B5EF4-FFF2-40B4-BE49-F238E27FC236}">
                <a16:creationId xmlns:a16="http://schemas.microsoft.com/office/drawing/2014/main" id="{8DDCA52F-0FF3-A070-550A-A7FCF3A585FD}"/>
              </a:ext>
            </a:extLst>
          </p:cNvPr>
          <p:cNvSpPr txBox="1">
            <a:spLocks noChangeArrowheads="1"/>
          </p:cNvSpPr>
          <p:nvPr/>
        </p:nvSpPr>
        <p:spPr bwMode="gray">
          <a:xfrm>
            <a:off x="304800" y="6619875"/>
            <a:ext cx="5715000" cy="24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86493" tIns="43247" rIns="86493" bIns="43247"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a:ln>
                  <a:noFill/>
                </a:ln>
                <a:solidFill>
                  <a:schemeClr val="tx1"/>
                </a:solidFill>
                <a:effectLst/>
                <a:latin typeface="+mn-lt"/>
              </a:rPr>
              <a:t>SOURCE:  </a:t>
            </a:r>
            <a:r>
              <a:rPr lang="en-US" sz="1000" dirty="0">
                <a:latin typeface="+mn-lt"/>
              </a:rPr>
              <a:t>Bloomberg, as of 5/31/24</a:t>
            </a:r>
            <a:endParaRPr kumimoji="0" lang="en-US" sz="100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954179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06739" y="1600200"/>
            <a:ext cx="2274661" cy="646331"/>
          </a:xfrm>
          <a:prstGeom prst="rect">
            <a:avLst/>
          </a:prstGeom>
          <a:noFill/>
        </p:spPr>
        <p:txBody>
          <a:bodyPr wrap="none" rtlCol="0">
            <a:spAutoFit/>
          </a:bodyPr>
          <a:lstStyle/>
          <a:p>
            <a:r>
              <a:rPr lang="en-US" sz="1800" dirty="0"/>
              <a:t>30-Year “AAA” MMD</a:t>
            </a:r>
          </a:p>
          <a:p>
            <a:r>
              <a:rPr lang="en-US" sz="1800" dirty="0"/>
              <a:t>(2000 YTD - Weekly)</a:t>
            </a:r>
          </a:p>
        </p:txBody>
      </p:sp>
      <p:graphicFrame>
        <p:nvGraphicFramePr>
          <p:cNvPr id="2" name="Object 1"/>
          <p:cNvGraphicFramePr>
            <a:graphicFrameLocks noChangeAspect="1"/>
          </p:cNvGraphicFramePr>
          <p:nvPr>
            <p:extLst>
              <p:ext uri="{D42A27DB-BD31-4B8C-83A1-F6EECF244321}">
                <p14:modId xmlns:p14="http://schemas.microsoft.com/office/powerpoint/2010/main" val="949255367"/>
              </p:ext>
            </p:extLst>
          </p:nvPr>
        </p:nvGraphicFramePr>
        <p:xfrm>
          <a:off x="6248400" y="1600200"/>
          <a:ext cx="1843088" cy="895350"/>
        </p:xfrm>
        <a:graphic>
          <a:graphicData uri="http://schemas.openxmlformats.org/presentationml/2006/ole">
            <mc:AlternateContent xmlns:mc="http://schemas.openxmlformats.org/markup-compatibility/2006">
              <mc:Choice xmlns:v="urn:schemas-microsoft-com:vml" Requires="v">
                <p:oleObj name="Worksheet" r:id="rId2" imgW="1455356" imgH="708728" progId="Excel.Sheet.8">
                  <p:link updateAutomatic="1"/>
                </p:oleObj>
              </mc:Choice>
              <mc:Fallback>
                <p:oleObj name="Worksheet" r:id="rId2" imgW="1455356" imgH="708728" progId="Excel.Sheet.8">
                  <p:link updateAutomatic="1"/>
                  <p:pic>
                    <p:nvPicPr>
                      <p:cNvPr id="2" name="Object 1"/>
                      <p:cNvPicPr/>
                      <p:nvPr/>
                    </p:nvPicPr>
                    <p:blipFill>
                      <a:blip r:embed="rId3"/>
                      <a:stretch>
                        <a:fillRect/>
                      </a:stretch>
                    </p:blipFill>
                    <p:spPr>
                      <a:xfrm>
                        <a:off x="6248400" y="1600200"/>
                        <a:ext cx="1843088" cy="895350"/>
                      </a:xfrm>
                      <a:prstGeom prst="rect">
                        <a:avLst/>
                      </a:prstGeom>
                    </p:spPr>
                  </p:pic>
                </p:oleObj>
              </mc:Fallback>
            </mc:AlternateContent>
          </a:graphicData>
        </a:graphic>
      </p:graphicFrame>
      <p:sp>
        <p:nvSpPr>
          <p:cNvPr id="11" name="Title 1"/>
          <p:cNvSpPr>
            <a:spLocks noGrp="1"/>
          </p:cNvSpPr>
          <p:nvPr>
            <p:ph type="title"/>
          </p:nvPr>
        </p:nvSpPr>
        <p:spPr>
          <a:xfrm>
            <a:off x="152400" y="450665"/>
            <a:ext cx="8839200" cy="692335"/>
          </a:xfrm>
        </p:spPr>
        <p:txBody>
          <a:bodyPr/>
          <a:lstStyle/>
          <a:p>
            <a:r>
              <a:rPr lang="en-US" dirty="0"/>
              <a:t>HISTORICAL INTEREST RATES</a:t>
            </a:r>
            <a:br>
              <a:rPr lang="en-US" dirty="0"/>
            </a:br>
            <a:r>
              <a:rPr lang="en-US" dirty="0"/>
              <a:t>Weekly</a:t>
            </a:r>
          </a:p>
        </p:txBody>
      </p:sp>
      <p:graphicFrame>
        <p:nvGraphicFramePr>
          <p:cNvPr id="4" name="Object 3"/>
          <p:cNvGraphicFramePr>
            <a:graphicFrameLocks noChangeAspect="1"/>
          </p:cNvGraphicFramePr>
          <p:nvPr>
            <p:extLst>
              <p:ext uri="{D42A27DB-BD31-4B8C-83A1-F6EECF244321}">
                <p14:modId xmlns:p14="http://schemas.microsoft.com/office/powerpoint/2010/main" val="2459104534"/>
              </p:ext>
            </p:extLst>
          </p:nvPr>
        </p:nvGraphicFramePr>
        <p:xfrm>
          <a:off x="757238" y="2297113"/>
          <a:ext cx="7172325" cy="3541712"/>
        </p:xfrm>
        <a:graphic>
          <a:graphicData uri="http://schemas.openxmlformats.org/presentationml/2006/ole">
            <mc:AlternateContent xmlns:mc="http://schemas.openxmlformats.org/markup-compatibility/2006">
              <mc:Choice xmlns:v="urn:schemas-microsoft-com:vml" Requires="v">
                <p:oleObj name="Worksheet" r:id="rId4" imgW="6050408" imgH="2987222" progId="Excel.Sheet.8">
                  <p:link updateAutomatic="1"/>
                </p:oleObj>
              </mc:Choice>
              <mc:Fallback>
                <p:oleObj name="Worksheet" r:id="rId4" imgW="6050408" imgH="2987222" progId="Excel.Sheet.8">
                  <p:link updateAutomatic="1"/>
                  <p:pic>
                    <p:nvPicPr>
                      <p:cNvPr id="4" name="Object 3"/>
                      <p:cNvPicPr/>
                      <p:nvPr/>
                    </p:nvPicPr>
                    <p:blipFill>
                      <a:blip r:embed="rId5"/>
                      <a:stretch>
                        <a:fillRect/>
                      </a:stretch>
                    </p:blipFill>
                    <p:spPr>
                      <a:xfrm>
                        <a:off x="757238" y="2297113"/>
                        <a:ext cx="7172325" cy="3541712"/>
                      </a:xfrm>
                      <a:prstGeom prst="rect">
                        <a:avLst/>
                      </a:prstGeom>
                    </p:spPr>
                  </p:pic>
                </p:oleObj>
              </mc:Fallback>
            </mc:AlternateContent>
          </a:graphicData>
        </a:graphic>
      </p:graphicFrame>
      <p:sp>
        <p:nvSpPr>
          <p:cNvPr id="5" name="Text Box 4">
            <a:extLst>
              <a:ext uri="{FF2B5EF4-FFF2-40B4-BE49-F238E27FC236}">
                <a16:creationId xmlns:a16="http://schemas.microsoft.com/office/drawing/2014/main" id="{4635AA6D-986A-FA8E-DB26-4CFA8D0545CF}"/>
              </a:ext>
            </a:extLst>
          </p:cNvPr>
          <p:cNvSpPr txBox="1">
            <a:spLocks noChangeArrowheads="1"/>
          </p:cNvSpPr>
          <p:nvPr/>
        </p:nvSpPr>
        <p:spPr bwMode="auto">
          <a:xfrm>
            <a:off x="228600" y="6613525"/>
            <a:ext cx="594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2" tIns="45716" rIns="91432" bIns="45716"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mj-lt"/>
              </a:rPr>
              <a:t>Source: Refinitiv Municipal Market Monitor as of 5/31/24</a:t>
            </a:r>
            <a:endParaRPr kumimoji="0" lang="en-US"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609292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HISTORICAL INTEREST RATES (Senior Living)</a:t>
            </a:r>
            <a:br>
              <a:rPr lang="en-US" dirty="0"/>
            </a:b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021365796"/>
              </p:ext>
            </p:extLst>
          </p:nvPr>
        </p:nvGraphicFramePr>
        <p:xfrm>
          <a:off x="428625" y="2251075"/>
          <a:ext cx="8221663" cy="4073525"/>
        </p:xfrm>
        <a:graphic>
          <a:graphicData uri="http://schemas.openxmlformats.org/presentationml/2006/ole">
            <mc:AlternateContent xmlns:mc="http://schemas.openxmlformats.org/markup-compatibility/2006">
              <mc:Choice xmlns:v="urn:schemas-microsoft-com:vml" Requires="v">
                <p:oleObj name="Worksheet" r:id="rId2" imgW="7772554" imgH="3855629" progId="Excel.Sheet.8">
                  <p:link updateAutomatic="1"/>
                </p:oleObj>
              </mc:Choice>
              <mc:Fallback>
                <p:oleObj name="Worksheet" r:id="rId2" imgW="7772554" imgH="3855629" progId="Excel.Sheet.8">
                  <p:link updateAutomatic="1"/>
                  <p:pic>
                    <p:nvPicPr>
                      <p:cNvPr id="2" name="Object 1"/>
                      <p:cNvPicPr>
                        <a:picLocks noChangeAspect="1" noChangeArrowheads="1"/>
                      </p:cNvPicPr>
                      <p:nvPr/>
                    </p:nvPicPr>
                    <p:blipFill>
                      <a:blip r:embed="rId3"/>
                      <a:srcRect/>
                      <a:stretch>
                        <a:fillRect/>
                      </a:stretch>
                    </p:blipFill>
                    <p:spPr bwMode="auto">
                      <a:xfrm>
                        <a:off x="428625" y="2251075"/>
                        <a:ext cx="8221663" cy="4073525"/>
                      </a:xfrm>
                      <a:prstGeom prst="rect">
                        <a:avLst/>
                      </a:prstGeom>
                      <a:noFill/>
                      <a:ln>
                        <a:noFill/>
                      </a:ln>
                      <a:effectLst/>
                    </p:spPr>
                  </p:pic>
                </p:oleObj>
              </mc:Fallback>
            </mc:AlternateContent>
          </a:graphicData>
        </a:graphic>
      </p:graphicFrame>
      <p:sp>
        <p:nvSpPr>
          <p:cNvPr id="11" name="TextBox 10"/>
          <p:cNvSpPr txBox="1"/>
          <p:nvPr/>
        </p:nvSpPr>
        <p:spPr>
          <a:xfrm>
            <a:off x="228600" y="914400"/>
            <a:ext cx="6926063" cy="338554"/>
          </a:xfrm>
          <a:prstGeom prst="rect">
            <a:avLst/>
          </a:prstGeom>
          <a:noFill/>
        </p:spPr>
        <p:txBody>
          <a:bodyPr wrap="none" rtlCol="0">
            <a:spAutoFit/>
          </a:bodyPr>
          <a:lstStyle/>
          <a:p>
            <a:r>
              <a:rPr lang="en-US" sz="1600" dirty="0"/>
              <a:t>30-Year “BBB” vs 30-Year “A” vs MMD 30-Year “AAA” (1990 YTD - Weekly)</a:t>
            </a:r>
          </a:p>
        </p:txBody>
      </p:sp>
      <p:graphicFrame>
        <p:nvGraphicFramePr>
          <p:cNvPr id="3" name="Object 2"/>
          <p:cNvGraphicFramePr>
            <a:graphicFrameLocks noChangeAspect="1"/>
          </p:cNvGraphicFramePr>
          <p:nvPr>
            <p:extLst>
              <p:ext uri="{D42A27DB-BD31-4B8C-83A1-F6EECF244321}">
                <p14:modId xmlns:p14="http://schemas.microsoft.com/office/powerpoint/2010/main" val="2875767222"/>
              </p:ext>
            </p:extLst>
          </p:nvPr>
        </p:nvGraphicFramePr>
        <p:xfrm>
          <a:off x="4543425" y="1371600"/>
          <a:ext cx="4219575" cy="952500"/>
        </p:xfrm>
        <a:graphic>
          <a:graphicData uri="http://schemas.openxmlformats.org/presentationml/2006/ole">
            <mc:AlternateContent xmlns:mc="http://schemas.openxmlformats.org/markup-compatibility/2006">
              <mc:Choice xmlns:v="urn:schemas-microsoft-com:vml" Requires="v">
                <p:oleObj name="Worksheet" r:id="rId4" imgW="3916706" imgH="884068" progId="Excel.Sheet.8">
                  <p:link updateAutomatic="1"/>
                </p:oleObj>
              </mc:Choice>
              <mc:Fallback>
                <p:oleObj name="Worksheet" r:id="rId4" imgW="3916706" imgH="884068" progId="Excel.Sheet.8">
                  <p:link updateAutomatic="1"/>
                  <p:pic>
                    <p:nvPicPr>
                      <p:cNvPr id="3" name="Object 2"/>
                      <p:cNvPicPr/>
                      <p:nvPr/>
                    </p:nvPicPr>
                    <p:blipFill>
                      <a:blip r:embed="rId5"/>
                      <a:stretch>
                        <a:fillRect/>
                      </a:stretch>
                    </p:blipFill>
                    <p:spPr>
                      <a:xfrm>
                        <a:off x="4543425" y="1371600"/>
                        <a:ext cx="4219575" cy="952500"/>
                      </a:xfrm>
                      <a:prstGeom prst="rect">
                        <a:avLst/>
                      </a:prstGeom>
                    </p:spPr>
                  </p:pic>
                </p:oleObj>
              </mc:Fallback>
            </mc:AlternateContent>
          </a:graphicData>
        </a:graphic>
      </p:graphicFrame>
      <p:sp>
        <p:nvSpPr>
          <p:cNvPr id="4" name="Text Box 2">
            <a:extLst>
              <a:ext uri="{FF2B5EF4-FFF2-40B4-BE49-F238E27FC236}">
                <a16:creationId xmlns:a16="http://schemas.microsoft.com/office/drawing/2014/main" id="{3EC95F47-A2A7-81D4-6E54-239C946B2B85}"/>
              </a:ext>
            </a:extLst>
          </p:cNvPr>
          <p:cNvSpPr txBox="1">
            <a:spLocks noChangeArrowheads="1"/>
          </p:cNvSpPr>
          <p:nvPr/>
        </p:nvSpPr>
        <p:spPr bwMode="gray">
          <a:xfrm>
            <a:off x="304800" y="6619875"/>
            <a:ext cx="5715000" cy="24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86493" tIns="43247" rIns="86493" bIns="43247"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a:ln>
                  <a:noFill/>
                </a:ln>
                <a:solidFill>
                  <a:schemeClr val="tx1"/>
                </a:solidFill>
                <a:effectLst/>
                <a:latin typeface="+mn-lt"/>
              </a:rPr>
              <a:t>SOURCE:  </a:t>
            </a:r>
            <a:r>
              <a:rPr lang="en-US" sz="1000" dirty="0">
                <a:latin typeface="+mn-lt"/>
              </a:rPr>
              <a:t>Bloomberg and Refinitiv Municipal Market Monitor as of 5/31/24</a:t>
            </a:r>
            <a:endParaRPr kumimoji="0" lang="en-US" sz="100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077257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A9DA-2F4D-4225-A7EE-7FB45A2B857F}"/>
              </a:ext>
            </a:extLst>
          </p:cNvPr>
          <p:cNvSpPr>
            <a:spLocks noGrp="1"/>
          </p:cNvSpPr>
          <p:nvPr>
            <p:ph type="ctrTitle"/>
          </p:nvPr>
        </p:nvSpPr>
        <p:spPr/>
        <p:txBody>
          <a:bodyPr/>
          <a:lstStyle/>
          <a:p>
            <a:r>
              <a:rPr lang="en-US" i="1" dirty="0"/>
              <a:t>Mark your calendars! </a:t>
            </a:r>
          </a:p>
        </p:txBody>
      </p:sp>
    </p:spTree>
    <p:extLst>
      <p:ext uri="{BB962C8B-B14F-4D97-AF65-F5344CB8AC3E}">
        <p14:creationId xmlns:p14="http://schemas.microsoft.com/office/powerpoint/2010/main" val="678663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trees in front of it&#10;&#10;Description automatically generated">
            <a:extLst>
              <a:ext uri="{FF2B5EF4-FFF2-40B4-BE49-F238E27FC236}">
                <a16:creationId xmlns:a16="http://schemas.microsoft.com/office/drawing/2014/main" id="{B301997F-EDF6-0BAD-C2A0-993FE7DE3B0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6800" y="229474"/>
            <a:ext cx="7086600" cy="6095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797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ol in a resort&#10;&#10;Description automatically generated with medium confidence">
            <a:extLst>
              <a:ext uri="{FF2B5EF4-FFF2-40B4-BE49-F238E27FC236}">
                <a16:creationId xmlns:a16="http://schemas.microsoft.com/office/drawing/2014/main" id="{7A5AD0F4-9066-F384-9AF5-9440C1E2C6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8600"/>
            <a:ext cx="9144000" cy="4592077"/>
          </a:xfrm>
          <a:prstGeom prst="rect">
            <a:avLst/>
          </a:prstGeom>
        </p:spPr>
      </p:pic>
    </p:spTree>
    <p:extLst>
      <p:ext uri="{BB962C8B-B14F-4D97-AF65-F5344CB8AC3E}">
        <p14:creationId xmlns:p14="http://schemas.microsoft.com/office/powerpoint/2010/main" val="893676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D2F6-37AE-DB81-256E-6A3969BB7EC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74B8D08F-C084-63D0-7B1E-0C0A2811767B}"/>
              </a:ext>
            </a:extLst>
          </p:cNvPr>
          <p:cNvGrpSpPr/>
          <p:nvPr/>
        </p:nvGrpSpPr>
        <p:grpSpPr>
          <a:xfrm>
            <a:off x="0" y="1981200"/>
            <a:ext cx="9144000" cy="3261360"/>
            <a:chOff x="0" y="1981200"/>
            <a:chExt cx="9144000" cy="3261360"/>
          </a:xfrm>
        </p:grpSpPr>
        <p:sp>
          <p:nvSpPr>
            <p:cNvPr id="3" name="object 3">
              <a:extLst>
                <a:ext uri="{FF2B5EF4-FFF2-40B4-BE49-F238E27FC236}">
                  <a16:creationId xmlns:a16="http://schemas.microsoft.com/office/drawing/2014/main" id="{BE2B5529-FD3B-71FD-10B8-5ACBAEE9A86C}"/>
                </a:ext>
              </a:extLst>
            </p:cNvPr>
            <p:cNvSpPr/>
            <p:nvPr/>
          </p:nvSpPr>
          <p:spPr>
            <a:xfrm>
              <a:off x="0" y="1981200"/>
              <a:ext cx="9144000" cy="3124200"/>
            </a:xfrm>
            <a:custGeom>
              <a:avLst/>
              <a:gdLst/>
              <a:ahLst/>
              <a:cxnLst/>
              <a:rect l="l" t="t" r="r" b="b"/>
              <a:pathLst>
                <a:path w="9144000" h="3124200">
                  <a:moveTo>
                    <a:pt x="9144000" y="0"/>
                  </a:moveTo>
                  <a:lnTo>
                    <a:pt x="0" y="0"/>
                  </a:lnTo>
                  <a:lnTo>
                    <a:pt x="0" y="3124200"/>
                  </a:lnTo>
                  <a:lnTo>
                    <a:pt x="9144000" y="3124200"/>
                  </a:lnTo>
                  <a:lnTo>
                    <a:pt x="9144000" y="0"/>
                  </a:lnTo>
                  <a:close/>
                </a:path>
              </a:pathLst>
            </a:custGeom>
            <a:solidFill>
              <a:srgbClr val="6125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a:extLst>
                <a:ext uri="{FF2B5EF4-FFF2-40B4-BE49-F238E27FC236}">
                  <a16:creationId xmlns:a16="http://schemas.microsoft.com/office/drawing/2014/main" id="{07C01C15-A223-1B94-5ED9-2058B8B7BC4F}"/>
                </a:ext>
              </a:extLst>
            </p:cNvPr>
            <p:cNvSpPr/>
            <p:nvPr/>
          </p:nvSpPr>
          <p:spPr>
            <a:xfrm>
              <a:off x="0" y="5105400"/>
              <a:ext cx="9144000" cy="137160"/>
            </a:xfrm>
            <a:custGeom>
              <a:avLst/>
              <a:gdLst/>
              <a:ahLst/>
              <a:cxnLst/>
              <a:rect l="l" t="t" r="r" b="b"/>
              <a:pathLst>
                <a:path w="9144000" h="137160">
                  <a:moveTo>
                    <a:pt x="9144000" y="0"/>
                  </a:moveTo>
                  <a:lnTo>
                    <a:pt x="0" y="0"/>
                  </a:lnTo>
                  <a:lnTo>
                    <a:pt x="0" y="137159"/>
                  </a:lnTo>
                  <a:lnTo>
                    <a:pt x="9144000" y="137159"/>
                  </a:lnTo>
                  <a:lnTo>
                    <a:pt x="9144000"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object 5">
            <a:extLst>
              <a:ext uri="{FF2B5EF4-FFF2-40B4-BE49-F238E27FC236}">
                <a16:creationId xmlns:a16="http://schemas.microsoft.com/office/drawing/2014/main" id="{63C7B883-54B7-A332-5D08-BD149E5EB02F}"/>
              </a:ext>
            </a:extLst>
          </p:cNvPr>
          <p:cNvSpPr txBox="1"/>
          <p:nvPr/>
        </p:nvSpPr>
        <p:spPr>
          <a:xfrm>
            <a:off x="548640" y="3228213"/>
            <a:ext cx="8138160" cy="764312"/>
          </a:xfrm>
          <a:prstGeom prst="rect">
            <a:avLst/>
          </a:prstGeom>
        </p:spPr>
        <p:txBody>
          <a:bodyPr vert="horz" wrap="square" lIns="0" tIns="12700" rIns="0" bIns="0" rtlCol="0">
            <a:spAutoFit/>
          </a:bodyPr>
          <a:lstStyle/>
          <a:p>
            <a:pPr>
              <a:spcBef>
                <a:spcPts val="100"/>
              </a:spcBef>
            </a:pPr>
            <a:endParaRPr lang="en-US" sz="2400" dirty="0">
              <a:solidFill>
                <a:srgbClr val="FFFFFF"/>
              </a:solidFill>
              <a:latin typeface="Arial"/>
              <a:cs typeface="Arial"/>
            </a:endParaRPr>
          </a:p>
          <a:p>
            <a:pPr>
              <a:spcBef>
                <a:spcPts val="100"/>
              </a:spcBef>
            </a:pPr>
            <a:r>
              <a:rPr lang="en-US" sz="2400" i="1" dirty="0">
                <a:solidFill>
                  <a:srgbClr val="FFFFFF"/>
                </a:solidFill>
                <a:latin typeface="Arial"/>
                <a:cs typeface="Arial"/>
              </a:rPr>
              <a:t>QUESTIONS?</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385F7079-7160-424A-DEBF-330E78D21BB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3272" y="2420988"/>
            <a:ext cx="2347241" cy="6112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3848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839200" cy="539935"/>
          </a:xfrm>
          <a:prstGeom prst="rect">
            <a:avLst/>
          </a:prstGeom>
        </p:spPr>
        <p:txBody>
          <a:bodyPr/>
          <a:lstStyle/>
          <a:p>
            <a:pPr>
              <a:defRPr/>
            </a:pPr>
            <a:r>
              <a:rPr lang="en-US" dirty="0"/>
              <a:t>ABOUT ZIEGLER</a:t>
            </a:r>
          </a:p>
        </p:txBody>
      </p:sp>
      <p:sp>
        <p:nvSpPr>
          <p:cNvPr id="61441" name="Content Placeholder 1"/>
          <p:cNvSpPr>
            <a:spLocks noGrp="1"/>
          </p:cNvSpPr>
          <p:nvPr>
            <p:ph idx="1"/>
          </p:nvPr>
        </p:nvSpPr>
        <p:spPr>
          <a:xfrm>
            <a:off x="304800" y="762000"/>
            <a:ext cx="8610600" cy="2133600"/>
          </a:xfrm>
          <a:prstGeom prst="rect">
            <a:avLst/>
          </a:prstGeom>
        </p:spPr>
        <p:txBody>
          <a:bodyPr/>
          <a:lstStyle/>
          <a:p>
            <a:pPr marL="230188" indent="-230188">
              <a:lnSpc>
                <a:spcPct val="150000"/>
              </a:lnSpc>
              <a:spcBef>
                <a:spcPts val="250"/>
              </a:spcBef>
              <a:spcAft>
                <a:spcPts val="0"/>
              </a:spcAft>
              <a:buClr>
                <a:schemeClr val="bg1">
                  <a:lumMod val="50000"/>
                </a:schemeClr>
              </a:buClr>
              <a:defRPr/>
            </a:pPr>
            <a:r>
              <a:rPr lang="en-US" altLang="en-US" sz="1400" dirty="0"/>
              <a:t>Ziegler is a privately-held investment bank, capital markets and proprietary investments firm</a:t>
            </a:r>
          </a:p>
          <a:p>
            <a:pPr marL="230188" indent="-230188">
              <a:lnSpc>
                <a:spcPct val="150000"/>
              </a:lnSpc>
              <a:spcBef>
                <a:spcPts val="250"/>
              </a:spcBef>
              <a:spcAft>
                <a:spcPts val="0"/>
              </a:spcAft>
              <a:buClr>
                <a:schemeClr val="bg1">
                  <a:lumMod val="50000"/>
                </a:schemeClr>
              </a:buClr>
              <a:defRPr/>
            </a:pPr>
            <a:r>
              <a:rPr lang="en-US" altLang="en-US" sz="1400" dirty="0"/>
              <a:t>A registered broker dealer with SIPC &amp; FINRA</a:t>
            </a:r>
          </a:p>
          <a:p>
            <a:pPr marL="230188" indent="-230188">
              <a:lnSpc>
                <a:spcPct val="150000"/>
              </a:lnSpc>
              <a:spcBef>
                <a:spcPts val="250"/>
              </a:spcBef>
              <a:spcAft>
                <a:spcPts val="0"/>
              </a:spcAft>
              <a:buClr>
                <a:schemeClr val="bg1">
                  <a:lumMod val="50000"/>
                </a:schemeClr>
              </a:buClr>
              <a:defRPr/>
            </a:pPr>
            <a:r>
              <a:rPr lang="en-US" altLang="en-US" sz="1400" dirty="0"/>
              <a:t>Ziegler provides its clients with capital raising, strategic advisory services, equity &amp; fixed-income trading and research</a:t>
            </a:r>
          </a:p>
          <a:p>
            <a:pPr marL="230188" indent="-230188">
              <a:lnSpc>
                <a:spcPct val="150000"/>
              </a:lnSpc>
              <a:spcBef>
                <a:spcPts val="250"/>
              </a:spcBef>
              <a:spcAft>
                <a:spcPts val="0"/>
              </a:spcAft>
              <a:buClr>
                <a:schemeClr val="bg1">
                  <a:lumMod val="50000"/>
                </a:schemeClr>
              </a:buClr>
              <a:defRPr/>
            </a:pPr>
            <a:r>
              <a:rPr lang="en-US" altLang="en-US" sz="1400" dirty="0"/>
              <a:t>Founded in 1902, </a:t>
            </a:r>
            <a:r>
              <a:rPr lang="en-US" sz="1400" dirty="0"/>
              <a:t>Ziegler specializes </a:t>
            </a:r>
            <a:r>
              <a:rPr lang="en-US" altLang="en-US" sz="1400" dirty="0"/>
              <a:t>in the healthcare, senior living and educational sectors as well as general municipal finance</a:t>
            </a:r>
          </a:p>
        </p:txBody>
      </p:sp>
      <p:sp>
        <p:nvSpPr>
          <p:cNvPr id="4" name="Content Placeholder 1">
            <a:extLst>
              <a:ext uri="{FF2B5EF4-FFF2-40B4-BE49-F238E27FC236}">
                <a16:creationId xmlns:a16="http://schemas.microsoft.com/office/drawing/2014/main" id="{583C79D6-E55F-4FB4-8E83-4FDCE620450E}"/>
              </a:ext>
            </a:extLst>
          </p:cNvPr>
          <p:cNvSpPr txBox="1">
            <a:spLocks/>
          </p:cNvSpPr>
          <p:nvPr/>
        </p:nvSpPr>
        <p:spPr>
          <a:xfrm>
            <a:off x="457200" y="3587935"/>
            <a:ext cx="8534400" cy="2971800"/>
          </a:xfrm>
          <a:prstGeom prst="rect">
            <a:avLst/>
          </a:prstGeom>
        </p:spPr>
        <p:txBody>
          <a:bodyPr/>
          <a:lstStyle>
            <a:lvl1pPr marL="342900" indent="-342900" algn="l" rtl="0" eaLnBrk="0" fontAlgn="base" hangingPunct="0">
              <a:spcBef>
                <a:spcPct val="20000"/>
              </a:spcBef>
              <a:spcAft>
                <a:spcPct val="0"/>
              </a:spcAft>
              <a:buChar char="•"/>
              <a:defRPr sz="13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1200">
                <a:solidFill>
                  <a:schemeClr val="tx1"/>
                </a:solidFill>
                <a:latin typeface="+mn-lt"/>
                <a:ea typeface="+mn-ea"/>
              </a:defRPr>
            </a:lvl2pPr>
            <a:lvl3pPr marL="1085850" indent="-228600" algn="l" rtl="0" eaLnBrk="0" fontAlgn="base" hangingPunct="0">
              <a:spcBef>
                <a:spcPct val="20000"/>
              </a:spcBef>
              <a:spcAft>
                <a:spcPct val="0"/>
              </a:spcAft>
              <a:buChar char="•"/>
              <a:defRPr sz="1100">
                <a:solidFill>
                  <a:schemeClr val="tx1"/>
                </a:solidFill>
                <a:latin typeface="+mn-lt"/>
                <a:ea typeface="+mn-ea"/>
              </a:defRPr>
            </a:lvl3pPr>
            <a:lvl4pPr marL="1428750" indent="-228600" algn="l" rtl="0" eaLnBrk="0" fontAlgn="base" hangingPunct="0">
              <a:spcBef>
                <a:spcPct val="20000"/>
              </a:spcBef>
              <a:spcAft>
                <a:spcPct val="0"/>
              </a:spcAft>
              <a:buChar char="–"/>
              <a:defRPr sz="1000">
                <a:solidFill>
                  <a:schemeClr val="tx1"/>
                </a:solidFill>
                <a:latin typeface="+mn-lt"/>
                <a:ea typeface="+mn-ea"/>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0" indent="0">
              <a:buNone/>
            </a:pPr>
            <a:r>
              <a:rPr lang="en-US" dirty="0"/>
              <a:t>This presentation is designed to provide information regarding the subject matter covered and is intended for informational purposes only with the understanding that the material contained herein does not constitute legal, accounting, tax, or other professional advice.  Although information which may be contained in this presentation has been obtained from sources which we believe to be reliable, we do not guarantee that it is accurate or complete and any such information may be subject to change at any time.</a:t>
            </a:r>
          </a:p>
          <a:p>
            <a:pPr marL="0" indent="0">
              <a:buNone/>
            </a:pPr>
            <a:r>
              <a:rPr lang="en-US" dirty="0"/>
              <a:t> </a:t>
            </a:r>
          </a:p>
          <a:p>
            <a:pPr marL="0" indent="0">
              <a:buNone/>
            </a:pPr>
            <a:r>
              <a:rPr lang="en-US" dirty="0"/>
              <a:t>This presentation may contain forward-looking statements, which may or may not come to fruition depending on certain circumstances. In addition, please be advised that past financial results do not predict future financial performance. </a:t>
            </a:r>
            <a:r>
              <a:rPr lang="en-US"/>
              <a:t>Portions of this presentation may be presented by non-Ziegler individuals whose opinions and information may differ from those of Ziegler, its employees or its representatives.</a:t>
            </a:r>
            <a:endParaRPr lang="en-US" dirty="0"/>
          </a:p>
        </p:txBody>
      </p:sp>
      <p:sp>
        <p:nvSpPr>
          <p:cNvPr id="5" name="Title 2">
            <a:extLst>
              <a:ext uri="{FF2B5EF4-FFF2-40B4-BE49-F238E27FC236}">
                <a16:creationId xmlns:a16="http://schemas.microsoft.com/office/drawing/2014/main" id="{721A7D71-16D1-4B54-B509-BD02D7D8D31E}"/>
              </a:ext>
            </a:extLst>
          </p:cNvPr>
          <p:cNvSpPr txBox="1">
            <a:spLocks/>
          </p:cNvSpPr>
          <p:nvPr/>
        </p:nvSpPr>
        <p:spPr bwMode="gray">
          <a:xfrm>
            <a:off x="152400" y="2971800"/>
            <a:ext cx="8839200" cy="53993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600" cap="all">
                <a:solidFill>
                  <a:srgbClr val="62269E"/>
                </a:solidFill>
                <a:latin typeface="Arial" charset="0"/>
                <a:ea typeface="Arial" charset="0"/>
                <a:cs typeface="Arial" charset="0"/>
              </a:defRPr>
            </a:lvl1pPr>
            <a:lvl2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2pPr>
            <a:lvl3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3pPr>
            <a:lvl4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4pPr>
            <a:lvl5pPr algn="l" rtl="0" eaLnBrk="0" fontAlgn="base" hangingPunct="0">
              <a:spcBef>
                <a:spcPct val="0"/>
              </a:spcBef>
              <a:spcAft>
                <a:spcPct val="0"/>
              </a:spcAft>
              <a:defRPr sz="1600">
                <a:solidFill>
                  <a:srgbClr val="805CAC"/>
                </a:solidFill>
                <a:latin typeface="Trebuchet MS" pitchFamily="34"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Trebuchet MS" pitchFamily="34" charset="0"/>
                <a:ea typeface="ＭＳ Ｐゴシック" charset="-128"/>
              </a:defRPr>
            </a:lvl6pPr>
            <a:lvl7pPr marL="914400" algn="l" rtl="0" fontAlgn="base">
              <a:spcBef>
                <a:spcPct val="0"/>
              </a:spcBef>
              <a:spcAft>
                <a:spcPct val="0"/>
              </a:spcAft>
              <a:defRPr sz="2800">
                <a:solidFill>
                  <a:schemeClr val="bg1"/>
                </a:solidFill>
                <a:latin typeface="Trebuchet MS" pitchFamily="34" charset="0"/>
                <a:ea typeface="ＭＳ Ｐゴシック" charset="-128"/>
              </a:defRPr>
            </a:lvl7pPr>
            <a:lvl8pPr marL="1371600" algn="l" rtl="0" fontAlgn="base">
              <a:spcBef>
                <a:spcPct val="0"/>
              </a:spcBef>
              <a:spcAft>
                <a:spcPct val="0"/>
              </a:spcAft>
              <a:defRPr sz="2800">
                <a:solidFill>
                  <a:schemeClr val="bg1"/>
                </a:solidFill>
                <a:latin typeface="Trebuchet MS" pitchFamily="34" charset="0"/>
                <a:ea typeface="ＭＳ Ｐゴシック" charset="-128"/>
              </a:defRPr>
            </a:lvl8pPr>
            <a:lvl9pPr marL="1828800" algn="l" rtl="0" fontAlgn="base">
              <a:spcBef>
                <a:spcPct val="0"/>
              </a:spcBef>
              <a:spcAft>
                <a:spcPct val="0"/>
              </a:spcAft>
              <a:defRPr sz="2800">
                <a:solidFill>
                  <a:schemeClr val="bg1"/>
                </a:solidFill>
                <a:latin typeface="Trebuchet MS" pitchFamily="34" charset="0"/>
                <a:ea typeface="ＭＳ Ｐゴシック" charset="-128"/>
              </a:defRPr>
            </a:lvl9pPr>
          </a:lstStyle>
          <a:p>
            <a:pPr>
              <a:defRPr/>
            </a:pPr>
            <a:r>
              <a:rPr lang="en-US" kern="0" dirty="0"/>
              <a:t>DISCLAIMERS</a:t>
            </a:r>
          </a:p>
        </p:txBody>
      </p:sp>
    </p:spTree>
    <p:extLst>
      <p:ext uri="{BB962C8B-B14F-4D97-AF65-F5344CB8AC3E}">
        <p14:creationId xmlns:p14="http://schemas.microsoft.com/office/powerpoint/2010/main" val="354734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53964-3586-2286-EA99-D2114A677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9E413-0B03-A9B3-07C5-3367B12170A4}"/>
              </a:ext>
            </a:extLst>
          </p:cNvPr>
          <p:cNvSpPr>
            <a:spLocks noGrp="1"/>
          </p:cNvSpPr>
          <p:nvPr>
            <p:ph type="title"/>
          </p:nvPr>
        </p:nvSpPr>
        <p:spPr/>
        <p:txBody>
          <a:bodyPr/>
          <a:lstStyle/>
          <a:p>
            <a:r>
              <a:rPr lang="en-US" dirty="0"/>
              <a:t>Ziegler’s Senior Living Research, Education &amp; Thought Leadership</a:t>
            </a:r>
          </a:p>
        </p:txBody>
      </p:sp>
      <p:sp>
        <p:nvSpPr>
          <p:cNvPr id="3" name="Content Placeholder 1">
            <a:extLst>
              <a:ext uri="{FF2B5EF4-FFF2-40B4-BE49-F238E27FC236}">
                <a16:creationId xmlns:a16="http://schemas.microsoft.com/office/drawing/2014/main" id="{9111A74D-8E06-EEA1-26FE-6E11A9D2D870}"/>
              </a:ext>
            </a:extLst>
          </p:cNvPr>
          <p:cNvSpPr>
            <a:spLocks noGrp="1"/>
          </p:cNvSpPr>
          <p:nvPr>
            <p:ph idx="1"/>
          </p:nvPr>
        </p:nvSpPr>
        <p:spPr>
          <a:xfrm>
            <a:off x="153188" y="1295400"/>
            <a:ext cx="5561812" cy="1295400"/>
          </a:xfrm>
        </p:spPr>
        <p:txBody>
          <a:bodyPr>
            <a:noAutofit/>
          </a:bodyPr>
          <a:lstStyle/>
          <a:p>
            <a:r>
              <a:rPr lang="en-US" sz="2000" dirty="0"/>
              <a:t>Numerous educational events annually</a:t>
            </a:r>
          </a:p>
          <a:p>
            <a:r>
              <a:rPr lang="en-US" sz="2000" dirty="0"/>
              <a:t>External industry research</a:t>
            </a:r>
          </a:p>
          <a:p>
            <a:r>
              <a:rPr lang="en-US" sz="2000" dirty="0"/>
              <a:t>Internal research &amp; database management</a:t>
            </a:r>
          </a:p>
        </p:txBody>
      </p:sp>
      <p:pic>
        <p:nvPicPr>
          <p:cNvPr id="4" name="Picture 3">
            <a:extLst>
              <a:ext uri="{FF2B5EF4-FFF2-40B4-BE49-F238E27FC236}">
                <a16:creationId xmlns:a16="http://schemas.microsoft.com/office/drawing/2014/main" id="{5F6EF560-AA80-A861-6827-E2691C6A7EAA}"/>
              </a:ext>
            </a:extLst>
          </p:cNvPr>
          <p:cNvPicPr>
            <a:picLocks noChangeAspect="1"/>
          </p:cNvPicPr>
          <p:nvPr/>
        </p:nvPicPr>
        <p:blipFill rotWithShape="1">
          <a:blip r:embed="rId2"/>
          <a:srcRect l="54851" t="7457" r="3617" b="47851"/>
          <a:stretch/>
        </p:blipFill>
        <p:spPr>
          <a:xfrm>
            <a:off x="76200" y="5180161"/>
            <a:ext cx="3390227" cy="111932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E7AA6F7-22DC-9EF3-383A-4B6978042F19}"/>
              </a:ext>
            </a:extLst>
          </p:cNvPr>
          <p:cNvPicPr>
            <a:picLocks noChangeAspect="1"/>
          </p:cNvPicPr>
          <p:nvPr/>
        </p:nvPicPr>
        <p:blipFill rotWithShape="1">
          <a:blip r:embed="rId3"/>
          <a:srcRect l="54702" t="20631" r="5957" b="41762"/>
          <a:stretch/>
        </p:blipFill>
        <p:spPr>
          <a:xfrm>
            <a:off x="504826" y="2666999"/>
            <a:ext cx="3381374" cy="9916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7D8AA25-6E64-FB96-6F0B-0F9ECDC66D2D}"/>
              </a:ext>
            </a:extLst>
          </p:cNvPr>
          <p:cNvPicPr>
            <a:picLocks noChangeAspect="1"/>
          </p:cNvPicPr>
          <p:nvPr/>
        </p:nvPicPr>
        <p:blipFill rotWithShape="1">
          <a:blip r:embed="rId4"/>
          <a:srcRect l="5147" t="6680" r="13542" b="11902"/>
          <a:stretch/>
        </p:blipFill>
        <p:spPr>
          <a:xfrm>
            <a:off x="3676237" y="5013612"/>
            <a:ext cx="1143000" cy="1402773"/>
          </a:xfrm>
          <a:prstGeom prst="rect">
            <a:avLst/>
          </a:prstGeom>
          <a:ln>
            <a:noFill/>
          </a:ln>
          <a:effectLst>
            <a:outerShdw blurRad="292100" dist="139700" dir="2700000" algn="tl" rotWithShape="0">
              <a:srgbClr val="333333">
                <a:alpha val="65000"/>
              </a:srgbClr>
            </a:outerShdw>
          </a:effectLst>
        </p:spPr>
      </p:pic>
      <p:sp>
        <p:nvSpPr>
          <p:cNvPr id="9" name="Content Placeholder 1">
            <a:extLst>
              <a:ext uri="{FF2B5EF4-FFF2-40B4-BE49-F238E27FC236}">
                <a16:creationId xmlns:a16="http://schemas.microsoft.com/office/drawing/2014/main" id="{94CE0E32-D1C7-3F65-B001-F1C01DAD571B}"/>
              </a:ext>
            </a:extLst>
          </p:cNvPr>
          <p:cNvSpPr txBox="1">
            <a:spLocks/>
          </p:cNvSpPr>
          <p:nvPr/>
        </p:nvSpPr>
        <p:spPr>
          <a:xfrm>
            <a:off x="152400" y="4114800"/>
            <a:ext cx="5561812" cy="902607"/>
          </a:xfrm>
          <a:prstGeom prst="rect">
            <a:avLst/>
          </a:prstGeom>
        </p:spPr>
        <p:txBody>
          <a:bodyPr>
            <a:noAutofit/>
          </a:bodyPr>
          <a:lstStyle>
            <a:lvl1pPr marL="342900" indent="-223838" algn="l" rtl="0" eaLnBrk="0" fontAlgn="base" hangingPunct="0">
              <a:spcBef>
                <a:spcPct val="20000"/>
              </a:spcBef>
              <a:spcAft>
                <a:spcPct val="0"/>
              </a:spcAft>
              <a:buChar char="•"/>
              <a:tabLst/>
              <a:defRPr sz="24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22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20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a:rPr>
              <a:t>Industry communication</a:t>
            </a:r>
          </a:p>
          <a:p>
            <a:pPr marL="342900" marR="0" lvl="0" indent="-223838"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a:rPr>
              <a:t>Ziegler Credit Surveillance and Analytics</a:t>
            </a:r>
          </a:p>
        </p:txBody>
      </p:sp>
      <p:pic>
        <p:nvPicPr>
          <p:cNvPr id="10" name="Picture 9" descr="A large white building with trees and pools&#10;&#10;Description automatically generated">
            <a:extLst>
              <a:ext uri="{FF2B5EF4-FFF2-40B4-BE49-F238E27FC236}">
                <a16:creationId xmlns:a16="http://schemas.microsoft.com/office/drawing/2014/main" id="{F400D23C-9B32-2396-0666-11FA9A798F8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53200" y="914400"/>
            <a:ext cx="2286000" cy="1416010"/>
          </a:xfrm>
          <a:prstGeom prst="rect">
            <a:avLst/>
          </a:prstGeom>
          <a:ln>
            <a:noFill/>
          </a:ln>
          <a:effectLst>
            <a:outerShdw blurRad="292100" dist="139700" dir="2700000" algn="tl" rotWithShape="0">
              <a:srgbClr val="333333">
                <a:alpha val="65000"/>
              </a:srgbClr>
            </a:outerShdw>
          </a:effectLst>
        </p:spPr>
      </p:pic>
      <p:pic>
        <p:nvPicPr>
          <p:cNvPr id="11" name="Picture 10" descr="A person and person sitting on a bench&#10;&#10;Description automatically generated">
            <a:extLst>
              <a:ext uri="{FF2B5EF4-FFF2-40B4-BE49-F238E27FC236}">
                <a16:creationId xmlns:a16="http://schemas.microsoft.com/office/drawing/2014/main" id="{9BDF2142-4F80-C290-3799-E398554BB4D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11718" y="4114800"/>
            <a:ext cx="2439329" cy="2133600"/>
          </a:xfrm>
          <a:prstGeom prst="rect">
            <a:avLst/>
          </a:prstGeom>
          <a:ln>
            <a:noFill/>
          </a:ln>
          <a:effectLst>
            <a:outerShdw blurRad="292100" dist="139700" dir="2700000" algn="tl" rotWithShape="0">
              <a:srgbClr val="333333">
                <a:alpha val="65000"/>
              </a:srgbClr>
            </a:outerShdw>
          </a:effectLst>
        </p:spPr>
      </p:pic>
      <p:pic>
        <p:nvPicPr>
          <p:cNvPr id="12" name="Picture 11" descr="A group of people sitting in chairs with their hands up&#10;&#10;Description automatically generated">
            <a:extLst>
              <a:ext uri="{FF2B5EF4-FFF2-40B4-BE49-F238E27FC236}">
                <a16:creationId xmlns:a16="http://schemas.microsoft.com/office/drawing/2014/main" id="{3FEDDA67-1133-D58C-6829-88074DFB06F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14800" y="2587336"/>
            <a:ext cx="2075329" cy="1603663"/>
          </a:xfrm>
          <a:prstGeom prst="rect">
            <a:avLst/>
          </a:prstGeom>
          <a:ln>
            <a:noFill/>
          </a:ln>
          <a:effectLst>
            <a:outerShdw blurRad="292100" dist="139700" dir="2700000" algn="tl" rotWithShape="0">
              <a:srgbClr val="333333">
                <a:alpha val="65000"/>
              </a:srgbClr>
            </a:outerShdw>
          </a:effectLst>
        </p:spPr>
      </p:pic>
      <p:pic>
        <p:nvPicPr>
          <p:cNvPr id="13" name="Picture 12" descr="A building with windows and a street in front of it&#10;&#10;Description automatically generated">
            <a:extLst>
              <a:ext uri="{FF2B5EF4-FFF2-40B4-BE49-F238E27FC236}">
                <a16:creationId xmlns:a16="http://schemas.microsoft.com/office/drawing/2014/main" id="{446B838E-5851-6361-58D7-86A0B758CBB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553200" y="2604026"/>
            <a:ext cx="2286000" cy="135837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3F0C6BE-44B8-6918-AE82-2024721DD492}"/>
              </a:ext>
            </a:extLst>
          </p:cNvPr>
          <p:cNvPicPr>
            <a:picLocks noChangeAspect="1"/>
          </p:cNvPicPr>
          <p:nvPr/>
        </p:nvPicPr>
        <p:blipFill rotWithShape="1">
          <a:blip r:embed="rId9"/>
          <a:srcRect t="5178" b="5178"/>
          <a:stretch/>
        </p:blipFill>
        <p:spPr>
          <a:xfrm>
            <a:off x="5047129" y="5013612"/>
            <a:ext cx="1143000" cy="1402773"/>
          </a:xfrm>
          <a:prstGeom prst="rect">
            <a:avLst/>
          </a:prstGeom>
          <a:ln>
            <a:noFill/>
          </a:ln>
          <a:effectLst>
            <a:outerShdw blurRad="292100" dist="139700" dir="2700000" algn="tl" rotWithShape="0">
              <a:srgbClr val="333333">
                <a:alpha val="65000"/>
              </a:srgbClr>
            </a:outerShdw>
          </a:effectLst>
        </p:spPr>
      </p:pic>
      <p:sp>
        <p:nvSpPr>
          <p:cNvPr id="6" name="Text Box 2">
            <a:extLst>
              <a:ext uri="{FF2B5EF4-FFF2-40B4-BE49-F238E27FC236}">
                <a16:creationId xmlns:a16="http://schemas.microsoft.com/office/drawing/2014/main" id="{26A68338-59D6-50FA-069B-31009B570302}"/>
              </a:ext>
            </a:extLst>
          </p:cNvPr>
          <p:cNvSpPr txBox="1">
            <a:spLocks noChangeArrowheads="1"/>
          </p:cNvSpPr>
          <p:nvPr/>
        </p:nvSpPr>
        <p:spPr bwMode="gray">
          <a:xfrm>
            <a:off x="61011" y="6612406"/>
            <a:ext cx="3581400" cy="2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493" tIns="43247" rIns="86493" bIns="43247">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marL="0" marR="0" lvl="0" indent="0" algn="l" defTabSz="865188" rtl="0" eaLnBrk="0" fontAlgn="base" latinLnBrk="0" hangingPunct="0">
              <a:lnSpc>
                <a:spcPct val="100000"/>
              </a:lnSpc>
              <a:spcBef>
                <a:spcPct val="0"/>
              </a:spcBef>
              <a:spcAft>
                <a:spcPct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panose="020B0604020202020204"/>
                <a:ea typeface="ＭＳ Ｐゴシック"/>
              </a:rPr>
              <a:t>Source:  Ziegler Investment Banking</a:t>
            </a:r>
          </a:p>
        </p:txBody>
      </p:sp>
    </p:spTree>
    <p:extLst>
      <p:ext uri="{BB962C8B-B14F-4D97-AF65-F5344CB8AC3E}">
        <p14:creationId xmlns:p14="http://schemas.microsoft.com/office/powerpoint/2010/main" val="130634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4E2E-7A55-59F9-70FC-105A0902E142}"/>
              </a:ext>
            </a:extLst>
          </p:cNvPr>
          <p:cNvSpPr>
            <a:spLocks noGrp="1"/>
          </p:cNvSpPr>
          <p:nvPr>
            <p:ph type="title"/>
          </p:nvPr>
        </p:nvSpPr>
        <p:spPr/>
        <p:txBody>
          <a:bodyPr/>
          <a:lstStyle/>
          <a:p>
            <a:r>
              <a:rPr lang="en-US" dirty="0"/>
              <a:t>Macro Sector Observations</a:t>
            </a:r>
          </a:p>
        </p:txBody>
      </p:sp>
      <p:sp>
        <p:nvSpPr>
          <p:cNvPr id="7" name="Text Box 2">
            <a:extLst>
              <a:ext uri="{FF2B5EF4-FFF2-40B4-BE49-F238E27FC236}">
                <a16:creationId xmlns:a16="http://schemas.microsoft.com/office/drawing/2014/main" id="{663EA8A5-5C48-3672-6445-CC004400C88E}"/>
              </a:ext>
            </a:extLst>
          </p:cNvPr>
          <p:cNvSpPr txBox="1">
            <a:spLocks noChangeArrowheads="1"/>
          </p:cNvSpPr>
          <p:nvPr/>
        </p:nvSpPr>
        <p:spPr bwMode="gray">
          <a:xfrm>
            <a:off x="361950" y="6653997"/>
            <a:ext cx="2686050" cy="20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4870" tIns="32435" rIns="64870" bIns="32435">
            <a:spAutoFit/>
          </a:bodyPr>
          <a:lstStyle>
            <a:lvl1pPr defTabSz="865188" eaLnBrk="0" hangingPunct="0">
              <a:defRPr sz="2400">
                <a:solidFill>
                  <a:schemeClr val="tx1"/>
                </a:solidFill>
                <a:latin typeface="Trebuchet MS" pitchFamily="34" charset="0"/>
                <a:ea typeface="ＭＳ Ｐゴシック"/>
                <a:cs typeface="ＭＳ Ｐゴシック"/>
              </a:defRPr>
            </a:lvl1pPr>
            <a:lvl2pPr marL="742950" indent="-285750" defTabSz="865188" eaLnBrk="0" hangingPunct="0">
              <a:defRPr sz="2400">
                <a:solidFill>
                  <a:schemeClr val="tx1"/>
                </a:solidFill>
                <a:latin typeface="Trebuchet MS" pitchFamily="34" charset="0"/>
                <a:ea typeface="ＭＳ Ｐゴシック"/>
                <a:cs typeface="ＭＳ Ｐゴシック"/>
              </a:defRPr>
            </a:lvl2pPr>
            <a:lvl3pPr marL="1143000" indent="-228600" defTabSz="865188" eaLnBrk="0" hangingPunct="0">
              <a:defRPr sz="2400">
                <a:solidFill>
                  <a:schemeClr val="tx1"/>
                </a:solidFill>
                <a:latin typeface="Trebuchet MS" pitchFamily="34" charset="0"/>
                <a:ea typeface="ＭＳ Ｐゴシック"/>
                <a:cs typeface="ＭＳ Ｐゴシック"/>
              </a:defRPr>
            </a:lvl3pPr>
            <a:lvl4pPr marL="1600200" indent="-228600" defTabSz="865188" eaLnBrk="0" hangingPunct="0">
              <a:defRPr sz="2400">
                <a:solidFill>
                  <a:schemeClr val="tx1"/>
                </a:solidFill>
                <a:latin typeface="Trebuchet MS" pitchFamily="34" charset="0"/>
                <a:ea typeface="ＭＳ Ｐゴシック"/>
                <a:cs typeface="ＭＳ Ｐゴシック"/>
              </a:defRPr>
            </a:lvl4pPr>
            <a:lvl5pPr marL="2057400" indent="-228600" defTabSz="865188" eaLnBrk="0" hangingPunct="0">
              <a:defRPr sz="2400">
                <a:solidFill>
                  <a:schemeClr val="tx1"/>
                </a:solidFill>
                <a:latin typeface="Trebuchet MS" pitchFamily="34" charset="0"/>
                <a:ea typeface="ＭＳ Ｐゴシック"/>
                <a:cs typeface="ＭＳ Ｐゴシック"/>
              </a:defRPr>
            </a:lvl5pPr>
            <a:lvl6pPr marL="25146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6pPr>
            <a:lvl7pPr marL="29718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7pPr>
            <a:lvl8pPr marL="34290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8pPr>
            <a:lvl9pPr marL="3886200" indent="-228600" defTabSz="865188" eaLnBrk="0" fontAlgn="base" hangingPunct="0">
              <a:spcBef>
                <a:spcPct val="0"/>
              </a:spcBef>
              <a:spcAft>
                <a:spcPct val="0"/>
              </a:spcAft>
              <a:defRPr sz="2400">
                <a:solidFill>
                  <a:schemeClr val="tx1"/>
                </a:solidFill>
                <a:latin typeface="Trebuchet MS" pitchFamily="34" charset="0"/>
                <a:ea typeface="ＭＳ Ｐゴシック"/>
                <a:cs typeface="ＭＳ Ｐゴシック"/>
              </a:defRPr>
            </a:lvl9pPr>
          </a:lstStyle>
          <a:p>
            <a:pPr fontAlgn="base">
              <a:spcBef>
                <a:spcPct val="0"/>
              </a:spcBef>
              <a:spcAft>
                <a:spcPct val="0"/>
              </a:spcAft>
              <a:defRPr/>
            </a:pPr>
            <a:r>
              <a:rPr kumimoji="1" lang="en-US" sz="900" dirty="0">
                <a:latin typeface="Arial" panose="020B0604020202020204"/>
              </a:rPr>
              <a:t>Source:  Ziegler Investment Banking</a:t>
            </a:r>
          </a:p>
        </p:txBody>
      </p:sp>
      <p:sp>
        <p:nvSpPr>
          <p:cNvPr id="8" name="Freeform 173">
            <a:extLst>
              <a:ext uri="{FF2B5EF4-FFF2-40B4-BE49-F238E27FC236}">
                <a16:creationId xmlns:a16="http://schemas.microsoft.com/office/drawing/2014/main" id="{CBFE8E27-E750-2B43-6422-1E094C26EB28}"/>
              </a:ext>
            </a:extLst>
          </p:cNvPr>
          <p:cNvSpPr/>
          <p:nvPr/>
        </p:nvSpPr>
        <p:spPr bwMode="auto">
          <a:xfrm>
            <a:off x="1312714" y="2651318"/>
            <a:ext cx="3086100" cy="3017520"/>
          </a:xfrm>
          <a:custGeom>
            <a:avLst/>
            <a:gdLst>
              <a:gd name="connsiteX0" fmla="*/ 0 w 2103120"/>
              <a:gd name="connsiteY0" fmla="*/ 0 h 3733800"/>
              <a:gd name="connsiteX1" fmla="*/ 293408 w 2103120"/>
              <a:gd name="connsiteY1" fmla="*/ 0 h 3733800"/>
              <a:gd name="connsiteX2" fmla="*/ 293494 w 2103120"/>
              <a:gd name="connsiteY2" fmla="*/ 1710 h 3733800"/>
              <a:gd name="connsiteX3" fmla="*/ 1051560 w 2103120"/>
              <a:gd name="connsiteY3" fmla="*/ 685800 h 3733800"/>
              <a:gd name="connsiteX4" fmla="*/ 1809626 w 2103120"/>
              <a:gd name="connsiteY4" fmla="*/ 1710 h 3733800"/>
              <a:gd name="connsiteX5" fmla="*/ 1809712 w 2103120"/>
              <a:gd name="connsiteY5" fmla="*/ 0 h 3733800"/>
              <a:gd name="connsiteX6" fmla="*/ 2103120 w 2103120"/>
              <a:gd name="connsiteY6" fmla="*/ 0 h 3733800"/>
              <a:gd name="connsiteX7" fmla="*/ 2103120 w 2103120"/>
              <a:gd name="connsiteY7" fmla="*/ 3733800 h 3733800"/>
              <a:gd name="connsiteX8" fmla="*/ 0 w 2103120"/>
              <a:gd name="connsiteY8" fmla="*/ 3733800 h 3733800"/>
              <a:gd name="connsiteX9" fmla="*/ 0 w 2103120"/>
              <a:gd name="connsiteY9" fmla="*/ 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120" h="3733800">
                <a:moveTo>
                  <a:pt x="0" y="0"/>
                </a:moveTo>
                <a:lnTo>
                  <a:pt x="293408" y="0"/>
                </a:lnTo>
                <a:lnTo>
                  <a:pt x="293494" y="1710"/>
                </a:lnTo>
                <a:cubicBezTo>
                  <a:pt x="332516" y="385953"/>
                  <a:pt x="657022" y="685800"/>
                  <a:pt x="1051560" y="685800"/>
                </a:cubicBezTo>
                <a:cubicBezTo>
                  <a:pt x="1446099" y="685800"/>
                  <a:pt x="1770604" y="385953"/>
                  <a:pt x="1809626" y="1710"/>
                </a:cubicBezTo>
                <a:lnTo>
                  <a:pt x="1809712" y="0"/>
                </a:lnTo>
                <a:lnTo>
                  <a:pt x="2103120" y="0"/>
                </a:lnTo>
                <a:lnTo>
                  <a:pt x="2103120" y="3733800"/>
                </a:lnTo>
                <a:lnTo>
                  <a:pt x="0" y="3733800"/>
                </a:lnTo>
                <a:lnTo>
                  <a:pt x="0" y="0"/>
                </a:lnTo>
                <a:close/>
              </a:path>
            </a:pathLst>
          </a:custGeom>
          <a:solidFill>
            <a:srgbClr val="FFFFFF">
              <a:lumMod val="95000"/>
            </a:srgb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defTabSz="685800">
              <a:defRPr/>
            </a:pPr>
            <a:endParaRPr lang="en-US" sz="1800" kern="0" dirty="0">
              <a:solidFill>
                <a:srgbClr val="000000"/>
              </a:solidFill>
              <a:latin typeface="Trebuchet MS" pitchFamily="34" charset="0"/>
              <a:ea typeface="ＭＳ Ｐゴシック" charset="-128"/>
            </a:endParaRPr>
          </a:p>
        </p:txBody>
      </p:sp>
      <p:sp>
        <p:nvSpPr>
          <p:cNvPr id="9" name="Freeform 174">
            <a:extLst>
              <a:ext uri="{FF2B5EF4-FFF2-40B4-BE49-F238E27FC236}">
                <a16:creationId xmlns:a16="http://schemas.microsoft.com/office/drawing/2014/main" id="{215DA842-2C15-40C2-447E-F07F0D55EC91}"/>
              </a:ext>
            </a:extLst>
          </p:cNvPr>
          <p:cNvSpPr/>
          <p:nvPr/>
        </p:nvSpPr>
        <p:spPr bwMode="auto">
          <a:xfrm>
            <a:off x="1312715" y="2029811"/>
            <a:ext cx="3086100" cy="617220"/>
          </a:xfrm>
          <a:custGeom>
            <a:avLst/>
            <a:gdLst>
              <a:gd name="connsiteX0" fmla="*/ 0 w 2103120"/>
              <a:gd name="connsiteY0" fmla="*/ 0 h 1058880"/>
              <a:gd name="connsiteX1" fmla="*/ 2103120 w 2103120"/>
              <a:gd name="connsiteY1" fmla="*/ 0 h 1058880"/>
              <a:gd name="connsiteX2" fmla="*/ 2103120 w 2103120"/>
              <a:gd name="connsiteY2" fmla="*/ 1058880 h 1058880"/>
              <a:gd name="connsiteX3" fmla="*/ 1808678 w 2103120"/>
              <a:gd name="connsiteY3" fmla="*/ 1058880 h 1058880"/>
              <a:gd name="connsiteX4" fmla="*/ 1798079 w 2103120"/>
              <a:gd name="connsiteY4" fmla="*/ 989430 h 1058880"/>
              <a:gd name="connsiteX5" fmla="*/ 1051560 w 2103120"/>
              <a:gd name="connsiteY5" fmla="*/ 381000 h 1058880"/>
              <a:gd name="connsiteX6" fmla="*/ 305041 w 2103120"/>
              <a:gd name="connsiteY6" fmla="*/ 989430 h 1058880"/>
              <a:gd name="connsiteX7" fmla="*/ 294442 w 2103120"/>
              <a:gd name="connsiteY7" fmla="*/ 1058880 h 1058880"/>
              <a:gd name="connsiteX8" fmla="*/ 0 w 2103120"/>
              <a:gd name="connsiteY8" fmla="*/ 1058880 h 1058880"/>
              <a:gd name="connsiteX9" fmla="*/ 0 w 2103120"/>
              <a:gd name="connsiteY9" fmla="*/ 0 h 105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120" h="1058880">
                <a:moveTo>
                  <a:pt x="0" y="0"/>
                </a:moveTo>
                <a:lnTo>
                  <a:pt x="2103120" y="0"/>
                </a:lnTo>
                <a:lnTo>
                  <a:pt x="2103120" y="1058880"/>
                </a:lnTo>
                <a:lnTo>
                  <a:pt x="1808678" y="1058880"/>
                </a:lnTo>
                <a:lnTo>
                  <a:pt x="1798079" y="989430"/>
                </a:lnTo>
                <a:cubicBezTo>
                  <a:pt x="1727025" y="642200"/>
                  <a:pt x="1419796" y="381000"/>
                  <a:pt x="1051560" y="381000"/>
                </a:cubicBezTo>
                <a:cubicBezTo>
                  <a:pt x="683324" y="381000"/>
                  <a:pt x="376095" y="642200"/>
                  <a:pt x="305041" y="989430"/>
                </a:cubicBezTo>
                <a:lnTo>
                  <a:pt x="294442" y="1058880"/>
                </a:lnTo>
                <a:lnTo>
                  <a:pt x="0" y="1058880"/>
                </a:lnTo>
                <a:lnTo>
                  <a:pt x="0" y="0"/>
                </a:lnTo>
                <a:close/>
              </a:path>
            </a:pathLst>
          </a:custGeom>
          <a:solidFill>
            <a:srgbClr val="62269E"/>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fontAlgn="base">
              <a:spcBef>
                <a:spcPct val="0"/>
              </a:spcBef>
              <a:spcAft>
                <a:spcPct val="0"/>
              </a:spcAft>
              <a:defRPr/>
            </a:pPr>
            <a:endParaRPr lang="en-US" sz="1800" dirty="0">
              <a:solidFill>
                <a:srgbClr val="000000"/>
              </a:solidFill>
              <a:latin typeface="Trebuchet MS" pitchFamily="34" charset="0"/>
              <a:ea typeface="ＭＳ Ｐゴシック" charset="-128"/>
            </a:endParaRPr>
          </a:p>
        </p:txBody>
      </p:sp>
      <p:sp>
        <p:nvSpPr>
          <p:cNvPr id="10" name="Freeform 173">
            <a:extLst>
              <a:ext uri="{FF2B5EF4-FFF2-40B4-BE49-F238E27FC236}">
                <a16:creationId xmlns:a16="http://schemas.microsoft.com/office/drawing/2014/main" id="{194F8581-E84E-9393-7573-08AC8ECD33E5}"/>
              </a:ext>
            </a:extLst>
          </p:cNvPr>
          <p:cNvSpPr/>
          <p:nvPr/>
        </p:nvSpPr>
        <p:spPr bwMode="auto">
          <a:xfrm>
            <a:off x="4746430" y="2651318"/>
            <a:ext cx="3086100" cy="3017520"/>
          </a:xfrm>
          <a:custGeom>
            <a:avLst/>
            <a:gdLst>
              <a:gd name="connsiteX0" fmla="*/ 0 w 2103120"/>
              <a:gd name="connsiteY0" fmla="*/ 0 h 3733800"/>
              <a:gd name="connsiteX1" fmla="*/ 293408 w 2103120"/>
              <a:gd name="connsiteY1" fmla="*/ 0 h 3733800"/>
              <a:gd name="connsiteX2" fmla="*/ 293494 w 2103120"/>
              <a:gd name="connsiteY2" fmla="*/ 1710 h 3733800"/>
              <a:gd name="connsiteX3" fmla="*/ 1051560 w 2103120"/>
              <a:gd name="connsiteY3" fmla="*/ 685800 h 3733800"/>
              <a:gd name="connsiteX4" fmla="*/ 1809626 w 2103120"/>
              <a:gd name="connsiteY4" fmla="*/ 1710 h 3733800"/>
              <a:gd name="connsiteX5" fmla="*/ 1809712 w 2103120"/>
              <a:gd name="connsiteY5" fmla="*/ 0 h 3733800"/>
              <a:gd name="connsiteX6" fmla="*/ 2103120 w 2103120"/>
              <a:gd name="connsiteY6" fmla="*/ 0 h 3733800"/>
              <a:gd name="connsiteX7" fmla="*/ 2103120 w 2103120"/>
              <a:gd name="connsiteY7" fmla="*/ 3733800 h 3733800"/>
              <a:gd name="connsiteX8" fmla="*/ 0 w 2103120"/>
              <a:gd name="connsiteY8" fmla="*/ 3733800 h 3733800"/>
              <a:gd name="connsiteX9" fmla="*/ 0 w 2103120"/>
              <a:gd name="connsiteY9" fmla="*/ 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120" h="3733800">
                <a:moveTo>
                  <a:pt x="0" y="0"/>
                </a:moveTo>
                <a:lnTo>
                  <a:pt x="293408" y="0"/>
                </a:lnTo>
                <a:lnTo>
                  <a:pt x="293494" y="1710"/>
                </a:lnTo>
                <a:cubicBezTo>
                  <a:pt x="332516" y="385953"/>
                  <a:pt x="657022" y="685800"/>
                  <a:pt x="1051560" y="685800"/>
                </a:cubicBezTo>
                <a:cubicBezTo>
                  <a:pt x="1446099" y="685800"/>
                  <a:pt x="1770604" y="385953"/>
                  <a:pt x="1809626" y="1710"/>
                </a:cubicBezTo>
                <a:lnTo>
                  <a:pt x="1809712" y="0"/>
                </a:lnTo>
                <a:lnTo>
                  <a:pt x="2103120" y="0"/>
                </a:lnTo>
                <a:lnTo>
                  <a:pt x="2103120" y="3733800"/>
                </a:lnTo>
                <a:lnTo>
                  <a:pt x="0" y="3733800"/>
                </a:lnTo>
                <a:lnTo>
                  <a:pt x="0" y="0"/>
                </a:lnTo>
                <a:close/>
              </a:path>
            </a:pathLst>
          </a:custGeom>
          <a:solidFill>
            <a:srgbClr val="FFFFFF">
              <a:lumMod val="95000"/>
            </a:srgb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defTabSz="685800">
              <a:defRPr/>
            </a:pPr>
            <a:endParaRPr lang="en-US" sz="1800" kern="0" dirty="0">
              <a:solidFill>
                <a:srgbClr val="000000"/>
              </a:solidFill>
              <a:latin typeface="Trebuchet MS" pitchFamily="34" charset="0"/>
              <a:ea typeface="ＭＳ Ｐゴシック" charset="-128"/>
            </a:endParaRPr>
          </a:p>
        </p:txBody>
      </p:sp>
      <p:sp>
        <p:nvSpPr>
          <p:cNvPr id="11" name="Freeform 174">
            <a:extLst>
              <a:ext uri="{FF2B5EF4-FFF2-40B4-BE49-F238E27FC236}">
                <a16:creationId xmlns:a16="http://schemas.microsoft.com/office/drawing/2014/main" id="{D949D3B3-62D0-3C2F-9B68-2D92D4A5576F}"/>
              </a:ext>
            </a:extLst>
          </p:cNvPr>
          <p:cNvSpPr/>
          <p:nvPr/>
        </p:nvSpPr>
        <p:spPr bwMode="auto">
          <a:xfrm>
            <a:off x="4746431" y="2029811"/>
            <a:ext cx="3086100" cy="617220"/>
          </a:xfrm>
          <a:custGeom>
            <a:avLst/>
            <a:gdLst>
              <a:gd name="connsiteX0" fmla="*/ 0 w 2103120"/>
              <a:gd name="connsiteY0" fmla="*/ 0 h 1058880"/>
              <a:gd name="connsiteX1" fmla="*/ 2103120 w 2103120"/>
              <a:gd name="connsiteY1" fmla="*/ 0 h 1058880"/>
              <a:gd name="connsiteX2" fmla="*/ 2103120 w 2103120"/>
              <a:gd name="connsiteY2" fmla="*/ 1058880 h 1058880"/>
              <a:gd name="connsiteX3" fmla="*/ 1808678 w 2103120"/>
              <a:gd name="connsiteY3" fmla="*/ 1058880 h 1058880"/>
              <a:gd name="connsiteX4" fmla="*/ 1798079 w 2103120"/>
              <a:gd name="connsiteY4" fmla="*/ 989430 h 1058880"/>
              <a:gd name="connsiteX5" fmla="*/ 1051560 w 2103120"/>
              <a:gd name="connsiteY5" fmla="*/ 381000 h 1058880"/>
              <a:gd name="connsiteX6" fmla="*/ 305041 w 2103120"/>
              <a:gd name="connsiteY6" fmla="*/ 989430 h 1058880"/>
              <a:gd name="connsiteX7" fmla="*/ 294442 w 2103120"/>
              <a:gd name="connsiteY7" fmla="*/ 1058880 h 1058880"/>
              <a:gd name="connsiteX8" fmla="*/ 0 w 2103120"/>
              <a:gd name="connsiteY8" fmla="*/ 1058880 h 1058880"/>
              <a:gd name="connsiteX9" fmla="*/ 0 w 2103120"/>
              <a:gd name="connsiteY9" fmla="*/ 0 h 105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120" h="1058880">
                <a:moveTo>
                  <a:pt x="0" y="0"/>
                </a:moveTo>
                <a:lnTo>
                  <a:pt x="2103120" y="0"/>
                </a:lnTo>
                <a:lnTo>
                  <a:pt x="2103120" y="1058880"/>
                </a:lnTo>
                <a:lnTo>
                  <a:pt x="1808678" y="1058880"/>
                </a:lnTo>
                <a:lnTo>
                  <a:pt x="1798079" y="989430"/>
                </a:lnTo>
                <a:cubicBezTo>
                  <a:pt x="1727025" y="642200"/>
                  <a:pt x="1419796" y="381000"/>
                  <a:pt x="1051560" y="381000"/>
                </a:cubicBezTo>
                <a:cubicBezTo>
                  <a:pt x="683324" y="381000"/>
                  <a:pt x="376095" y="642200"/>
                  <a:pt x="305041" y="989430"/>
                </a:cubicBezTo>
                <a:lnTo>
                  <a:pt x="294442" y="1058880"/>
                </a:lnTo>
                <a:lnTo>
                  <a:pt x="0" y="1058880"/>
                </a:lnTo>
                <a:lnTo>
                  <a:pt x="0" y="0"/>
                </a:lnTo>
                <a:close/>
              </a:path>
            </a:pathLst>
          </a:custGeom>
          <a:solidFill>
            <a:srgbClr val="62269E"/>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fontAlgn="base">
              <a:spcBef>
                <a:spcPct val="0"/>
              </a:spcBef>
              <a:spcAft>
                <a:spcPct val="0"/>
              </a:spcAft>
              <a:defRPr/>
            </a:pPr>
            <a:endParaRPr lang="en-US" sz="1800" dirty="0">
              <a:solidFill>
                <a:srgbClr val="000000"/>
              </a:solidFill>
              <a:latin typeface="Trebuchet MS" pitchFamily="34" charset="0"/>
              <a:ea typeface="ＭＳ Ｐゴシック" charset="-128"/>
            </a:endParaRPr>
          </a:p>
        </p:txBody>
      </p:sp>
      <p:sp>
        <p:nvSpPr>
          <p:cNvPr id="12" name="Content Placeholder 2">
            <a:extLst>
              <a:ext uri="{FF2B5EF4-FFF2-40B4-BE49-F238E27FC236}">
                <a16:creationId xmlns:a16="http://schemas.microsoft.com/office/drawing/2014/main" id="{809B700F-9EE3-02BC-E649-9B2FED67CBC4}"/>
              </a:ext>
            </a:extLst>
          </p:cNvPr>
          <p:cNvSpPr txBox="1">
            <a:spLocks/>
          </p:cNvSpPr>
          <p:nvPr/>
        </p:nvSpPr>
        <p:spPr>
          <a:xfrm>
            <a:off x="4741715" y="2022668"/>
            <a:ext cx="3086100" cy="3634740"/>
          </a:xfrm>
          <a:prstGeom prst="rect">
            <a:avLst/>
          </a:prstGeom>
          <a:ln>
            <a:solidFill>
              <a:srgbClr val="000000"/>
            </a:solidFill>
          </a:ln>
        </p:spPr>
        <p:txBody>
          <a:bodyPr wrap="square" lIns="34290" tIns="1303020" rIns="34290" bIns="68580">
            <a:noAutofit/>
          </a:bodyPr>
          <a:lstStyle>
            <a:lvl1pPr marL="342900" indent="-223838" algn="l" rtl="0" eaLnBrk="0" fontAlgn="base" hangingPunct="0">
              <a:spcBef>
                <a:spcPct val="20000"/>
              </a:spcBef>
              <a:spcAft>
                <a:spcPct val="0"/>
              </a:spcAft>
              <a:buChar char="•"/>
              <a:tabLst/>
              <a:defRPr sz="18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18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89297" indent="0" algn="ctr" defTabSz="685800">
              <a:spcBef>
                <a:spcPts val="0"/>
              </a:spcBef>
              <a:spcAft>
                <a:spcPts val="0"/>
              </a:spcAft>
              <a:buNone/>
              <a:defRPr/>
            </a:pPr>
            <a:r>
              <a:rPr lang="en-US" sz="1500" b="1" kern="0" dirty="0">
                <a:solidFill>
                  <a:srgbClr val="62269E"/>
                </a:solidFill>
                <a:latin typeface="Arial" panose="020B0604020202020204"/>
              </a:rPr>
              <a:t>HEADWINDS</a:t>
            </a:r>
          </a:p>
          <a:p>
            <a:pPr marL="89297" indent="0" algn="ctr" defTabSz="685800">
              <a:spcBef>
                <a:spcPts val="0"/>
              </a:spcBef>
              <a:spcAft>
                <a:spcPts val="0"/>
              </a:spcAft>
              <a:buNone/>
              <a:defRPr/>
            </a:pPr>
            <a:endParaRPr lang="en-US" sz="900" b="1" kern="0" dirty="0">
              <a:solidFill>
                <a:srgbClr val="62269E"/>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Workforce challenges</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Expense pressures</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Construction-cost inflation</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For-Profit competition impacting demand</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Uncertainty with skilled nursing</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Occupancy and Financial pressures (for some)</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p:txBody>
      </p:sp>
      <p:pic>
        <p:nvPicPr>
          <p:cNvPr id="13" name="Picture 12">
            <a:extLst>
              <a:ext uri="{FF2B5EF4-FFF2-40B4-BE49-F238E27FC236}">
                <a16:creationId xmlns:a16="http://schemas.microsoft.com/office/drawing/2014/main" id="{B8BD105B-3CBF-68E9-8B79-D17E671589E8}"/>
              </a:ext>
            </a:extLst>
          </p:cNvPr>
          <p:cNvPicPr>
            <a:picLocks noChangeAspect="1"/>
          </p:cNvPicPr>
          <p:nvPr/>
        </p:nvPicPr>
        <p:blipFill rotWithShape="1">
          <a:blip r:embed="rId2"/>
          <a:srcRect l="18831" t="19392" r="15825" b="24312"/>
          <a:stretch/>
        </p:blipFill>
        <p:spPr>
          <a:xfrm>
            <a:off x="5798440" y="2328992"/>
            <a:ext cx="972649" cy="790802"/>
          </a:xfrm>
          <a:prstGeom prst="rect">
            <a:avLst/>
          </a:prstGeom>
        </p:spPr>
      </p:pic>
      <p:pic>
        <p:nvPicPr>
          <p:cNvPr id="14" name="Picture 13">
            <a:extLst>
              <a:ext uri="{FF2B5EF4-FFF2-40B4-BE49-F238E27FC236}">
                <a16:creationId xmlns:a16="http://schemas.microsoft.com/office/drawing/2014/main" id="{A5381B9F-8D6E-0D6B-6F57-D682DFCEF1C7}"/>
              </a:ext>
            </a:extLst>
          </p:cNvPr>
          <p:cNvPicPr>
            <a:picLocks noChangeAspect="1"/>
          </p:cNvPicPr>
          <p:nvPr/>
        </p:nvPicPr>
        <p:blipFill rotWithShape="1">
          <a:blip r:embed="rId3"/>
          <a:srcRect b="12886"/>
          <a:stretch/>
        </p:blipFill>
        <p:spPr>
          <a:xfrm>
            <a:off x="2436405" y="2352918"/>
            <a:ext cx="901211" cy="742950"/>
          </a:xfrm>
          <a:prstGeom prst="rect">
            <a:avLst/>
          </a:prstGeom>
        </p:spPr>
      </p:pic>
      <p:sp>
        <p:nvSpPr>
          <p:cNvPr id="15" name="Content Placeholder 2">
            <a:extLst>
              <a:ext uri="{FF2B5EF4-FFF2-40B4-BE49-F238E27FC236}">
                <a16:creationId xmlns:a16="http://schemas.microsoft.com/office/drawing/2014/main" id="{6D907C33-5B8B-1486-4EA6-AA719DC8C014}"/>
              </a:ext>
            </a:extLst>
          </p:cNvPr>
          <p:cNvSpPr txBox="1">
            <a:spLocks/>
          </p:cNvSpPr>
          <p:nvPr/>
        </p:nvSpPr>
        <p:spPr>
          <a:xfrm>
            <a:off x="1312714" y="2024702"/>
            <a:ext cx="3086100" cy="3634740"/>
          </a:xfrm>
          <a:prstGeom prst="rect">
            <a:avLst/>
          </a:prstGeom>
          <a:ln>
            <a:solidFill>
              <a:srgbClr val="000000"/>
            </a:solidFill>
          </a:ln>
        </p:spPr>
        <p:txBody>
          <a:bodyPr wrap="square" lIns="34290" tIns="1303020" rIns="34290" bIns="68580">
            <a:noAutofit/>
          </a:bodyPr>
          <a:lstStyle>
            <a:lvl1pPr marL="342900" indent="-223838" algn="l" rtl="0" eaLnBrk="0" fontAlgn="base" hangingPunct="0">
              <a:spcBef>
                <a:spcPct val="20000"/>
              </a:spcBef>
              <a:spcAft>
                <a:spcPct val="0"/>
              </a:spcAft>
              <a:buChar char="•"/>
              <a:tabLst/>
              <a:defRPr sz="1800" b="0" i="0">
                <a:solidFill>
                  <a:schemeClr val="tx1"/>
                </a:solidFill>
                <a:latin typeface="+mn-lt"/>
                <a:ea typeface="Garamond" charset="0"/>
                <a:cs typeface="Garamond" charset="0"/>
              </a:defRPr>
            </a:lvl1pPr>
            <a:lvl2pPr marL="742950" indent="-285750" algn="l" rtl="0" eaLnBrk="0" fontAlgn="base" hangingPunct="0">
              <a:spcBef>
                <a:spcPct val="20000"/>
              </a:spcBef>
              <a:spcAft>
                <a:spcPct val="0"/>
              </a:spcAft>
              <a:buChar char="–"/>
              <a:defRPr sz="1800" b="0" i="0">
                <a:solidFill>
                  <a:schemeClr val="tx1"/>
                </a:solidFill>
                <a:latin typeface="+mn-lt"/>
                <a:ea typeface="Garamond" charset="0"/>
                <a:cs typeface="Garamond" charset="0"/>
              </a:defRPr>
            </a:lvl2pPr>
            <a:lvl3pPr marL="10858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3pPr>
            <a:lvl4pPr marL="1428750" indent="-228600" algn="l" rtl="0" eaLnBrk="0" fontAlgn="base" hangingPunct="0">
              <a:spcBef>
                <a:spcPct val="20000"/>
              </a:spcBef>
              <a:spcAft>
                <a:spcPct val="0"/>
              </a:spcAft>
              <a:buChar char="–"/>
              <a:defRPr sz="1800" b="0" i="0">
                <a:solidFill>
                  <a:schemeClr val="tx1"/>
                </a:solidFill>
                <a:latin typeface="+mn-lt"/>
                <a:ea typeface="Garamond" charset="0"/>
                <a:cs typeface="Garamond" charset="0"/>
              </a:defRPr>
            </a:lvl4pPr>
            <a:lvl5pPr marL="1771650" indent="-228600" algn="l" rtl="0" eaLnBrk="0" fontAlgn="base" hangingPunct="0">
              <a:spcBef>
                <a:spcPct val="20000"/>
              </a:spcBef>
              <a:spcAft>
                <a:spcPct val="0"/>
              </a:spcAft>
              <a:buChar char="»"/>
              <a:defRPr sz="1600">
                <a:solidFill>
                  <a:schemeClr val="tx1"/>
                </a:solidFill>
                <a:latin typeface="+mn-lt"/>
                <a:ea typeface="+mn-ea"/>
              </a:defRPr>
            </a:lvl5pPr>
            <a:lvl6pPr marL="2228850" indent="-228600" algn="l" rtl="0" fontAlgn="base">
              <a:spcBef>
                <a:spcPct val="20000"/>
              </a:spcBef>
              <a:spcAft>
                <a:spcPct val="0"/>
              </a:spcAft>
              <a:buChar char="»"/>
              <a:defRPr sz="1600">
                <a:solidFill>
                  <a:schemeClr val="tx1"/>
                </a:solidFill>
                <a:latin typeface="+mn-lt"/>
                <a:ea typeface="+mn-ea"/>
              </a:defRPr>
            </a:lvl6pPr>
            <a:lvl7pPr marL="2686050" indent="-228600" algn="l" rtl="0" fontAlgn="base">
              <a:spcBef>
                <a:spcPct val="20000"/>
              </a:spcBef>
              <a:spcAft>
                <a:spcPct val="0"/>
              </a:spcAft>
              <a:buChar char="»"/>
              <a:defRPr sz="1600">
                <a:solidFill>
                  <a:schemeClr val="tx1"/>
                </a:solidFill>
                <a:latin typeface="+mn-lt"/>
                <a:ea typeface="+mn-ea"/>
              </a:defRPr>
            </a:lvl7pPr>
            <a:lvl8pPr marL="3143250" indent="-228600" algn="l" rtl="0" fontAlgn="base">
              <a:spcBef>
                <a:spcPct val="20000"/>
              </a:spcBef>
              <a:spcAft>
                <a:spcPct val="0"/>
              </a:spcAft>
              <a:buChar char="»"/>
              <a:defRPr sz="1600">
                <a:solidFill>
                  <a:schemeClr val="tx1"/>
                </a:solidFill>
                <a:latin typeface="+mn-lt"/>
                <a:ea typeface="+mn-ea"/>
              </a:defRPr>
            </a:lvl8pPr>
            <a:lvl9pPr marL="3600450" indent="-228600" algn="l" rtl="0" fontAlgn="base">
              <a:spcBef>
                <a:spcPct val="20000"/>
              </a:spcBef>
              <a:spcAft>
                <a:spcPct val="0"/>
              </a:spcAft>
              <a:buChar char="»"/>
              <a:defRPr sz="1600">
                <a:solidFill>
                  <a:schemeClr val="tx1"/>
                </a:solidFill>
                <a:latin typeface="+mn-lt"/>
                <a:ea typeface="+mn-ea"/>
              </a:defRPr>
            </a:lvl9pPr>
          </a:lstStyle>
          <a:p>
            <a:pPr marL="89297" indent="0" algn="ctr" defTabSz="685800">
              <a:spcBef>
                <a:spcPts val="0"/>
              </a:spcBef>
              <a:spcAft>
                <a:spcPts val="0"/>
              </a:spcAft>
              <a:buNone/>
              <a:defRPr/>
            </a:pPr>
            <a:r>
              <a:rPr lang="en-US" sz="1500" b="1" kern="0" dirty="0">
                <a:solidFill>
                  <a:srgbClr val="62269E"/>
                </a:solidFill>
                <a:latin typeface="Arial" panose="020B0604020202020204"/>
              </a:rPr>
              <a:t>OPPORTUNITIES</a:t>
            </a:r>
          </a:p>
          <a:p>
            <a:pPr marL="89297" lvl="1" indent="0" defTabSz="685800">
              <a:spcBef>
                <a:spcPts val="0"/>
              </a:spcBef>
              <a:spcAft>
                <a:spcPts val="0"/>
              </a:spcAft>
              <a:buNone/>
              <a:defRPr/>
            </a:pPr>
            <a:endParaRPr lang="en-US" sz="9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Demographic growth</a:t>
            </a:r>
          </a:p>
          <a:p>
            <a:pPr marL="257175" lvl="1" indent="-167879" defTabSz="685800">
              <a:spcBef>
                <a:spcPts val="0"/>
              </a:spcBef>
              <a:spcAft>
                <a:spcPts val="0"/>
              </a:spcAft>
              <a:buFontTx/>
              <a:buChar char="•"/>
              <a:defRPr/>
            </a:pPr>
            <a:endParaRPr lang="en-US" sz="600" kern="0" dirty="0">
              <a:solidFill>
                <a:srgbClr val="000000"/>
              </a:solidFill>
              <a:latin typeface="Arial" panose="020B0604020202020204"/>
            </a:endParaRPr>
          </a:p>
          <a:p>
            <a:pPr marL="257175" lvl="1" indent="-167879" defTabSz="685800">
              <a:spcBef>
                <a:spcPts val="0"/>
              </a:spcBef>
              <a:spcAft>
                <a:spcPts val="0"/>
              </a:spcAft>
              <a:buFontTx/>
              <a:buChar char="•"/>
              <a:defRPr/>
            </a:pPr>
            <a:r>
              <a:rPr lang="en-US" sz="1200" kern="0" dirty="0">
                <a:solidFill>
                  <a:srgbClr val="000000"/>
                </a:solidFill>
                <a:latin typeface="Arial" panose="020B0604020202020204"/>
              </a:rPr>
              <a:t>Demand for diversified services</a:t>
            </a:r>
          </a:p>
          <a:p>
            <a:pPr marL="514350" lvl="2" indent="-167879" defTabSz="685800">
              <a:spcBef>
                <a:spcPts val="0"/>
              </a:spcBef>
              <a:spcAft>
                <a:spcPts val="0"/>
              </a:spcAft>
              <a:defRPr/>
            </a:pPr>
            <a:endParaRPr lang="en-US" sz="225" kern="0" dirty="0">
              <a:solidFill>
                <a:srgbClr val="000000"/>
              </a:solidFill>
              <a:latin typeface="Arial" panose="020B0604020202020204"/>
            </a:endParaRPr>
          </a:p>
          <a:p>
            <a:pPr marL="514350" lvl="2" indent="-169069" defTabSz="685800">
              <a:spcBef>
                <a:spcPts val="0"/>
              </a:spcBef>
              <a:spcAft>
                <a:spcPts val="0"/>
              </a:spcAft>
              <a:buFont typeface="Arial" panose="020B0604020202020204" pitchFamily="34" charset="0"/>
              <a:buChar char="–"/>
              <a:defRPr/>
            </a:pPr>
            <a:r>
              <a:rPr lang="en-US" sz="1200" kern="0" dirty="0">
                <a:solidFill>
                  <a:srgbClr val="000000"/>
                </a:solidFill>
                <a:latin typeface="Arial" panose="020B0604020202020204"/>
              </a:rPr>
              <a:t>Residential</a:t>
            </a:r>
          </a:p>
          <a:p>
            <a:pPr marL="514350" lvl="2" indent="-169069" defTabSz="685800">
              <a:spcBef>
                <a:spcPts val="0"/>
              </a:spcBef>
              <a:spcAft>
                <a:spcPts val="0"/>
              </a:spcAft>
              <a:buFont typeface="Arial" panose="020B0604020202020204" pitchFamily="34" charset="0"/>
              <a:buChar char="–"/>
              <a:defRPr/>
            </a:pPr>
            <a:endParaRPr lang="en-US" sz="225" kern="0" dirty="0">
              <a:solidFill>
                <a:srgbClr val="000000"/>
              </a:solidFill>
              <a:latin typeface="Arial" panose="020B0604020202020204"/>
            </a:endParaRPr>
          </a:p>
          <a:p>
            <a:pPr marL="514350" lvl="2" indent="-169069" defTabSz="685800">
              <a:spcBef>
                <a:spcPts val="0"/>
              </a:spcBef>
              <a:spcAft>
                <a:spcPts val="0"/>
              </a:spcAft>
              <a:buFont typeface="Arial" panose="020B0604020202020204" pitchFamily="34" charset="0"/>
              <a:buChar char="–"/>
              <a:defRPr/>
            </a:pPr>
            <a:r>
              <a:rPr lang="en-US" sz="1200" kern="0" dirty="0">
                <a:solidFill>
                  <a:srgbClr val="000000"/>
                </a:solidFill>
                <a:latin typeface="Arial" panose="020B0604020202020204"/>
              </a:rPr>
              <a:t>HCBS</a:t>
            </a:r>
          </a:p>
          <a:p>
            <a:pPr marL="217884" lvl="1" indent="-128588" defTabSz="685800">
              <a:spcBef>
                <a:spcPts val="0"/>
              </a:spcBef>
              <a:spcAft>
                <a:spcPts val="0"/>
              </a:spcAft>
              <a:buFont typeface="Arial" panose="020B0604020202020204" pitchFamily="34" charset="0"/>
              <a:buChar char="•"/>
              <a:defRPr/>
            </a:pPr>
            <a:endParaRPr lang="en-US" sz="600" kern="0" dirty="0">
              <a:solidFill>
                <a:srgbClr val="000000"/>
              </a:solidFill>
              <a:latin typeface="Arial" panose="020B0604020202020204"/>
            </a:endParaRPr>
          </a:p>
          <a:p>
            <a:pPr marL="217884" lvl="1" indent="-128588" defTabSz="685800">
              <a:spcBef>
                <a:spcPts val="0"/>
              </a:spcBef>
              <a:spcAft>
                <a:spcPts val="0"/>
              </a:spcAft>
              <a:buFont typeface="Arial" panose="020B0604020202020204" pitchFamily="34" charset="0"/>
              <a:buChar char="•"/>
              <a:defRPr/>
            </a:pPr>
            <a:r>
              <a:rPr lang="en-US" sz="1200" kern="0" dirty="0">
                <a:solidFill>
                  <a:srgbClr val="000000"/>
                </a:solidFill>
                <a:latin typeface="Arial" panose="020B0604020202020204"/>
              </a:rPr>
              <a:t>Technology and innovation</a:t>
            </a:r>
          </a:p>
          <a:p>
            <a:pPr marL="217884" lvl="1" indent="-128588" defTabSz="685800">
              <a:spcBef>
                <a:spcPts val="0"/>
              </a:spcBef>
              <a:spcAft>
                <a:spcPts val="0"/>
              </a:spcAft>
              <a:buFont typeface="Arial" panose="020B0604020202020204" pitchFamily="34" charset="0"/>
              <a:buChar char="•"/>
              <a:defRPr/>
            </a:pPr>
            <a:endParaRPr lang="en-US" sz="600" kern="0" dirty="0">
              <a:solidFill>
                <a:srgbClr val="000000"/>
              </a:solidFill>
              <a:latin typeface="Arial" panose="020B0604020202020204"/>
            </a:endParaRPr>
          </a:p>
          <a:p>
            <a:pPr marL="217884" lvl="1" indent="-128588" defTabSz="685800">
              <a:spcBef>
                <a:spcPts val="0"/>
              </a:spcBef>
              <a:spcAft>
                <a:spcPts val="0"/>
              </a:spcAft>
              <a:buFont typeface="Arial" panose="020B0604020202020204" pitchFamily="34" charset="0"/>
              <a:buChar char="•"/>
              <a:defRPr/>
            </a:pPr>
            <a:r>
              <a:rPr lang="en-US" sz="1200" kern="0" dirty="0">
                <a:solidFill>
                  <a:srgbClr val="000000"/>
                </a:solidFill>
                <a:latin typeface="Arial" panose="020B0604020202020204"/>
              </a:rPr>
              <a:t>Not-For-Profit success in partnership</a:t>
            </a:r>
          </a:p>
        </p:txBody>
      </p:sp>
    </p:spTree>
    <p:extLst>
      <p:ext uri="{BB962C8B-B14F-4D97-AF65-F5344CB8AC3E}">
        <p14:creationId xmlns:p14="http://schemas.microsoft.com/office/powerpoint/2010/main" val="3117866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214-1FFF-E84B-76A7-E1EE3290F335}"/>
              </a:ext>
            </a:extLst>
          </p:cNvPr>
          <p:cNvSpPr>
            <a:spLocks noGrp="1"/>
          </p:cNvSpPr>
          <p:nvPr>
            <p:ph type="title"/>
          </p:nvPr>
        </p:nvSpPr>
        <p:spPr>
          <a:xfrm>
            <a:off x="152400" y="304800"/>
            <a:ext cx="8839200" cy="844735"/>
          </a:xfrm>
        </p:spPr>
        <p:txBody>
          <a:bodyPr/>
          <a:lstStyle/>
          <a:p>
            <a:r>
              <a:rPr lang="en-US" sz="2400" spc="-35" dirty="0"/>
              <a:t>Demographics: Significant decade ahead</a:t>
            </a:r>
            <a:br>
              <a:rPr lang="en-US" sz="2400" spc="-35" dirty="0"/>
            </a:br>
            <a:endParaRPr lang="en-US" dirty="0"/>
          </a:p>
        </p:txBody>
      </p:sp>
      <p:sp>
        <p:nvSpPr>
          <p:cNvPr id="10" name="TextBox 9">
            <a:extLst>
              <a:ext uri="{FF2B5EF4-FFF2-40B4-BE49-F238E27FC236}">
                <a16:creationId xmlns:a16="http://schemas.microsoft.com/office/drawing/2014/main" id="{3CBC6719-FEB9-72C2-D78A-0226230F177F}"/>
              </a:ext>
            </a:extLst>
          </p:cNvPr>
          <p:cNvSpPr txBox="1"/>
          <p:nvPr/>
        </p:nvSpPr>
        <p:spPr>
          <a:xfrm>
            <a:off x="139823" y="6624949"/>
            <a:ext cx="3576620"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ＭＳ Ｐゴシック" charset="0"/>
                <a:cs typeface="+mn-cs"/>
              </a:rPr>
              <a:t>Source: U.S. Census Bureau, Population Projections Released July</a:t>
            </a:r>
            <a:r>
              <a:rPr lang="en-US" sz="900" dirty="0">
                <a:solidFill>
                  <a:srgbClr val="000000"/>
                </a:solidFill>
                <a:latin typeface="Calibri"/>
                <a:ea typeface="ＭＳ Ｐゴシック" charset="0"/>
              </a:rPr>
              <a:t> </a:t>
            </a:r>
            <a:r>
              <a:rPr kumimoji="0" lang="en-US" sz="900" b="0" i="0" u="none" strike="noStrike" kern="1200" cap="none" spc="0" normalizeH="0" baseline="0" noProof="0" dirty="0">
                <a:ln>
                  <a:noFill/>
                </a:ln>
                <a:solidFill>
                  <a:srgbClr val="000000"/>
                </a:solidFill>
                <a:effectLst/>
                <a:uLnTx/>
                <a:uFillTx/>
                <a:latin typeface="Calibri"/>
                <a:ea typeface="ＭＳ Ｐゴシック" charset="0"/>
                <a:cs typeface="+mn-cs"/>
              </a:rPr>
              <a:t>2022</a:t>
            </a:r>
          </a:p>
        </p:txBody>
      </p:sp>
      <p:graphicFrame>
        <p:nvGraphicFramePr>
          <p:cNvPr id="4" name="Table 4">
            <a:extLst>
              <a:ext uri="{FF2B5EF4-FFF2-40B4-BE49-F238E27FC236}">
                <a16:creationId xmlns:a16="http://schemas.microsoft.com/office/drawing/2014/main" id="{0B34B941-4A98-9F89-3696-FE8DA3EC5DDA}"/>
              </a:ext>
            </a:extLst>
          </p:cNvPr>
          <p:cNvGraphicFramePr>
            <a:graphicFrameLocks noGrp="1"/>
          </p:cNvGraphicFramePr>
          <p:nvPr/>
        </p:nvGraphicFramePr>
        <p:xfrm>
          <a:off x="533400" y="952346"/>
          <a:ext cx="8153400" cy="741680"/>
        </p:xfrm>
        <a:graphic>
          <a:graphicData uri="http://schemas.openxmlformats.org/drawingml/2006/table">
            <a:tbl>
              <a:tblPr firstRow="1" bandRow="1">
                <a:tableStyleId>{5C22544A-7EE6-4342-B048-85BDC9FD1C3A}</a:tableStyleId>
              </a:tblPr>
              <a:tblGrid>
                <a:gridCol w="2717800">
                  <a:extLst>
                    <a:ext uri="{9D8B030D-6E8A-4147-A177-3AD203B41FA5}">
                      <a16:colId xmlns:a16="http://schemas.microsoft.com/office/drawing/2014/main" val="789255670"/>
                    </a:ext>
                  </a:extLst>
                </a:gridCol>
                <a:gridCol w="2717800">
                  <a:extLst>
                    <a:ext uri="{9D8B030D-6E8A-4147-A177-3AD203B41FA5}">
                      <a16:colId xmlns:a16="http://schemas.microsoft.com/office/drawing/2014/main" val="3687837156"/>
                    </a:ext>
                  </a:extLst>
                </a:gridCol>
                <a:gridCol w="2717800">
                  <a:extLst>
                    <a:ext uri="{9D8B030D-6E8A-4147-A177-3AD203B41FA5}">
                      <a16:colId xmlns:a16="http://schemas.microsoft.com/office/drawing/2014/main" val="4054576897"/>
                    </a:ext>
                  </a:extLst>
                </a:gridCol>
              </a:tblGrid>
              <a:tr h="370840">
                <a:tc gridSpan="3">
                  <a:txBody>
                    <a:bodyPr/>
                    <a:lstStyle/>
                    <a:p>
                      <a:pPr algn="ctr"/>
                      <a:r>
                        <a:rPr lang="en-US" dirty="0">
                          <a:solidFill>
                            <a:schemeClr val="tx1"/>
                          </a:solidFill>
                        </a:rPr>
                        <a:t>Increase in 75+ Population by Decade</a:t>
                      </a:r>
                    </a:p>
                  </a:txBody>
                  <a:tcPr>
                    <a:solidFill>
                      <a:schemeClr val="accent3">
                        <a:lumMod val="40000"/>
                        <a:lumOff val="6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15891688"/>
                  </a:ext>
                </a:extLst>
              </a:tr>
              <a:tr h="370840">
                <a:tc>
                  <a:txBody>
                    <a:bodyPr/>
                    <a:lstStyle/>
                    <a:p>
                      <a:pPr algn="ctr"/>
                      <a:r>
                        <a:rPr lang="en-US" dirty="0">
                          <a:solidFill>
                            <a:schemeClr val="tx1"/>
                          </a:solidFill>
                        </a:rPr>
                        <a:t>2014-2024: 6.9M</a:t>
                      </a:r>
                    </a:p>
                  </a:txBody>
                  <a:tcPr>
                    <a:solidFill>
                      <a:schemeClr val="bg1">
                        <a:lumMod val="85000"/>
                      </a:schemeClr>
                    </a:solidFill>
                  </a:tcPr>
                </a:tc>
                <a:tc>
                  <a:txBody>
                    <a:bodyPr/>
                    <a:lstStyle/>
                    <a:p>
                      <a:pPr algn="ctr"/>
                      <a:r>
                        <a:rPr lang="en-US" dirty="0">
                          <a:solidFill>
                            <a:schemeClr val="tx1"/>
                          </a:solidFill>
                        </a:rPr>
                        <a:t>2024-2034: 11.7M</a:t>
                      </a:r>
                    </a:p>
                  </a:txBody>
                  <a:tcPr>
                    <a:solidFill>
                      <a:schemeClr val="bg1">
                        <a:lumMod val="85000"/>
                      </a:schemeClr>
                    </a:solidFill>
                  </a:tcPr>
                </a:tc>
                <a:tc>
                  <a:txBody>
                    <a:bodyPr/>
                    <a:lstStyle/>
                    <a:p>
                      <a:pPr algn="ctr"/>
                      <a:r>
                        <a:rPr lang="en-US" dirty="0">
                          <a:solidFill>
                            <a:schemeClr val="tx1"/>
                          </a:solidFill>
                        </a:rPr>
                        <a:t>2034-2044: 7.9M</a:t>
                      </a:r>
                    </a:p>
                  </a:txBody>
                  <a:tcPr>
                    <a:solidFill>
                      <a:schemeClr val="bg1">
                        <a:lumMod val="85000"/>
                      </a:schemeClr>
                    </a:solidFill>
                  </a:tcPr>
                </a:tc>
                <a:extLst>
                  <a:ext uri="{0D108BD9-81ED-4DB2-BD59-A6C34878D82A}">
                    <a16:rowId xmlns:a16="http://schemas.microsoft.com/office/drawing/2014/main" val="2569743288"/>
                  </a:ext>
                </a:extLst>
              </a:tr>
            </a:tbl>
          </a:graphicData>
        </a:graphic>
      </p:graphicFrame>
      <p:sp>
        <p:nvSpPr>
          <p:cNvPr id="5" name="Rectangle 4">
            <a:extLst>
              <a:ext uri="{FF2B5EF4-FFF2-40B4-BE49-F238E27FC236}">
                <a16:creationId xmlns:a16="http://schemas.microsoft.com/office/drawing/2014/main" id="{A18C8443-618F-3A1E-71B8-0A342DDE937D}"/>
              </a:ext>
            </a:extLst>
          </p:cNvPr>
          <p:cNvSpPr/>
          <p:nvPr/>
        </p:nvSpPr>
        <p:spPr bwMode="auto">
          <a:xfrm>
            <a:off x="3276600" y="1323186"/>
            <a:ext cx="2667000" cy="370839"/>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34" charset="0"/>
              <a:ea typeface="ＭＳ Ｐゴシック" charset="-128"/>
            </a:endParaRPr>
          </a:p>
        </p:txBody>
      </p:sp>
      <p:graphicFrame>
        <p:nvGraphicFramePr>
          <p:cNvPr id="12" name="Object 11">
            <a:extLst>
              <a:ext uri="{FF2B5EF4-FFF2-40B4-BE49-F238E27FC236}">
                <a16:creationId xmlns:a16="http://schemas.microsoft.com/office/drawing/2014/main" id="{78A69EC6-4695-8E71-1C85-9748CB2DCBA0}"/>
              </a:ext>
            </a:extLst>
          </p:cNvPr>
          <p:cNvGraphicFramePr>
            <a:graphicFrameLocks noChangeAspect="1"/>
          </p:cNvGraphicFramePr>
          <p:nvPr>
            <p:extLst>
              <p:ext uri="{D42A27DB-BD31-4B8C-83A1-F6EECF244321}">
                <p14:modId xmlns:p14="http://schemas.microsoft.com/office/powerpoint/2010/main" val="3117723739"/>
              </p:ext>
            </p:extLst>
          </p:nvPr>
        </p:nvGraphicFramePr>
        <p:xfrm>
          <a:off x="533400" y="1695450"/>
          <a:ext cx="8250238" cy="4781550"/>
        </p:xfrm>
        <a:graphic>
          <a:graphicData uri="http://schemas.openxmlformats.org/presentationml/2006/ole">
            <mc:AlternateContent xmlns:mc="http://schemas.openxmlformats.org/markup-compatibility/2006">
              <mc:Choice xmlns:v="urn:schemas-microsoft-com:vml" Requires="v">
                <p:oleObj name="Worksheet" r:id="rId2" imgW="6599048" imgH="3825229" progId="Excel.Sheet.12">
                  <p:link updateAutomatic="1"/>
                </p:oleObj>
              </mc:Choice>
              <mc:Fallback>
                <p:oleObj name="Worksheet" r:id="rId2" imgW="6599048" imgH="3825229" progId="Excel.Sheet.12">
                  <p:link updateAutomatic="1"/>
                  <p:pic>
                    <p:nvPicPr>
                      <p:cNvPr id="12" name="Object 11">
                        <a:extLst>
                          <a:ext uri="{FF2B5EF4-FFF2-40B4-BE49-F238E27FC236}">
                            <a16:creationId xmlns:a16="http://schemas.microsoft.com/office/drawing/2014/main" id="{78A69EC6-4695-8E71-1C85-9748CB2DCBA0}"/>
                          </a:ext>
                        </a:extLst>
                      </p:cNvPr>
                      <p:cNvPicPr/>
                      <p:nvPr/>
                    </p:nvPicPr>
                    <p:blipFill>
                      <a:blip r:embed="rId3">
                        <a:lum/>
                      </a:blip>
                      <a:stretch>
                        <a:fillRect/>
                      </a:stretch>
                    </p:blipFill>
                    <p:spPr>
                      <a:xfrm>
                        <a:off x="533400" y="1695450"/>
                        <a:ext cx="8250238" cy="4781550"/>
                      </a:xfrm>
                      <a:prstGeom prst="rect">
                        <a:avLst/>
                      </a:prstGeom>
                      <a:noFill/>
                      <a:ln w="19050">
                        <a:noFill/>
                      </a:ln>
                    </p:spPr>
                  </p:pic>
                </p:oleObj>
              </mc:Fallback>
            </mc:AlternateContent>
          </a:graphicData>
        </a:graphic>
      </p:graphicFrame>
      <p:cxnSp>
        <p:nvCxnSpPr>
          <p:cNvPr id="13" name="Straight Arrow Connector 12">
            <a:extLst>
              <a:ext uri="{FF2B5EF4-FFF2-40B4-BE49-F238E27FC236}">
                <a16:creationId xmlns:a16="http://schemas.microsoft.com/office/drawing/2014/main" id="{1CC206CE-7E22-26FE-5EFF-BA4BA52B5F22}"/>
              </a:ext>
            </a:extLst>
          </p:cNvPr>
          <p:cNvCxnSpPr>
            <a:cxnSpLocks/>
          </p:cNvCxnSpPr>
          <p:nvPr/>
        </p:nvCxnSpPr>
        <p:spPr bwMode="auto">
          <a:xfrm>
            <a:off x="7153275" y="2533650"/>
            <a:ext cx="152400" cy="260896"/>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7E60313B-FA46-1E7D-E0EF-8C40DBE74A0E}"/>
              </a:ext>
            </a:extLst>
          </p:cNvPr>
          <p:cNvSpPr txBox="1"/>
          <p:nvPr/>
        </p:nvSpPr>
        <p:spPr>
          <a:xfrm>
            <a:off x="4562475" y="2228850"/>
            <a:ext cx="3113033" cy="369332"/>
          </a:xfrm>
          <a:prstGeom prst="rect">
            <a:avLst/>
          </a:prstGeom>
          <a:solidFill>
            <a:schemeClr val="bg1">
              <a:lumMod val="85000"/>
            </a:schemeClr>
          </a:solidFill>
        </p:spPr>
        <p:txBody>
          <a:bodyPr wrap="square" rtlCol="0">
            <a:spAutoFit/>
          </a:bodyPr>
          <a:lstStyle/>
          <a:p>
            <a:pPr algn="ctr"/>
            <a:r>
              <a:rPr lang="en-US" sz="1800" b="1" dirty="0"/>
              <a:t>Youngest Boomers turn 75</a:t>
            </a:r>
          </a:p>
        </p:txBody>
      </p:sp>
    </p:spTree>
    <p:extLst>
      <p:ext uri="{BB962C8B-B14F-4D97-AF65-F5344CB8AC3E}">
        <p14:creationId xmlns:p14="http://schemas.microsoft.com/office/powerpoint/2010/main" val="186111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208962" y="1289555"/>
            <a:ext cx="2500313" cy="339090"/>
          </a:xfrm>
          <a:prstGeom prst="rect">
            <a:avLst/>
          </a:prstGeom>
        </p:spPr>
        <p:txBody>
          <a:bodyPr vert="horz" wrap="square" lIns="0" tIns="9525" rIns="0" bIns="0" rtlCol="0">
            <a:spAutoFit/>
          </a:bodyPr>
          <a:lstStyle/>
          <a:p>
            <a:pPr marL="9525">
              <a:lnSpc>
                <a:spcPct val="100000"/>
              </a:lnSpc>
              <a:spcBef>
                <a:spcPts val="75"/>
              </a:spcBef>
            </a:pPr>
            <a:r>
              <a:rPr sz="2100" spc="131" dirty="0">
                <a:solidFill>
                  <a:srgbClr val="323232"/>
                </a:solidFill>
                <a:latin typeface="Calibri"/>
                <a:cs typeface="Calibri"/>
              </a:rPr>
              <a:t>By</a:t>
            </a:r>
            <a:r>
              <a:rPr sz="2100" spc="53" dirty="0">
                <a:solidFill>
                  <a:srgbClr val="323232"/>
                </a:solidFill>
                <a:latin typeface="Calibri"/>
                <a:cs typeface="Calibri"/>
              </a:rPr>
              <a:t> </a:t>
            </a:r>
            <a:r>
              <a:rPr sz="2100" spc="109" dirty="0">
                <a:solidFill>
                  <a:srgbClr val="323232"/>
                </a:solidFill>
                <a:latin typeface="Calibri"/>
                <a:cs typeface="Calibri"/>
              </a:rPr>
              <a:t>Generation</a:t>
            </a:r>
            <a:r>
              <a:rPr sz="2100" spc="53" dirty="0">
                <a:solidFill>
                  <a:srgbClr val="323232"/>
                </a:solidFill>
                <a:latin typeface="Calibri"/>
                <a:cs typeface="Calibri"/>
              </a:rPr>
              <a:t> </a:t>
            </a:r>
            <a:r>
              <a:rPr sz="2100" dirty="0">
                <a:solidFill>
                  <a:srgbClr val="323232"/>
                </a:solidFill>
                <a:latin typeface="Calibri"/>
                <a:cs typeface="Calibri"/>
              </a:rPr>
              <a:t>-</a:t>
            </a:r>
            <a:r>
              <a:rPr sz="2100" spc="60" dirty="0">
                <a:solidFill>
                  <a:srgbClr val="323232"/>
                </a:solidFill>
                <a:latin typeface="Calibri"/>
                <a:cs typeface="Calibri"/>
              </a:rPr>
              <a:t> </a:t>
            </a:r>
            <a:r>
              <a:rPr sz="2100" spc="172" dirty="0">
                <a:solidFill>
                  <a:srgbClr val="323232"/>
                </a:solidFill>
                <a:latin typeface="Calibri"/>
                <a:cs typeface="Calibri"/>
              </a:rPr>
              <a:t>USA</a:t>
            </a:r>
            <a:endParaRPr sz="2100" dirty="0">
              <a:latin typeface="Calibri"/>
              <a:cs typeface="Calibri"/>
            </a:endParaRPr>
          </a:p>
        </p:txBody>
      </p:sp>
      <p:grpSp>
        <p:nvGrpSpPr>
          <p:cNvPr id="12" name="object 12"/>
          <p:cNvGrpSpPr/>
          <p:nvPr/>
        </p:nvGrpSpPr>
        <p:grpSpPr>
          <a:xfrm>
            <a:off x="628650" y="1973256"/>
            <a:ext cx="8036719" cy="3650933"/>
            <a:chOff x="838200" y="1488008"/>
            <a:chExt cx="10715625" cy="4867910"/>
          </a:xfrm>
        </p:grpSpPr>
        <p:sp>
          <p:nvSpPr>
            <p:cNvPr id="13" name="object 13"/>
            <p:cNvSpPr/>
            <p:nvPr/>
          </p:nvSpPr>
          <p:spPr>
            <a:xfrm>
              <a:off x="838200" y="1488008"/>
              <a:ext cx="10715625" cy="4867910"/>
            </a:xfrm>
            <a:custGeom>
              <a:avLst/>
              <a:gdLst/>
              <a:ahLst/>
              <a:cxnLst/>
              <a:rect l="l" t="t" r="r" b="b"/>
              <a:pathLst>
                <a:path w="10715625" h="4867910">
                  <a:moveTo>
                    <a:pt x="10715024" y="0"/>
                  </a:moveTo>
                  <a:lnTo>
                    <a:pt x="0" y="0"/>
                  </a:lnTo>
                  <a:lnTo>
                    <a:pt x="0" y="4867706"/>
                  </a:lnTo>
                  <a:lnTo>
                    <a:pt x="10715024" y="4867706"/>
                  </a:lnTo>
                  <a:lnTo>
                    <a:pt x="10715024" y="0"/>
                  </a:lnTo>
                  <a:close/>
                </a:path>
              </a:pathLst>
            </a:custGeom>
            <a:solidFill>
              <a:srgbClr val="FFFFFF"/>
            </a:solidFill>
          </p:spPr>
          <p:txBody>
            <a:bodyPr wrap="square" lIns="0" tIns="0" rIns="0" bIns="0" rtlCol="0"/>
            <a:lstStyle/>
            <a:p>
              <a:endParaRPr/>
            </a:p>
          </p:txBody>
        </p:sp>
        <p:sp>
          <p:nvSpPr>
            <p:cNvPr id="14" name="object 14"/>
            <p:cNvSpPr/>
            <p:nvPr/>
          </p:nvSpPr>
          <p:spPr>
            <a:xfrm>
              <a:off x="1942030" y="1627708"/>
              <a:ext cx="8830945" cy="3453765"/>
            </a:xfrm>
            <a:custGeom>
              <a:avLst/>
              <a:gdLst/>
              <a:ahLst/>
              <a:cxnLst/>
              <a:rect l="l" t="t" r="r" b="b"/>
              <a:pathLst>
                <a:path w="8830945" h="3453765">
                  <a:moveTo>
                    <a:pt x="0" y="3453308"/>
                  </a:moveTo>
                  <a:lnTo>
                    <a:pt x="8830515" y="3453308"/>
                  </a:lnTo>
                </a:path>
                <a:path w="8830945" h="3453765">
                  <a:moveTo>
                    <a:pt x="0" y="2761412"/>
                  </a:moveTo>
                  <a:lnTo>
                    <a:pt x="8830515" y="2761412"/>
                  </a:lnTo>
                </a:path>
                <a:path w="8830945" h="3453765">
                  <a:moveTo>
                    <a:pt x="0" y="2072564"/>
                  </a:moveTo>
                  <a:lnTo>
                    <a:pt x="8830515" y="2072564"/>
                  </a:lnTo>
                </a:path>
                <a:path w="8830945" h="3453765">
                  <a:moveTo>
                    <a:pt x="0" y="1380668"/>
                  </a:moveTo>
                  <a:lnTo>
                    <a:pt x="8830515" y="1380668"/>
                  </a:lnTo>
                </a:path>
                <a:path w="8830945" h="3453765">
                  <a:moveTo>
                    <a:pt x="0" y="691820"/>
                  </a:moveTo>
                  <a:lnTo>
                    <a:pt x="8830515" y="691820"/>
                  </a:lnTo>
                </a:path>
                <a:path w="8830945" h="3453765">
                  <a:moveTo>
                    <a:pt x="0" y="0"/>
                  </a:moveTo>
                  <a:lnTo>
                    <a:pt x="8830515" y="0"/>
                  </a:lnTo>
                </a:path>
              </a:pathLst>
            </a:custGeom>
            <a:ln w="9525">
              <a:solidFill>
                <a:srgbClr val="E0E0E0"/>
              </a:solidFill>
            </a:ln>
          </p:spPr>
          <p:txBody>
            <a:bodyPr wrap="square" lIns="0" tIns="0" rIns="0" bIns="0" rtlCol="0"/>
            <a:lstStyle/>
            <a:p>
              <a:endParaRPr/>
            </a:p>
          </p:txBody>
        </p:sp>
        <p:sp>
          <p:nvSpPr>
            <p:cNvPr id="15" name="object 15"/>
            <p:cNvSpPr/>
            <p:nvPr/>
          </p:nvSpPr>
          <p:spPr>
            <a:xfrm>
              <a:off x="2040148" y="2282187"/>
              <a:ext cx="8634730" cy="3489960"/>
            </a:xfrm>
            <a:custGeom>
              <a:avLst/>
              <a:gdLst/>
              <a:ahLst/>
              <a:cxnLst/>
              <a:rect l="l" t="t" r="r" b="b"/>
              <a:pathLst>
                <a:path w="8634730" h="3489960">
                  <a:moveTo>
                    <a:pt x="8634280" y="0"/>
                  </a:moveTo>
                  <a:lnTo>
                    <a:pt x="8438875" y="40388"/>
                  </a:lnTo>
                  <a:lnTo>
                    <a:pt x="8240755" y="67820"/>
                  </a:lnTo>
                  <a:lnTo>
                    <a:pt x="8045683" y="101348"/>
                  </a:lnTo>
                  <a:lnTo>
                    <a:pt x="7850611" y="131828"/>
                  </a:lnTo>
                  <a:lnTo>
                    <a:pt x="7652491" y="156212"/>
                  </a:lnTo>
                  <a:lnTo>
                    <a:pt x="7457419" y="186692"/>
                  </a:lnTo>
                  <a:lnTo>
                    <a:pt x="7259299" y="198884"/>
                  </a:lnTo>
                  <a:lnTo>
                    <a:pt x="7064227" y="208028"/>
                  </a:lnTo>
                  <a:lnTo>
                    <a:pt x="6869155" y="211076"/>
                  </a:lnTo>
                  <a:lnTo>
                    <a:pt x="6671035" y="211076"/>
                  </a:lnTo>
                  <a:lnTo>
                    <a:pt x="6475963" y="214124"/>
                  </a:lnTo>
                  <a:lnTo>
                    <a:pt x="6280891" y="214124"/>
                  </a:lnTo>
                  <a:lnTo>
                    <a:pt x="6082771" y="217172"/>
                  </a:lnTo>
                  <a:lnTo>
                    <a:pt x="5887699" y="229364"/>
                  </a:lnTo>
                  <a:lnTo>
                    <a:pt x="5689579" y="256796"/>
                  </a:lnTo>
                  <a:lnTo>
                    <a:pt x="5494507" y="287276"/>
                  </a:lnTo>
                  <a:lnTo>
                    <a:pt x="5299435" y="308612"/>
                  </a:lnTo>
                  <a:lnTo>
                    <a:pt x="5101315" y="329948"/>
                  </a:lnTo>
                  <a:lnTo>
                    <a:pt x="4906243" y="354332"/>
                  </a:lnTo>
                  <a:lnTo>
                    <a:pt x="4708123" y="384812"/>
                  </a:lnTo>
                  <a:lnTo>
                    <a:pt x="4513051" y="433580"/>
                  </a:lnTo>
                  <a:lnTo>
                    <a:pt x="4317979" y="491492"/>
                  </a:lnTo>
                  <a:lnTo>
                    <a:pt x="4119859" y="552452"/>
                  </a:lnTo>
                  <a:lnTo>
                    <a:pt x="3924787" y="619508"/>
                  </a:lnTo>
                  <a:lnTo>
                    <a:pt x="3729715" y="695708"/>
                  </a:lnTo>
                  <a:lnTo>
                    <a:pt x="3531595" y="778004"/>
                  </a:lnTo>
                  <a:lnTo>
                    <a:pt x="3336523" y="857252"/>
                  </a:lnTo>
                  <a:lnTo>
                    <a:pt x="3138403" y="939548"/>
                  </a:lnTo>
                  <a:lnTo>
                    <a:pt x="2748259" y="1110236"/>
                  </a:lnTo>
                  <a:lnTo>
                    <a:pt x="2550139" y="1198628"/>
                  </a:lnTo>
                  <a:lnTo>
                    <a:pt x="2355067" y="1280924"/>
                  </a:lnTo>
                  <a:lnTo>
                    <a:pt x="2159995" y="1360172"/>
                  </a:lnTo>
                  <a:lnTo>
                    <a:pt x="1961875" y="1439420"/>
                  </a:lnTo>
                  <a:lnTo>
                    <a:pt x="1766803" y="1515620"/>
                  </a:lnTo>
                  <a:lnTo>
                    <a:pt x="1568683" y="1591820"/>
                  </a:lnTo>
                  <a:lnTo>
                    <a:pt x="1373611" y="1668020"/>
                  </a:lnTo>
                  <a:lnTo>
                    <a:pt x="1178539" y="1747268"/>
                  </a:lnTo>
                  <a:lnTo>
                    <a:pt x="980419" y="1838708"/>
                  </a:lnTo>
                  <a:lnTo>
                    <a:pt x="785347" y="1881380"/>
                  </a:lnTo>
                  <a:lnTo>
                    <a:pt x="587227" y="1927100"/>
                  </a:lnTo>
                  <a:lnTo>
                    <a:pt x="392155" y="1972820"/>
                  </a:lnTo>
                  <a:lnTo>
                    <a:pt x="197083" y="2027684"/>
                  </a:lnTo>
                  <a:lnTo>
                    <a:pt x="0" y="2064260"/>
                  </a:lnTo>
                  <a:lnTo>
                    <a:pt x="0" y="3489360"/>
                  </a:lnTo>
                  <a:lnTo>
                    <a:pt x="8634280" y="3489360"/>
                  </a:lnTo>
                  <a:lnTo>
                    <a:pt x="8634280" y="0"/>
                  </a:lnTo>
                  <a:close/>
                </a:path>
              </a:pathLst>
            </a:custGeom>
            <a:solidFill>
              <a:srgbClr val="153E6D"/>
            </a:solidFill>
          </p:spPr>
          <p:txBody>
            <a:bodyPr wrap="square" lIns="0" tIns="0" rIns="0" bIns="0" rtlCol="0"/>
            <a:lstStyle/>
            <a:p>
              <a:endParaRPr/>
            </a:p>
          </p:txBody>
        </p:sp>
        <p:sp>
          <p:nvSpPr>
            <p:cNvPr id="16" name="object 16"/>
            <p:cNvSpPr/>
            <p:nvPr/>
          </p:nvSpPr>
          <p:spPr>
            <a:xfrm>
              <a:off x="1942030" y="5771547"/>
              <a:ext cx="8830945" cy="0"/>
            </a:xfrm>
            <a:custGeom>
              <a:avLst/>
              <a:gdLst/>
              <a:ahLst/>
              <a:cxnLst/>
              <a:rect l="l" t="t" r="r" b="b"/>
              <a:pathLst>
                <a:path w="8830945">
                  <a:moveTo>
                    <a:pt x="0" y="0"/>
                  </a:moveTo>
                  <a:lnTo>
                    <a:pt x="8830515" y="1"/>
                  </a:lnTo>
                </a:path>
              </a:pathLst>
            </a:custGeom>
            <a:ln w="9525">
              <a:solidFill>
                <a:srgbClr val="E0E0E0"/>
              </a:solidFill>
            </a:ln>
          </p:spPr>
          <p:txBody>
            <a:bodyPr wrap="square" lIns="0" tIns="0" rIns="0" bIns="0" rtlCol="0"/>
            <a:lstStyle/>
            <a:p>
              <a:endParaRPr/>
            </a:p>
          </p:txBody>
        </p:sp>
        <p:sp>
          <p:nvSpPr>
            <p:cNvPr id="17" name="object 17"/>
            <p:cNvSpPr/>
            <p:nvPr/>
          </p:nvSpPr>
          <p:spPr>
            <a:xfrm>
              <a:off x="2236382" y="2437113"/>
              <a:ext cx="8438515" cy="3339465"/>
            </a:xfrm>
            <a:custGeom>
              <a:avLst/>
              <a:gdLst/>
              <a:ahLst/>
              <a:cxnLst/>
              <a:rect l="l" t="t" r="r" b="b"/>
              <a:pathLst>
                <a:path w="8438515" h="3339465">
                  <a:moveTo>
                    <a:pt x="0" y="1750839"/>
                  </a:moveTo>
                  <a:lnTo>
                    <a:pt x="195922" y="1153431"/>
                  </a:lnTo>
                  <a:lnTo>
                    <a:pt x="390994" y="1552719"/>
                  </a:lnTo>
                  <a:lnTo>
                    <a:pt x="589114" y="1613679"/>
                  </a:lnTo>
                  <a:lnTo>
                    <a:pt x="784186" y="1738647"/>
                  </a:lnTo>
                  <a:lnTo>
                    <a:pt x="982306" y="0"/>
                  </a:lnTo>
                  <a:lnTo>
                    <a:pt x="1177378" y="650511"/>
                  </a:lnTo>
                  <a:lnTo>
                    <a:pt x="1372450" y="869967"/>
                  </a:lnTo>
                  <a:lnTo>
                    <a:pt x="1570570" y="946167"/>
                  </a:lnTo>
                  <a:lnTo>
                    <a:pt x="1765642" y="1046751"/>
                  </a:lnTo>
                  <a:lnTo>
                    <a:pt x="1963762" y="1098567"/>
                  </a:lnTo>
                  <a:lnTo>
                    <a:pt x="2158834" y="1095519"/>
                  </a:lnTo>
                  <a:lnTo>
                    <a:pt x="2353906" y="1095519"/>
                  </a:lnTo>
                  <a:lnTo>
                    <a:pt x="2552026" y="1080279"/>
                  </a:lnTo>
                  <a:lnTo>
                    <a:pt x="2747098" y="1254015"/>
                  </a:lnTo>
                  <a:lnTo>
                    <a:pt x="2942170" y="1254015"/>
                  </a:lnTo>
                  <a:lnTo>
                    <a:pt x="3140290" y="1394223"/>
                  </a:lnTo>
                  <a:lnTo>
                    <a:pt x="3335362" y="1549671"/>
                  </a:lnTo>
                  <a:lnTo>
                    <a:pt x="3533482" y="1540527"/>
                  </a:lnTo>
                  <a:lnTo>
                    <a:pt x="3728554" y="1750839"/>
                  </a:lnTo>
                  <a:lnTo>
                    <a:pt x="3923626" y="1961151"/>
                  </a:lnTo>
                  <a:lnTo>
                    <a:pt x="4121746" y="2083071"/>
                  </a:lnTo>
                  <a:lnTo>
                    <a:pt x="4316818" y="2198895"/>
                  </a:lnTo>
                  <a:lnTo>
                    <a:pt x="4511890" y="2393967"/>
                  </a:lnTo>
                  <a:lnTo>
                    <a:pt x="4710010" y="2738391"/>
                  </a:lnTo>
                  <a:lnTo>
                    <a:pt x="4905082" y="2884695"/>
                  </a:lnTo>
                  <a:lnTo>
                    <a:pt x="5103202" y="2951751"/>
                  </a:lnTo>
                  <a:lnTo>
                    <a:pt x="5298274" y="2918223"/>
                  </a:lnTo>
                  <a:lnTo>
                    <a:pt x="5493346" y="2744487"/>
                  </a:lnTo>
                  <a:lnTo>
                    <a:pt x="5691466" y="2838975"/>
                  </a:lnTo>
                  <a:lnTo>
                    <a:pt x="5886538" y="3104151"/>
                  </a:lnTo>
                  <a:lnTo>
                    <a:pt x="6084658" y="3299223"/>
                  </a:lnTo>
                  <a:lnTo>
                    <a:pt x="6199946" y="3338846"/>
                  </a:lnTo>
                </a:path>
                <a:path w="8438515" h="3339465">
                  <a:moveTo>
                    <a:pt x="6325917" y="3338846"/>
                  </a:moveTo>
                  <a:lnTo>
                    <a:pt x="6474802" y="3250455"/>
                  </a:lnTo>
                  <a:lnTo>
                    <a:pt x="6630084" y="3338846"/>
                  </a:lnTo>
                </a:path>
                <a:path w="8438515" h="3339465">
                  <a:moveTo>
                    <a:pt x="6710986" y="3338846"/>
                  </a:moveTo>
                  <a:lnTo>
                    <a:pt x="6867994" y="3238263"/>
                  </a:lnTo>
                  <a:lnTo>
                    <a:pt x="7063066" y="3186447"/>
                  </a:lnTo>
                  <a:lnTo>
                    <a:pt x="7261186" y="3091959"/>
                  </a:lnTo>
                  <a:lnTo>
                    <a:pt x="7456258" y="2814591"/>
                  </a:lnTo>
                  <a:lnTo>
                    <a:pt x="7654378" y="2875551"/>
                  </a:lnTo>
                  <a:lnTo>
                    <a:pt x="7849450" y="2808495"/>
                  </a:lnTo>
                  <a:lnTo>
                    <a:pt x="8044522" y="2784111"/>
                  </a:lnTo>
                  <a:lnTo>
                    <a:pt x="8242642" y="2817639"/>
                  </a:lnTo>
                  <a:lnTo>
                    <a:pt x="8438047" y="2659143"/>
                  </a:lnTo>
                </a:path>
              </a:pathLst>
            </a:custGeom>
            <a:ln w="28575">
              <a:solidFill>
                <a:srgbClr val="9F9F9F"/>
              </a:solidFill>
            </a:ln>
          </p:spPr>
          <p:txBody>
            <a:bodyPr wrap="square" lIns="0" tIns="0" rIns="0" bIns="0" rtlCol="0"/>
            <a:lstStyle/>
            <a:p>
              <a:endParaRPr/>
            </a:p>
          </p:txBody>
        </p:sp>
      </p:grpSp>
      <p:sp>
        <p:nvSpPr>
          <p:cNvPr id="18" name="object 18"/>
          <p:cNvSpPr txBox="1"/>
          <p:nvPr/>
        </p:nvSpPr>
        <p:spPr>
          <a:xfrm>
            <a:off x="8149378" y="5119116"/>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0.00%</a:t>
            </a:r>
            <a:endParaRPr sz="675">
              <a:latin typeface="Calibri"/>
              <a:cs typeface="Calibri"/>
            </a:endParaRPr>
          </a:p>
        </p:txBody>
      </p:sp>
      <p:sp>
        <p:nvSpPr>
          <p:cNvPr id="19" name="object 19"/>
          <p:cNvSpPr txBox="1"/>
          <p:nvPr/>
        </p:nvSpPr>
        <p:spPr>
          <a:xfrm>
            <a:off x="8149378" y="4673346"/>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1.00%</a:t>
            </a:r>
            <a:endParaRPr sz="675">
              <a:latin typeface="Calibri"/>
              <a:cs typeface="Calibri"/>
            </a:endParaRPr>
          </a:p>
        </p:txBody>
      </p:sp>
      <p:sp>
        <p:nvSpPr>
          <p:cNvPr id="20" name="object 20"/>
          <p:cNvSpPr txBox="1"/>
          <p:nvPr/>
        </p:nvSpPr>
        <p:spPr>
          <a:xfrm>
            <a:off x="8149378" y="4229862"/>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2.00%</a:t>
            </a:r>
            <a:endParaRPr sz="675">
              <a:latin typeface="Calibri"/>
              <a:cs typeface="Calibri"/>
            </a:endParaRPr>
          </a:p>
        </p:txBody>
      </p:sp>
      <p:sp>
        <p:nvSpPr>
          <p:cNvPr id="21" name="object 21"/>
          <p:cNvSpPr txBox="1"/>
          <p:nvPr/>
        </p:nvSpPr>
        <p:spPr>
          <a:xfrm>
            <a:off x="8149378" y="3786378"/>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3.00%</a:t>
            </a:r>
            <a:endParaRPr sz="675">
              <a:latin typeface="Calibri"/>
              <a:cs typeface="Calibri"/>
            </a:endParaRPr>
          </a:p>
        </p:txBody>
      </p:sp>
      <p:sp>
        <p:nvSpPr>
          <p:cNvPr id="22" name="object 22"/>
          <p:cNvSpPr txBox="1"/>
          <p:nvPr/>
        </p:nvSpPr>
        <p:spPr>
          <a:xfrm>
            <a:off x="8149378" y="3342893"/>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4.00%</a:t>
            </a:r>
            <a:endParaRPr sz="675">
              <a:latin typeface="Calibri"/>
              <a:cs typeface="Calibri"/>
            </a:endParaRPr>
          </a:p>
        </p:txBody>
      </p:sp>
      <p:sp>
        <p:nvSpPr>
          <p:cNvPr id="23" name="object 23"/>
          <p:cNvSpPr txBox="1"/>
          <p:nvPr/>
        </p:nvSpPr>
        <p:spPr>
          <a:xfrm>
            <a:off x="8149378" y="2899409"/>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5.00%</a:t>
            </a:r>
            <a:endParaRPr sz="675">
              <a:latin typeface="Calibri"/>
              <a:cs typeface="Calibri"/>
            </a:endParaRPr>
          </a:p>
        </p:txBody>
      </p:sp>
      <p:sp>
        <p:nvSpPr>
          <p:cNvPr id="24" name="object 24"/>
          <p:cNvSpPr txBox="1"/>
          <p:nvPr/>
        </p:nvSpPr>
        <p:spPr>
          <a:xfrm>
            <a:off x="8149378" y="2453640"/>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6.00%</a:t>
            </a:r>
            <a:endParaRPr sz="675">
              <a:latin typeface="Calibri"/>
              <a:cs typeface="Calibri"/>
            </a:endParaRPr>
          </a:p>
        </p:txBody>
      </p:sp>
      <p:sp>
        <p:nvSpPr>
          <p:cNvPr id="25" name="object 25"/>
          <p:cNvSpPr txBox="1"/>
          <p:nvPr/>
        </p:nvSpPr>
        <p:spPr>
          <a:xfrm>
            <a:off x="8149378" y="2010156"/>
            <a:ext cx="260033" cy="113493"/>
          </a:xfrm>
          <a:prstGeom prst="rect">
            <a:avLst/>
          </a:prstGeom>
        </p:spPr>
        <p:txBody>
          <a:bodyPr vert="horz" wrap="square" lIns="0" tIns="9525" rIns="0" bIns="0" rtlCol="0">
            <a:spAutoFit/>
          </a:bodyPr>
          <a:lstStyle/>
          <a:p>
            <a:pPr marL="9525">
              <a:lnSpc>
                <a:spcPct val="100000"/>
              </a:lnSpc>
              <a:spcBef>
                <a:spcPts val="75"/>
              </a:spcBef>
            </a:pPr>
            <a:r>
              <a:rPr sz="675" spc="34" dirty="0">
                <a:solidFill>
                  <a:srgbClr val="7A7A7A"/>
                </a:solidFill>
                <a:latin typeface="Calibri"/>
                <a:cs typeface="Calibri"/>
              </a:rPr>
              <a:t>7.00%</a:t>
            </a:r>
            <a:endParaRPr sz="675">
              <a:latin typeface="Calibri"/>
              <a:cs typeface="Calibri"/>
            </a:endParaRPr>
          </a:p>
        </p:txBody>
      </p:sp>
      <p:sp>
        <p:nvSpPr>
          <p:cNvPr id="26" name="object 26"/>
          <p:cNvSpPr txBox="1"/>
          <p:nvPr/>
        </p:nvSpPr>
        <p:spPr>
          <a:xfrm>
            <a:off x="1273395" y="5119116"/>
            <a:ext cx="46673" cy="113493"/>
          </a:xfrm>
          <a:prstGeom prst="rect">
            <a:avLst/>
          </a:prstGeom>
        </p:spPr>
        <p:txBody>
          <a:bodyPr vert="horz" wrap="square" lIns="0" tIns="9525" rIns="0" bIns="0" rtlCol="0">
            <a:spAutoFit/>
          </a:bodyPr>
          <a:lstStyle/>
          <a:p>
            <a:pPr marL="9525">
              <a:lnSpc>
                <a:spcPct val="100000"/>
              </a:lnSpc>
              <a:spcBef>
                <a:spcPts val="75"/>
              </a:spcBef>
            </a:pPr>
            <a:r>
              <a:rPr sz="675" spc="-38" dirty="0">
                <a:solidFill>
                  <a:srgbClr val="7A7A7A"/>
                </a:solidFill>
                <a:latin typeface="Calibri"/>
                <a:cs typeface="Calibri"/>
              </a:rPr>
              <a:t>-</a:t>
            </a:r>
            <a:endParaRPr sz="675">
              <a:latin typeface="Calibri"/>
              <a:cs typeface="Calibri"/>
            </a:endParaRPr>
          </a:p>
        </p:txBody>
      </p:sp>
      <p:sp>
        <p:nvSpPr>
          <p:cNvPr id="27" name="object 27"/>
          <p:cNvSpPr txBox="1"/>
          <p:nvPr/>
        </p:nvSpPr>
        <p:spPr>
          <a:xfrm>
            <a:off x="901349" y="4600194"/>
            <a:ext cx="459581" cy="113493"/>
          </a:xfrm>
          <a:prstGeom prst="rect">
            <a:avLst/>
          </a:prstGeom>
        </p:spPr>
        <p:txBody>
          <a:bodyPr vert="horz" wrap="square" lIns="0" tIns="9525" rIns="0" bIns="0" rtlCol="0">
            <a:spAutoFit/>
          </a:bodyPr>
          <a:lstStyle/>
          <a:p>
            <a:pPr marL="9525">
              <a:lnSpc>
                <a:spcPct val="100000"/>
              </a:lnSpc>
              <a:spcBef>
                <a:spcPts val="75"/>
              </a:spcBef>
            </a:pPr>
            <a:r>
              <a:rPr sz="675" spc="30" dirty="0">
                <a:solidFill>
                  <a:srgbClr val="7A7A7A"/>
                </a:solidFill>
                <a:latin typeface="Calibri"/>
                <a:cs typeface="Calibri"/>
              </a:rPr>
              <a:t>10,000,000</a:t>
            </a:r>
            <a:endParaRPr sz="675">
              <a:latin typeface="Calibri"/>
              <a:cs typeface="Calibri"/>
            </a:endParaRPr>
          </a:p>
        </p:txBody>
      </p:sp>
      <p:sp>
        <p:nvSpPr>
          <p:cNvPr id="28" name="object 28"/>
          <p:cNvSpPr txBox="1"/>
          <p:nvPr/>
        </p:nvSpPr>
        <p:spPr>
          <a:xfrm>
            <a:off x="901349" y="4081271"/>
            <a:ext cx="459581" cy="113493"/>
          </a:xfrm>
          <a:prstGeom prst="rect">
            <a:avLst/>
          </a:prstGeom>
        </p:spPr>
        <p:txBody>
          <a:bodyPr vert="horz" wrap="square" lIns="0" tIns="9525" rIns="0" bIns="0" rtlCol="0">
            <a:spAutoFit/>
          </a:bodyPr>
          <a:lstStyle/>
          <a:p>
            <a:pPr marL="9525">
              <a:lnSpc>
                <a:spcPct val="100000"/>
              </a:lnSpc>
              <a:spcBef>
                <a:spcPts val="75"/>
              </a:spcBef>
            </a:pPr>
            <a:r>
              <a:rPr sz="675" spc="30" dirty="0">
                <a:solidFill>
                  <a:srgbClr val="7A7A7A"/>
                </a:solidFill>
                <a:latin typeface="Calibri"/>
                <a:cs typeface="Calibri"/>
              </a:rPr>
              <a:t>20,000,000</a:t>
            </a:r>
            <a:endParaRPr sz="675">
              <a:latin typeface="Calibri"/>
              <a:cs typeface="Calibri"/>
            </a:endParaRPr>
          </a:p>
        </p:txBody>
      </p:sp>
      <p:sp>
        <p:nvSpPr>
          <p:cNvPr id="29" name="object 29"/>
          <p:cNvSpPr txBox="1"/>
          <p:nvPr/>
        </p:nvSpPr>
        <p:spPr>
          <a:xfrm>
            <a:off x="901349" y="3564635"/>
            <a:ext cx="459581" cy="113493"/>
          </a:xfrm>
          <a:prstGeom prst="rect">
            <a:avLst/>
          </a:prstGeom>
        </p:spPr>
        <p:txBody>
          <a:bodyPr vert="horz" wrap="square" lIns="0" tIns="9525" rIns="0" bIns="0" rtlCol="0">
            <a:spAutoFit/>
          </a:bodyPr>
          <a:lstStyle/>
          <a:p>
            <a:pPr marL="9525">
              <a:lnSpc>
                <a:spcPct val="100000"/>
              </a:lnSpc>
              <a:spcBef>
                <a:spcPts val="75"/>
              </a:spcBef>
            </a:pPr>
            <a:r>
              <a:rPr sz="675" spc="30" dirty="0">
                <a:solidFill>
                  <a:srgbClr val="7A7A7A"/>
                </a:solidFill>
                <a:latin typeface="Calibri"/>
                <a:cs typeface="Calibri"/>
              </a:rPr>
              <a:t>30,000,000</a:t>
            </a:r>
            <a:endParaRPr sz="675">
              <a:latin typeface="Calibri"/>
              <a:cs typeface="Calibri"/>
            </a:endParaRPr>
          </a:p>
        </p:txBody>
      </p:sp>
      <p:sp>
        <p:nvSpPr>
          <p:cNvPr id="30" name="object 30"/>
          <p:cNvSpPr txBox="1"/>
          <p:nvPr/>
        </p:nvSpPr>
        <p:spPr>
          <a:xfrm>
            <a:off x="901349" y="3045714"/>
            <a:ext cx="459581" cy="113493"/>
          </a:xfrm>
          <a:prstGeom prst="rect">
            <a:avLst/>
          </a:prstGeom>
        </p:spPr>
        <p:txBody>
          <a:bodyPr vert="horz" wrap="square" lIns="0" tIns="9525" rIns="0" bIns="0" rtlCol="0">
            <a:spAutoFit/>
          </a:bodyPr>
          <a:lstStyle/>
          <a:p>
            <a:pPr marL="9525">
              <a:lnSpc>
                <a:spcPct val="100000"/>
              </a:lnSpc>
              <a:spcBef>
                <a:spcPts val="75"/>
              </a:spcBef>
            </a:pPr>
            <a:r>
              <a:rPr sz="675" spc="30" dirty="0">
                <a:solidFill>
                  <a:srgbClr val="7A7A7A"/>
                </a:solidFill>
                <a:latin typeface="Calibri"/>
                <a:cs typeface="Calibri"/>
              </a:rPr>
              <a:t>40,000,000</a:t>
            </a:r>
            <a:endParaRPr sz="675">
              <a:latin typeface="Calibri"/>
              <a:cs typeface="Calibri"/>
            </a:endParaRPr>
          </a:p>
        </p:txBody>
      </p:sp>
      <p:sp>
        <p:nvSpPr>
          <p:cNvPr id="31" name="object 31"/>
          <p:cNvSpPr txBox="1"/>
          <p:nvPr/>
        </p:nvSpPr>
        <p:spPr>
          <a:xfrm>
            <a:off x="901349" y="2529077"/>
            <a:ext cx="459581" cy="113493"/>
          </a:xfrm>
          <a:prstGeom prst="rect">
            <a:avLst/>
          </a:prstGeom>
        </p:spPr>
        <p:txBody>
          <a:bodyPr vert="horz" wrap="square" lIns="0" tIns="9525" rIns="0" bIns="0" rtlCol="0">
            <a:spAutoFit/>
          </a:bodyPr>
          <a:lstStyle/>
          <a:p>
            <a:pPr marL="9525">
              <a:lnSpc>
                <a:spcPct val="100000"/>
              </a:lnSpc>
              <a:spcBef>
                <a:spcPts val="75"/>
              </a:spcBef>
            </a:pPr>
            <a:r>
              <a:rPr sz="675" spc="30" dirty="0">
                <a:solidFill>
                  <a:srgbClr val="7A7A7A"/>
                </a:solidFill>
                <a:latin typeface="Calibri"/>
                <a:cs typeface="Calibri"/>
              </a:rPr>
              <a:t>50,000,000</a:t>
            </a:r>
            <a:endParaRPr sz="675">
              <a:latin typeface="Calibri"/>
              <a:cs typeface="Calibri"/>
            </a:endParaRPr>
          </a:p>
        </p:txBody>
      </p:sp>
      <p:sp>
        <p:nvSpPr>
          <p:cNvPr id="32" name="object 32"/>
          <p:cNvSpPr txBox="1"/>
          <p:nvPr/>
        </p:nvSpPr>
        <p:spPr>
          <a:xfrm>
            <a:off x="901349" y="2010156"/>
            <a:ext cx="459581" cy="113493"/>
          </a:xfrm>
          <a:prstGeom prst="rect">
            <a:avLst/>
          </a:prstGeom>
        </p:spPr>
        <p:txBody>
          <a:bodyPr vert="horz" wrap="square" lIns="0" tIns="9525" rIns="0" bIns="0" rtlCol="0">
            <a:spAutoFit/>
          </a:bodyPr>
          <a:lstStyle/>
          <a:p>
            <a:pPr marL="9525">
              <a:lnSpc>
                <a:spcPct val="100000"/>
              </a:lnSpc>
              <a:spcBef>
                <a:spcPts val="75"/>
              </a:spcBef>
            </a:pPr>
            <a:r>
              <a:rPr sz="675" spc="30" dirty="0">
                <a:solidFill>
                  <a:srgbClr val="7A7A7A"/>
                </a:solidFill>
                <a:latin typeface="Calibri"/>
                <a:cs typeface="Calibri"/>
              </a:rPr>
              <a:t>60,000,000</a:t>
            </a:r>
            <a:endParaRPr sz="675">
              <a:latin typeface="Calibri"/>
              <a:cs typeface="Calibri"/>
            </a:endParaRPr>
          </a:p>
        </p:txBody>
      </p:sp>
      <p:sp>
        <p:nvSpPr>
          <p:cNvPr id="33" name="object 33"/>
          <p:cNvSpPr txBox="1"/>
          <p:nvPr/>
        </p:nvSpPr>
        <p:spPr>
          <a:xfrm>
            <a:off x="2598547" y="5231130"/>
            <a:ext cx="221456" cy="113493"/>
          </a:xfrm>
          <a:prstGeom prst="rect">
            <a:avLst/>
          </a:prstGeom>
        </p:spPr>
        <p:txBody>
          <a:bodyPr vert="horz" wrap="square" lIns="0" tIns="9525" rIns="0" bIns="0" rtlCol="0">
            <a:spAutoFit/>
          </a:bodyPr>
          <a:lstStyle/>
          <a:p>
            <a:pPr marL="9525">
              <a:lnSpc>
                <a:spcPct val="100000"/>
              </a:lnSpc>
              <a:spcBef>
                <a:spcPts val="75"/>
              </a:spcBef>
            </a:pPr>
            <a:r>
              <a:rPr sz="675" spc="41" dirty="0">
                <a:solidFill>
                  <a:srgbClr val="7A7A7A"/>
                </a:solidFill>
                <a:latin typeface="Calibri"/>
                <a:cs typeface="Calibri"/>
              </a:rPr>
              <a:t>2024</a:t>
            </a:r>
            <a:endParaRPr sz="675">
              <a:latin typeface="Calibri"/>
              <a:cs typeface="Calibri"/>
            </a:endParaRPr>
          </a:p>
        </p:txBody>
      </p:sp>
      <p:sp>
        <p:nvSpPr>
          <p:cNvPr id="34" name="object 34"/>
          <p:cNvSpPr txBox="1"/>
          <p:nvPr/>
        </p:nvSpPr>
        <p:spPr>
          <a:xfrm>
            <a:off x="3187248" y="5231130"/>
            <a:ext cx="221456" cy="113493"/>
          </a:xfrm>
          <a:prstGeom prst="rect">
            <a:avLst/>
          </a:prstGeom>
        </p:spPr>
        <p:txBody>
          <a:bodyPr vert="horz" wrap="square" lIns="0" tIns="9525" rIns="0" bIns="0" rtlCol="0">
            <a:spAutoFit/>
          </a:bodyPr>
          <a:lstStyle/>
          <a:p>
            <a:pPr marL="9525">
              <a:lnSpc>
                <a:spcPct val="100000"/>
              </a:lnSpc>
              <a:spcBef>
                <a:spcPts val="75"/>
              </a:spcBef>
            </a:pPr>
            <a:r>
              <a:rPr sz="675" spc="41" dirty="0">
                <a:solidFill>
                  <a:srgbClr val="7A7A7A"/>
                </a:solidFill>
                <a:latin typeface="Calibri"/>
                <a:cs typeface="Calibri"/>
              </a:rPr>
              <a:t>2028</a:t>
            </a:r>
            <a:endParaRPr sz="675">
              <a:latin typeface="Calibri"/>
              <a:cs typeface="Calibri"/>
            </a:endParaRPr>
          </a:p>
        </p:txBody>
      </p:sp>
      <p:sp>
        <p:nvSpPr>
          <p:cNvPr id="35" name="object 35"/>
          <p:cNvSpPr txBox="1"/>
          <p:nvPr/>
        </p:nvSpPr>
        <p:spPr>
          <a:xfrm>
            <a:off x="6130752" y="5231130"/>
            <a:ext cx="221456" cy="113493"/>
          </a:xfrm>
          <a:prstGeom prst="rect">
            <a:avLst/>
          </a:prstGeom>
        </p:spPr>
        <p:txBody>
          <a:bodyPr vert="horz" wrap="square" lIns="0" tIns="9525" rIns="0" bIns="0" rtlCol="0">
            <a:spAutoFit/>
          </a:bodyPr>
          <a:lstStyle/>
          <a:p>
            <a:pPr marL="9525">
              <a:lnSpc>
                <a:spcPct val="100000"/>
              </a:lnSpc>
              <a:spcBef>
                <a:spcPts val="75"/>
              </a:spcBef>
            </a:pPr>
            <a:r>
              <a:rPr sz="675" spc="41" dirty="0">
                <a:solidFill>
                  <a:srgbClr val="7A7A7A"/>
                </a:solidFill>
                <a:latin typeface="Calibri"/>
                <a:cs typeface="Calibri"/>
              </a:rPr>
              <a:t>2048</a:t>
            </a:r>
            <a:endParaRPr sz="675">
              <a:latin typeface="Calibri"/>
              <a:cs typeface="Calibri"/>
            </a:endParaRPr>
          </a:p>
        </p:txBody>
      </p:sp>
      <p:sp>
        <p:nvSpPr>
          <p:cNvPr id="36" name="object 36"/>
          <p:cNvSpPr txBox="1"/>
          <p:nvPr/>
        </p:nvSpPr>
        <p:spPr>
          <a:xfrm>
            <a:off x="6719455" y="5231130"/>
            <a:ext cx="221456" cy="113493"/>
          </a:xfrm>
          <a:prstGeom prst="rect">
            <a:avLst/>
          </a:prstGeom>
        </p:spPr>
        <p:txBody>
          <a:bodyPr vert="horz" wrap="square" lIns="0" tIns="9525" rIns="0" bIns="0" rtlCol="0">
            <a:spAutoFit/>
          </a:bodyPr>
          <a:lstStyle/>
          <a:p>
            <a:pPr marL="9525">
              <a:lnSpc>
                <a:spcPct val="100000"/>
              </a:lnSpc>
              <a:spcBef>
                <a:spcPts val="75"/>
              </a:spcBef>
            </a:pPr>
            <a:r>
              <a:rPr sz="675" spc="41" dirty="0">
                <a:solidFill>
                  <a:srgbClr val="7A7A7A"/>
                </a:solidFill>
                <a:latin typeface="Calibri"/>
                <a:cs typeface="Calibri"/>
              </a:rPr>
              <a:t>2052</a:t>
            </a:r>
            <a:endParaRPr sz="675">
              <a:latin typeface="Calibri"/>
              <a:cs typeface="Calibri"/>
            </a:endParaRPr>
          </a:p>
        </p:txBody>
      </p:sp>
      <p:sp>
        <p:nvSpPr>
          <p:cNvPr id="37" name="object 37"/>
          <p:cNvSpPr txBox="1"/>
          <p:nvPr/>
        </p:nvSpPr>
        <p:spPr>
          <a:xfrm>
            <a:off x="7308155" y="5231130"/>
            <a:ext cx="221456" cy="113493"/>
          </a:xfrm>
          <a:prstGeom prst="rect">
            <a:avLst/>
          </a:prstGeom>
        </p:spPr>
        <p:txBody>
          <a:bodyPr vert="horz" wrap="square" lIns="0" tIns="9525" rIns="0" bIns="0" rtlCol="0">
            <a:spAutoFit/>
          </a:bodyPr>
          <a:lstStyle/>
          <a:p>
            <a:pPr marL="9525">
              <a:lnSpc>
                <a:spcPct val="100000"/>
              </a:lnSpc>
              <a:spcBef>
                <a:spcPts val="75"/>
              </a:spcBef>
            </a:pPr>
            <a:r>
              <a:rPr sz="675" spc="41" dirty="0">
                <a:solidFill>
                  <a:srgbClr val="7A7A7A"/>
                </a:solidFill>
                <a:latin typeface="Calibri"/>
                <a:cs typeface="Calibri"/>
              </a:rPr>
              <a:t>2056</a:t>
            </a:r>
            <a:endParaRPr sz="675">
              <a:latin typeface="Calibri"/>
              <a:cs typeface="Calibri"/>
            </a:endParaRPr>
          </a:p>
        </p:txBody>
      </p:sp>
      <p:sp>
        <p:nvSpPr>
          <p:cNvPr id="38" name="object 38"/>
          <p:cNvSpPr txBox="1"/>
          <p:nvPr/>
        </p:nvSpPr>
        <p:spPr>
          <a:xfrm>
            <a:off x="7896856" y="5231130"/>
            <a:ext cx="221456" cy="113493"/>
          </a:xfrm>
          <a:prstGeom prst="rect">
            <a:avLst/>
          </a:prstGeom>
        </p:spPr>
        <p:txBody>
          <a:bodyPr vert="horz" wrap="square" lIns="0" tIns="9525" rIns="0" bIns="0" rtlCol="0">
            <a:spAutoFit/>
          </a:bodyPr>
          <a:lstStyle/>
          <a:p>
            <a:pPr marL="9525">
              <a:lnSpc>
                <a:spcPct val="100000"/>
              </a:lnSpc>
              <a:spcBef>
                <a:spcPts val="75"/>
              </a:spcBef>
            </a:pPr>
            <a:r>
              <a:rPr sz="675" spc="41" dirty="0">
                <a:solidFill>
                  <a:srgbClr val="7A7A7A"/>
                </a:solidFill>
                <a:latin typeface="Calibri"/>
                <a:cs typeface="Calibri"/>
              </a:rPr>
              <a:t>2060</a:t>
            </a:r>
            <a:endParaRPr sz="675">
              <a:latin typeface="Calibri"/>
              <a:cs typeface="Calibri"/>
            </a:endParaRPr>
          </a:p>
        </p:txBody>
      </p:sp>
      <p:sp>
        <p:nvSpPr>
          <p:cNvPr id="39" name="object 39"/>
          <p:cNvSpPr txBox="1"/>
          <p:nvPr/>
        </p:nvSpPr>
        <p:spPr>
          <a:xfrm>
            <a:off x="8424330" y="3331978"/>
            <a:ext cx="115416" cy="600551"/>
          </a:xfrm>
          <a:prstGeom prst="rect">
            <a:avLst/>
          </a:prstGeom>
        </p:spPr>
        <p:txBody>
          <a:bodyPr vert="vert270" wrap="square" lIns="0" tIns="5715" rIns="0" bIns="0" rtlCol="0">
            <a:spAutoFit/>
          </a:bodyPr>
          <a:lstStyle/>
          <a:p>
            <a:pPr marL="9525">
              <a:lnSpc>
                <a:spcPct val="100000"/>
              </a:lnSpc>
              <a:spcBef>
                <a:spcPts val="45"/>
              </a:spcBef>
            </a:pPr>
            <a:r>
              <a:rPr sz="750" b="1" spc="53" dirty="0">
                <a:solidFill>
                  <a:srgbClr val="7A7A7A"/>
                </a:solidFill>
                <a:latin typeface="Calibri"/>
                <a:cs typeface="Calibri"/>
              </a:rPr>
              <a:t>Growth</a:t>
            </a:r>
            <a:r>
              <a:rPr sz="750" b="1" spc="34" dirty="0">
                <a:solidFill>
                  <a:srgbClr val="7A7A7A"/>
                </a:solidFill>
                <a:latin typeface="Calibri"/>
                <a:cs typeface="Calibri"/>
              </a:rPr>
              <a:t> Rate</a:t>
            </a:r>
            <a:endParaRPr sz="750">
              <a:latin typeface="Calibri"/>
              <a:cs typeface="Calibri"/>
            </a:endParaRPr>
          </a:p>
        </p:txBody>
      </p:sp>
      <p:sp>
        <p:nvSpPr>
          <p:cNvPr id="40" name="object 40"/>
          <p:cNvSpPr txBox="1"/>
          <p:nvPr/>
        </p:nvSpPr>
        <p:spPr>
          <a:xfrm>
            <a:off x="784026" y="3356168"/>
            <a:ext cx="115416" cy="526256"/>
          </a:xfrm>
          <a:prstGeom prst="rect">
            <a:avLst/>
          </a:prstGeom>
        </p:spPr>
        <p:txBody>
          <a:bodyPr vert="vert270" wrap="square" lIns="0" tIns="5715" rIns="0" bIns="0" rtlCol="0">
            <a:spAutoFit/>
          </a:bodyPr>
          <a:lstStyle/>
          <a:p>
            <a:pPr marL="9525">
              <a:lnSpc>
                <a:spcPct val="100000"/>
              </a:lnSpc>
              <a:spcBef>
                <a:spcPts val="45"/>
              </a:spcBef>
            </a:pPr>
            <a:r>
              <a:rPr sz="750" b="1" spc="41" dirty="0">
                <a:solidFill>
                  <a:srgbClr val="7A7A7A"/>
                </a:solidFill>
                <a:latin typeface="Calibri"/>
                <a:cs typeface="Calibri"/>
              </a:rPr>
              <a:t>Population</a:t>
            </a:r>
            <a:endParaRPr sz="750">
              <a:latin typeface="Calibri"/>
              <a:cs typeface="Calibri"/>
            </a:endParaRPr>
          </a:p>
        </p:txBody>
      </p:sp>
      <p:sp>
        <p:nvSpPr>
          <p:cNvPr id="41" name="object 41"/>
          <p:cNvSpPr/>
          <p:nvPr/>
        </p:nvSpPr>
        <p:spPr>
          <a:xfrm>
            <a:off x="3659111" y="5463456"/>
            <a:ext cx="182880" cy="47149"/>
          </a:xfrm>
          <a:custGeom>
            <a:avLst/>
            <a:gdLst/>
            <a:ahLst/>
            <a:cxnLst/>
            <a:rect l="l" t="t" r="r" b="b"/>
            <a:pathLst>
              <a:path w="243839" h="62864">
                <a:moveTo>
                  <a:pt x="243840" y="0"/>
                </a:moveTo>
                <a:lnTo>
                  <a:pt x="0" y="0"/>
                </a:lnTo>
                <a:lnTo>
                  <a:pt x="0" y="62378"/>
                </a:lnTo>
                <a:lnTo>
                  <a:pt x="243840" y="62378"/>
                </a:lnTo>
                <a:lnTo>
                  <a:pt x="243840" y="0"/>
                </a:lnTo>
                <a:close/>
              </a:path>
            </a:pathLst>
          </a:custGeom>
          <a:solidFill>
            <a:srgbClr val="153E6D"/>
          </a:solidFill>
        </p:spPr>
        <p:txBody>
          <a:bodyPr wrap="square" lIns="0" tIns="0" rIns="0" bIns="0" rtlCol="0"/>
          <a:lstStyle/>
          <a:p>
            <a:endParaRPr/>
          </a:p>
        </p:txBody>
      </p:sp>
      <p:sp>
        <p:nvSpPr>
          <p:cNvPr id="42" name="object 42"/>
          <p:cNvSpPr txBox="1"/>
          <p:nvPr/>
        </p:nvSpPr>
        <p:spPr>
          <a:xfrm>
            <a:off x="3775949" y="5231130"/>
            <a:ext cx="885825" cy="309563"/>
          </a:xfrm>
          <a:prstGeom prst="rect">
            <a:avLst/>
          </a:prstGeom>
        </p:spPr>
        <p:txBody>
          <a:bodyPr vert="horz" wrap="square" lIns="0" tIns="9525" rIns="0" bIns="0" rtlCol="0">
            <a:spAutoFit/>
          </a:bodyPr>
          <a:lstStyle/>
          <a:p>
            <a:pPr marL="9525">
              <a:lnSpc>
                <a:spcPct val="100000"/>
              </a:lnSpc>
              <a:spcBef>
                <a:spcPts val="75"/>
              </a:spcBef>
              <a:tabLst>
                <a:tab pos="598170" algn="l"/>
              </a:tabLst>
            </a:pPr>
            <a:r>
              <a:rPr sz="675" spc="41" dirty="0">
                <a:solidFill>
                  <a:srgbClr val="7A7A7A"/>
                </a:solidFill>
                <a:latin typeface="Calibri"/>
                <a:cs typeface="Calibri"/>
              </a:rPr>
              <a:t>2032</a:t>
            </a:r>
            <a:r>
              <a:rPr sz="675" dirty="0">
                <a:solidFill>
                  <a:srgbClr val="7A7A7A"/>
                </a:solidFill>
                <a:latin typeface="Calibri"/>
                <a:cs typeface="Calibri"/>
              </a:rPr>
              <a:t>	</a:t>
            </a:r>
            <a:r>
              <a:rPr sz="675" spc="41" dirty="0">
                <a:solidFill>
                  <a:srgbClr val="7A7A7A"/>
                </a:solidFill>
                <a:latin typeface="Calibri"/>
                <a:cs typeface="Calibri"/>
              </a:rPr>
              <a:t>2036</a:t>
            </a:r>
            <a:endParaRPr sz="675">
              <a:latin typeface="Calibri"/>
              <a:cs typeface="Calibri"/>
            </a:endParaRPr>
          </a:p>
          <a:p>
            <a:pPr marL="85248">
              <a:lnSpc>
                <a:spcPct val="100000"/>
              </a:lnSpc>
              <a:spcBef>
                <a:spcPts val="664"/>
              </a:spcBef>
            </a:pPr>
            <a:r>
              <a:rPr sz="675" spc="15" dirty="0">
                <a:solidFill>
                  <a:srgbClr val="7A7A7A"/>
                </a:solidFill>
                <a:latin typeface="Calibri"/>
                <a:cs typeface="Calibri"/>
              </a:rPr>
              <a:t>Population</a:t>
            </a:r>
            <a:r>
              <a:rPr sz="675" spc="146" dirty="0">
                <a:solidFill>
                  <a:srgbClr val="7A7A7A"/>
                </a:solidFill>
                <a:latin typeface="Calibri"/>
                <a:cs typeface="Calibri"/>
              </a:rPr>
              <a:t> </a:t>
            </a:r>
            <a:r>
              <a:rPr sz="675" spc="75" dirty="0">
                <a:solidFill>
                  <a:srgbClr val="7A7A7A"/>
                </a:solidFill>
                <a:latin typeface="Calibri"/>
                <a:cs typeface="Calibri"/>
              </a:rPr>
              <a:t>Age</a:t>
            </a:r>
            <a:r>
              <a:rPr sz="675" spc="45" dirty="0">
                <a:solidFill>
                  <a:srgbClr val="7A7A7A"/>
                </a:solidFill>
                <a:latin typeface="Calibri"/>
                <a:cs typeface="Calibri"/>
              </a:rPr>
              <a:t> </a:t>
            </a:r>
            <a:r>
              <a:rPr sz="675" spc="64" dirty="0">
                <a:solidFill>
                  <a:srgbClr val="7A7A7A"/>
                </a:solidFill>
                <a:latin typeface="Calibri"/>
                <a:cs typeface="Calibri"/>
              </a:rPr>
              <a:t>75+</a:t>
            </a:r>
            <a:endParaRPr sz="675">
              <a:latin typeface="Calibri"/>
              <a:cs typeface="Calibri"/>
            </a:endParaRPr>
          </a:p>
        </p:txBody>
      </p:sp>
      <p:sp>
        <p:nvSpPr>
          <p:cNvPr id="43" name="object 43"/>
          <p:cNvSpPr/>
          <p:nvPr/>
        </p:nvSpPr>
        <p:spPr>
          <a:xfrm>
            <a:off x="4802066" y="5486849"/>
            <a:ext cx="182880" cy="0"/>
          </a:xfrm>
          <a:custGeom>
            <a:avLst/>
            <a:gdLst/>
            <a:ahLst/>
            <a:cxnLst/>
            <a:rect l="l" t="t" r="r" b="b"/>
            <a:pathLst>
              <a:path w="243840">
                <a:moveTo>
                  <a:pt x="0" y="0"/>
                </a:moveTo>
                <a:lnTo>
                  <a:pt x="243840" y="1"/>
                </a:lnTo>
              </a:path>
            </a:pathLst>
          </a:custGeom>
          <a:ln w="28575">
            <a:solidFill>
              <a:srgbClr val="9F9F9F"/>
            </a:solidFill>
          </a:ln>
        </p:spPr>
        <p:txBody>
          <a:bodyPr wrap="square" lIns="0" tIns="0" rIns="0" bIns="0" rtlCol="0"/>
          <a:lstStyle/>
          <a:p>
            <a:endParaRPr/>
          </a:p>
        </p:txBody>
      </p:sp>
      <p:sp>
        <p:nvSpPr>
          <p:cNvPr id="44" name="object 44"/>
          <p:cNvSpPr txBox="1"/>
          <p:nvPr/>
        </p:nvSpPr>
        <p:spPr>
          <a:xfrm>
            <a:off x="4953351" y="5231130"/>
            <a:ext cx="810101" cy="309563"/>
          </a:xfrm>
          <a:prstGeom prst="rect">
            <a:avLst/>
          </a:prstGeom>
        </p:spPr>
        <p:txBody>
          <a:bodyPr vert="horz" wrap="square" lIns="0" tIns="9525" rIns="0" bIns="0" rtlCol="0">
            <a:spAutoFit/>
          </a:bodyPr>
          <a:lstStyle/>
          <a:p>
            <a:pPr marL="9525">
              <a:lnSpc>
                <a:spcPct val="100000"/>
              </a:lnSpc>
              <a:spcBef>
                <a:spcPts val="75"/>
              </a:spcBef>
              <a:tabLst>
                <a:tab pos="598170" algn="l"/>
              </a:tabLst>
            </a:pPr>
            <a:r>
              <a:rPr sz="675" spc="41" dirty="0">
                <a:solidFill>
                  <a:srgbClr val="7A7A7A"/>
                </a:solidFill>
                <a:latin typeface="Calibri"/>
                <a:cs typeface="Calibri"/>
              </a:rPr>
              <a:t>2040</a:t>
            </a:r>
            <a:r>
              <a:rPr sz="675" dirty="0">
                <a:solidFill>
                  <a:srgbClr val="7A7A7A"/>
                </a:solidFill>
                <a:latin typeface="Calibri"/>
                <a:cs typeface="Calibri"/>
              </a:rPr>
              <a:t>	</a:t>
            </a:r>
            <a:r>
              <a:rPr sz="675" spc="41" dirty="0">
                <a:solidFill>
                  <a:srgbClr val="7A7A7A"/>
                </a:solidFill>
                <a:latin typeface="Calibri"/>
                <a:cs typeface="Calibri"/>
              </a:rPr>
              <a:t>2044</a:t>
            </a:r>
            <a:endParaRPr sz="675">
              <a:latin typeface="Calibri"/>
              <a:cs typeface="Calibri"/>
            </a:endParaRPr>
          </a:p>
          <a:p>
            <a:pPr marL="50483">
              <a:lnSpc>
                <a:spcPct val="100000"/>
              </a:lnSpc>
              <a:spcBef>
                <a:spcPts val="664"/>
              </a:spcBef>
            </a:pPr>
            <a:r>
              <a:rPr sz="675" spc="56" dirty="0">
                <a:solidFill>
                  <a:srgbClr val="7A7A7A"/>
                </a:solidFill>
                <a:latin typeface="Calibri"/>
                <a:cs typeface="Calibri"/>
              </a:rPr>
              <a:t>75+</a:t>
            </a:r>
            <a:r>
              <a:rPr sz="675" spc="131" dirty="0">
                <a:solidFill>
                  <a:srgbClr val="7A7A7A"/>
                </a:solidFill>
                <a:latin typeface="Calibri"/>
                <a:cs typeface="Calibri"/>
              </a:rPr>
              <a:t> </a:t>
            </a:r>
            <a:r>
              <a:rPr sz="675" spc="15" dirty="0">
                <a:solidFill>
                  <a:srgbClr val="7A7A7A"/>
                </a:solidFill>
                <a:latin typeface="Calibri"/>
                <a:cs typeface="Calibri"/>
              </a:rPr>
              <a:t>Growth</a:t>
            </a:r>
            <a:r>
              <a:rPr sz="675" spc="11" dirty="0">
                <a:solidFill>
                  <a:srgbClr val="7A7A7A"/>
                </a:solidFill>
                <a:latin typeface="Calibri"/>
                <a:cs typeface="Calibri"/>
              </a:rPr>
              <a:t> </a:t>
            </a:r>
            <a:r>
              <a:rPr sz="675" spc="30" dirty="0">
                <a:solidFill>
                  <a:srgbClr val="7A7A7A"/>
                </a:solidFill>
                <a:latin typeface="Calibri"/>
                <a:cs typeface="Calibri"/>
              </a:rPr>
              <a:t>Rate</a:t>
            </a:r>
            <a:endParaRPr sz="675">
              <a:latin typeface="Calibri"/>
              <a:cs typeface="Calibri"/>
            </a:endParaRPr>
          </a:p>
        </p:txBody>
      </p:sp>
      <p:grpSp>
        <p:nvGrpSpPr>
          <p:cNvPr id="45" name="object 45"/>
          <p:cNvGrpSpPr/>
          <p:nvPr/>
        </p:nvGrpSpPr>
        <p:grpSpPr>
          <a:xfrm>
            <a:off x="2726015" y="2321611"/>
            <a:ext cx="4480560" cy="3068955"/>
            <a:chOff x="3634686" y="1952481"/>
            <a:chExt cx="5974080" cy="4091940"/>
          </a:xfrm>
        </p:grpSpPr>
        <p:sp>
          <p:nvSpPr>
            <p:cNvPr id="46" name="object 46"/>
            <p:cNvSpPr/>
            <p:nvPr/>
          </p:nvSpPr>
          <p:spPr>
            <a:xfrm>
              <a:off x="3641036" y="2064847"/>
              <a:ext cx="2914015" cy="3973195"/>
            </a:xfrm>
            <a:custGeom>
              <a:avLst/>
              <a:gdLst/>
              <a:ahLst/>
              <a:cxnLst/>
              <a:rect l="l" t="t" r="r" b="b"/>
              <a:pathLst>
                <a:path w="2914015" h="3973195">
                  <a:moveTo>
                    <a:pt x="2913966" y="0"/>
                  </a:moveTo>
                  <a:lnTo>
                    <a:pt x="0" y="0"/>
                  </a:lnTo>
                  <a:lnTo>
                    <a:pt x="0" y="3972599"/>
                  </a:lnTo>
                  <a:lnTo>
                    <a:pt x="2913966" y="3972599"/>
                  </a:lnTo>
                  <a:lnTo>
                    <a:pt x="2913966" y="0"/>
                  </a:lnTo>
                  <a:close/>
                </a:path>
              </a:pathLst>
            </a:custGeom>
            <a:solidFill>
              <a:srgbClr val="FFFFFF">
                <a:alpha val="27839"/>
              </a:srgbClr>
            </a:solidFill>
          </p:spPr>
          <p:txBody>
            <a:bodyPr wrap="square" lIns="0" tIns="0" rIns="0" bIns="0" rtlCol="0"/>
            <a:lstStyle/>
            <a:p>
              <a:endParaRPr/>
            </a:p>
          </p:txBody>
        </p:sp>
        <p:sp>
          <p:nvSpPr>
            <p:cNvPr id="47" name="object 47"/>
            <p:cNvSpPr/>
            <p:nvPr/>
          </p:nvSpPr>
          <p:spPr>
            <a:xfrm>
              <a:off x="3641036" y="2064847"/>
              <a:ext cx="2914015" cy="3973195"/>
            </a:xfrm>
            <a:custGeom>
              <a:avLst/>
              <a:gdLst/>
              <a:ahLst/>
              <a:cxnLst/>
              <a:rect l="l" t="t" r="r" b="b"/>
              <a:pathLst>
                <a:path w="2914015" h="3973195">
                  <a:moveTo>
                    <a:pt x="0" y="0"/>
                  </a:moveTo>
                  <a:lnTo>
                    <a:pt x="2913967" y="0"/>
                  </a:lnTo>
                  <a:lnTo>
                    <a:pt x="2913967" y="3972599"/>
                  </a:lnTo>
                  <a:lnTo>
                    <a:pt x="0" y="3972599"/>
                  </a:lnTo>
                  <a:lnTo>
                    <a:pt x="0" y="0"/>
                  </a:lnTo>
                  <a:close/>
                </a:path>
              </a:pathLst>
            </a:custGeom>
            <a:ln w="12700">
              <a:solidFill>
                <a:srgbClr val="FFFFFF"/>
              </a:solidFill>
            </a:ln>
          </p:spPr>
          <p:txBody>
            <a:bodyPr wrap="square" lIns="0" tIns="0" rIns="0" bIns="0" rtlCol="0"/>
            <a:lstStyle/>
            <a:p>
              <a:endParaRPr/>
            </a:p>
          </p:txBody>
        </p:sp>
        <p:sp>
          <p:nvSpPr>
            <p:cNvPr id="48" name="object 48"/>
            <p:cNvSpPr/>
            <p:nvPr/>
          </p:nvSpPr>
          <p:spPr>
            <a:xfrm>
              <a:off x="6500771" y="1958831"/>
              <a:ext cx="2453640" cy="3973195"/>
            </a:xfrm>
            <a:custGeom>
              <a:avLst/>
              <a:gdLst/>
              <a:ahLst/>
              <a:cxnLst/>
              <a:rect l="l" t="t" r="r" b="b"/>
              <a:pathLst>
                <a:path w="2453640" h="3973195">
                  <a:moveTo>
                    <a:pt x="2453624" y="0"/>
                  </a:moveTo>
                  <a:lnTo>
                    <a:pt x="0" y="0"/>
                  </a:lnTo>
                  <a:lnTo>
                    <a:pt x="0" y="3972599"/>
                  </a:lnTo>
                  <a:lnTo>
                    <a:pt x="2453624" y="3972599"/>
                  </a:lnTo>
                  <a:lnTo>
                    <a:pt x="2453624" y="0"/>
                  </a:lnTo>
                  <a:close/>
                </a:path>
              </a:pathLst>
            </a:custGeom>
            <a:solidFill>
              <a:srgbClr val="FFFFFF">
                <a:alpha val="27839"/>
              </a:srgbClr>
            </a:solidFill>
          </p:spPr>
          <p:txBody>
            <a:bodyPr wrap="square" lIns="0" tIns="0" rIns="0" bIns="0" rtlCol="0"/>
            <a:lstStyle/>
            <a:p>
              <a:endParaRPr/>
            </a:p>
          </p:txBody>
        </p:sp>
        <p:sp>
          <p:nvSpPr>
            <p:cNvPr id="49" name="object 49"/>
            <p:cNvSpPr/>
            <p:nvPr/>
          </p:nvSpPr>
          <p:spPr>
            <a:xfrm>
              <a:off x="6500771" y="1958831"/>
              <a:ext cx="2453640" cy="3973195"/>
            </a:xfrm>
            <a:custGeom>
              <a:avLst/>
              <a:gdLst/>
              <a:ahLst/>
              <a:cxnLst/>
              <a:rect l="l" t="t" r="r" b="b"/>
              <a:pathLst>
                <a:path w="2453640" h="3973195">
                  <a:moveTo>
                    <a:pt x="0" y="0"/>
                  </a:moveTo>
                  <a:lnTo>
                    <a:pt x="2453624" y="0"/>
                  </a:lnTo>
                  <a:lnTo>
                    <a:pt x="2453624" y="3972599"/>
                  </a:lnTo>
                  <a:lnTo>
                    <a:pt x="0" y="3972599"/>
                  </a:lnTo>
                  <a:lnTo>
                    <a:pt x="0" y="0"/>
                  </a:lnTo>
                  <a:close/>
                </a:path>
              </a:pathLst>
            </a:custGeom>
            <a:ln w="12700">
              <a:solidFill>
                <a:srgbClr val="FFFFFF"/>
              </a:solidFill>
            </a:ln>
          </p:spPr>
          <p:txBody>
            <a:bodyPr wrap="square" lIns="0" tIns="0" rIns="0" bIns="0" rtlCol="0"/>
            <a:lstStyle/>
            <a:p>
              <a:endParaRPr/>
            </a:p>
          </p:txBody>
        </p:sp>
        <p:sp>
          <p:nvSpPr>
            <p:cNvPr id="50" name="object 50"/>
            <p:cNvSpPr/>
            <p:nvPr/>
          </p:nvSpPr>
          <p:spPr>
            <a:xfrm>
              <a:off x="8908732" y="1958832"/>
              <a:ext cx="693420" cy="3973195"/>
            </a:xfrm>
            <a:custGeom>
              <a:avLst/>
              <a:gdLst/>
              <a:ahLst/>
              <a:cxnLst/>
              <a:rect l="l" t="t" r="r" b="b"/>
              <a:pathLst>
                <a:path w="693420" h="3973195">
                  <a:moveTo>
                    <a:pt x="693176" y="0"/>
                  </a:moveTo>
                  <a:lnTo>
                    <a:pt x="0" y="0"/>
                  </a:lnTo>
                  <a:lnTo>
                    <a:pt x="0" y="3972599"/>
                  </a:lnTo>
                  <a:lnTo>
                    <a:pt x="693176" y="3972599"/>
                  </a:lnTo>
                  <a:lnTo>
                    <a:pt x="693176" y="0"/>
                  </a:lnTo>
                  <a:close/>
                </a:path>
              </a:pathLst>
            </a:custGeom>
            <a:solidFill>
              <a:srgbClr val="FFFFFF">
                <a:alpha val="27839"/>
              </a:srgbClr>
            </a:solidFill>
          </p:spPr>
          <p:txBody>
            <a:bodyPr wrap="square" lIns="0" tIns="0" rIns="0" bIns="0" rtlCol="0"/>
            <a:lstStyle/>
            <a:p>
              <a:endParaRPr/>
            </a:p>
          </p:txBody>
        </p:sp>
        <p:sp>
          <p:nvSpPr>
            <p:cNvPr id="51" name="object 51"/>
            <p:cNvSpPr/>
            <p:nvPr/>
          </p:nvSpPr>
          <p:spPr>
            <a:xfrm>
              <a:off x="8908732" y="1958832"/>
              <a:ext cx="693420" cy="3973195"/>
            </a:xfrm>
            <a:custGeom>
              <a:avLst/>
              <a:gdLst/>
              <a:ahLst/>
              <a:cxnLst/>
              <a:rect l="l" t="t" r="r" b="b"/>
              <a:pathLst>
                <a:path w="693420" h="3973195">
                  <a:moveTo>
                    <a:pt x="0" y="0"/>
                  </a:moveTo>
                  <a:lnTo>
                    <a:pt x="693176" y="0"/>
                  </a:lnTo>
                  <a:lnTo>
                    <a:pt x="693176" y="3972599"/>
                  </a:lnTo>
                  <a:lnTo>
                    <a:pt x="0" y="3972599"/>
                  </a:lnTo>
                  <a:lnTo>
                    <a:pt x="0" y="0"/>
                  </a:lnTo>
                  <a:close/>
                </a:path>
              </a:pathLst>
            </a:custGeom>
            <a:ln w="12700">
              <a:solidFill>
                <a:srgbClr val="FFFFFF"/>
              </a:solidFill>
            </a:ln>
          </p:spPr>
          <p:txBody>
            <a:bodyPr wrap="square" lIns="0" tIns="0" rIns="0" bIns="0" rtlCol="0"/>
            <a:lstStyle/>
            <a:p>
              <a:endParaRPr/>
            </a:p>
          </p:txBody>
        </p:sp>
      </p:grpSp>
      <p:sp>
        <p:nvSpPr>
          <p:cNvPr id="52" name="object 52"/>
          <p:cNvSpPr txBox="1"/>
          <p:nvPr/>
        </p:nvSpPr>
        <p:spPr>
          <a:xfrm>
            <a:off x="2786876" y="4469510"/>
            <a:ext cx="3771900" cy="339090"/>
          </a:xfrm>
          <a:prstGeom prst="rect">
            <a:avLst/>
          </a:prstGeom>
        </p:spPr>
        <p:txBody>
          <a:bodyPr vert="horz" wrap="square" lIns="0" tIns="9525" rIns="0" bIns="0" rtlCol="0">
            <a:spAutoFit/>
          </a:bodyPr>
          <a:lstStyle/>
          <a:p>
            <a:pPr marL="9525">
              <a:lnSpc>
                <a:spcPct val="100000"/>
              </a:lnSpc>
              <a:spcBef>
                <a:spcPts val="75"/>
              </a:spcBef>
              <a:tabLst>
                <a:tab pos="2061686" algn="l"/>
              </a:tabLst>
            </a:pPr>
            <a:r>
              <a:rPr sz="2100" b="1" spc="199" dirty="0">
                <a:solidFill>
                  <a:srgbClr val="FFFFFF"/>
                </a:solidFill>
                <a:latin typeface="Calibri"/>
                <a:cs typeface="Calibri"/>
              </a:rPr>
              <a:t>Baby</a:t>
            </a:r>
            <a:r>
              <a:rPr sz="2100" b="1" spc="56" dirty="0">
                <a:solidFill>
                  <a:srgbClr val="FFFFFF"/>
                </a:solidFill>
                <a:latin typeface="Calibri"/>
                <a:cs typeface="Calibri"/>
              </a:rPr>
              <a:t> </a:t>
            </a:r>
            <a:r>
              <a:rPr sz="2100" b="1" spc="169" dirty="0">
                <a:solidFill>
                  <a:srgbClr val="FFFFFF"/>
                </a:solidFill>
                <a:latin typeface="Calibri"/>
                <a:cs typeface="Calibri"/>
              </a:rPr>
              <a:t>Boomers</a:t>
            </a:r>
            <a:r>
              <a:rPr sz="2100" b="1" dirty="0">
                <a:solidFill>
                  <a:srgbClr val="FFFFFF"/>
                </a:solidFill>
                <a:latin typeface="Calibri"/>
                <a:cs typeface="Calibri"/>
              </a:rPr>
              <a:t>	</a:t>
            </a:r>
            <a:r>
              <a:rPr sz="2100" b="1" spc="146" dirty="0">
                <a:solidFill>
                  <a:srgbClr val="FFFFFF"/>
                </a:solidFill>
                <a:latin typeface="Calibri"/>
                <a:cs typeface="Calibri"/>
              </a:rPr>
              <a:t>Generation</a:t>
            </a:r>
            <a:r>
              <a:rPr sz="2100" b="1" spc="53" dirty="0">
                <a:solidFill>
                  <a:srgbClr val="FFFFFF"/>
                </a:solidFill>
                <a:latin typeface="Calibri"/>
                <a:cs typeface="Calibri"/>
              </a:rPr>
              <a:t> </a:t>
            </a:r>
            <a:r>
              <a:rPr sz="2100" b="1" spc="285" dirty="0">
                <a:solidFill>
                  <a:srgbClr val="FFFFFF"/>
                </a:solidFill>
                <a:latin typeface="Calibri"/>
                <a:cs typeface="Calibri"/>
              </a:rPr>
              <a:t>X</a:t>
            </a:r>
            <a:endParaRPr sz="2100">
              <a:latin typeface="Calibri"/>
              <a:cs typeface="Calibri"/>
            </a:endParaRPr>
          </a:p>
        </p:txBody>
      </p:sp>
      <p:grpSp>
        <p:nvGrpSpPr>
          <p:cNvPr id="53" name="object 53"/>
          <p:cNvGrpSpPr/>
          <p:nvPr/>
        </p:nvGrpSpPr>
        <p:grpSpPr>
          <a:xfrm>
            <a:off x="6613398" y="3543300"/>
            <a:ext cx="378143" cy="1262063"/>
            <a:chOff x="8817864" y="3581400"/>
            <a:chExt cx="504190" cy="1682750"/>
          </a:xfrm>
        </p:grpSpPr>
        <p:pic>
          <p:nvPicPr>
            <p:cNvPr id="54" name="object 54"/>
            <p:cNvPicPr/>
            <p:nvPr/>
          </p:nvPicPr>
          <p:blipFill>
            <a:blip r:embed="rId2" cstate="print"/>
            <a:stretch>
              <a:fillRect/>
            </a:stretch>
          </p:blipFill>
          <p:spPr>
            <a:xfrm>
              <a:off x="8817864" y="3581400"/>
              <a:ext cx="243840" cy="1682496"/>
            </a:xfrm>
            <a:prstGeom prst="rect">
              <a:avLst/>
            </a:prstGeom>
          </p:spPr>
        </p:pic>
        <p:pic>
          <p:nvPicPr>
            <p:cNvPr id="55" name="object 55"/>
            <p:cNvPicPr/>
            <p:nvPr/>
          </p:nvPicPr>
          <p:blipFill>
            <a:blip r:embed="rId3" cstate="print"/>
            <a:stretch>
              <a:fillRect/>
            </a:stretch>
          </p:blipFill>
          <p:spPr>
            <a:xfrm>
              <a:off x="9048913" y="3584248"/>
              <a:ext cx="273124" cy="1675210"/>
            </a:xfrm>
            <a:prstGeom prst="rect">
              <a:avLst/>
            </a:prstGeom>
          </p:spPr>
        </p:pic>
      </p:grpSp>
      <p:sp>
        <p:nvSpPr>
          <p:cNvPr id="56" name="object 56"/>
          <p:cNvSpPr txBox="1"/>
          <p:nvPr/>
        </p:nvSpPr>
        <p:spPr>
          <a:xfrm>
            <a:off x="1124586" y="5175642"/>
            <a:ext cx="1231583" cy="370999"/>
          </a:xfrm>
          <a:prstGeom prst="rect">
            <a:avLst/>
          </a:prstGeom>
        </p:spPr>
        <p:txBody>
          <a:bodyPr vert="horz" wrap="square" lIns="0" tIns="64770" rIns="0" bIns="0" rtlCol="0">
            <a:spAutoFit/>
          </a:bodyPr>
          <a:lstStyle/>
          <a:p>
            <a:pPr marL="305753">
              <a:lnSpc>
                <a:spcPct val="100000"/>
              </a:lnSpc>
              <a:spcBef>
                <a:spcPts val="510"/>
              </a:spcBef>
              <a:tabLst>
                <a:tab pos="894398" algn="l"/>
              </a:tabLst>
            </a:pPr>
            <a:r>
              <a:rPr sz="675" spc="41" dirty="0">
                <a:solidFill>
                  <a:srgbClr val="7A7A7A"/>
                </a:solidFill>
                <a:latin typeface="Calibri"/>
                <a:cs typeface="Calibri"/>
              </a:rPr>
              <a:t>2016</a:t>
            </a:r>
            <a:r>
              <a:rPr sz="675" dirty="0">
                <a:solidFill>
                  <a:srgbClr val="7A7A7A"/>
                </a:solidFill>
                <a:latin typeface="Calibri"/>
                <a:cs typeface="Calibri"/>
              </a:rPr>
              <a:t>	</a:t>
            </a:r>
            <a:r>
              <a:rPr sz="675" spc="41" dirty="0">
                <a:solidFill>
                  <a:srgbClr val="7A7A7A"/>
                </a:solidFill>
                <a:latin typeface="Calibri"/>
                <a:cs typeface="Calibri"/>
              </a:rPr>
              <a:t>2020</a:t>
            </a:r>
            <a:endParaRPr sz="675">
              <a:latin typeface="Calibri"/>
              <a:cs typeface="Calibri"/>
            </a:endParaRPr>
          </a:p>
          <a:p>
            <a:pPr marL="9525">
              <a:lnSpc>
                <a:spcPct val="100000"/>
              </a:lnSpc>
              <a:spcBef>
                <a:spcPts val="536"/>
              </a:spcBef>
            </a:pPr>
            <a:r>
              <a:rPr sz="825" spc="8" dirty="0">
                <a:solidFill>
                  <a:srgbClr val="323232"/>
                </a:solidFill>
                <a:latin typeface="Calibri"/>
                <a:cs typeface="Calibri"/>
              </a:rPr>
              <a:t>Source:</a:t>
            </a:r>
            <a:r>
              <a:rPr sz="825" spc="60" dirty="0">
                <a:solidFill>
                  <a:srgbClr val="323232"/>
                </a:solidFill>
                <a:latin typeface="Calibri"/>
                <a:cs typeface="Calibri"/>
              </a:rPr>
              <a:t> US</a:t>
            </a:r>
            <a:r>
              <a:rPr sz="825" spc="45" dirty="0">
                <a:solidFill>
                  <a:srgbClr val="323232"/>
                </a:solidFill>
                <a:latin typeface="Calibri"/>
                <a:cs typeface="Calibri"/>
              </a:rPr>
              <a:t> </a:t>
            </a:r>
            <a:r>
              <a:rPr sz="825" spc="41" dirty="0">
                <a:solidFill>
                  <a:srgbClr val="323232"/>
                </a:solidFill>
                <a:latin typeface="Calibri"/>
                <a:cs typeface="Calibri"/>
              </a:rPr>
              <a:t>Census</a:t>
            </a:r>
            <a:r>
              <a:rPr sz="825" spc="49" dirty="0">
                <a:solidFill>
                  <a:srgbClr val="323232"/>
                </a:solidFill>
                <a:latin typeface="Calibri"/>
                <a:cs typeface="Calibri"/>
              </a:rPr>
              <a:t> </a:t>
            </a:r>
            <a:r>
              <a:rPr sz="825" spc="-8" dirty="0">
                <a:solidFill>
                  <a:srgbClr val="323232"/>
                </a:solidFill>
                <a:latin typeface="Calibri"/>
                <a:cs typeface="Calibri"/>
              </a:rPr>
              <a:t>Bureau</a:t>
            </a:r>
            <a:endParaRPr sz="825">
              <a:latin typeface="Calibri"/>
              <a:cs typeface="Calibri"/>
            </a:endParaRPr>
          </a:p>
        </p:txBody>
      </p:sp>
      <p:sp>
        <p:nvSpPr>
          <p:cNvPr id="60" name="Title 59">
            <a:extLst>
              <a:ext uri="{FF2B5EF4-FFF2-40B4-BE49-F238E27FC236}">
                <a16:creationId xmlns:a16="http://schemas.microsoft.com/office/drawing/2014/main" id="{DF8FB913-654E-D3D2-044F-F8CA4AD396E5}"/>
              </a:ext>
            </a:extLst>
          </p:cNvPr>
          <p:cNvSpPr>
            <a:spLocks noGrp="1"/>
          </p:cNvSpPr>
          <p:nvPr>
            <p:ph type="title"/>
          </p:nvPr>
        </p:nvSpPr>
        <p:spPr/>
        <p:txBody>
          <a:bodyPr/>
          <a:lstStyle/>
          <a:p>
            <a:r>
              <a:rPr lang="en-US" dirty="0"/>
              <a:t>Long-Term Senior Demographic Trends</a:t>
            </a:r>
          </a:p>
        </p:txBody>
      </p:sp>
    </p:spTree>
    <p:extLst>
      <p:ext uri="{BB962C8B-B14F-4D97-AF65-F5344CB8AC3E}">
        <p14:creationId xmlns:p14="http://schemas.microsoft.com/office/powerpoint/2010/main" val="476265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152400" y="6116823"/>
            <a:ext cx="950119" cy="385762"/>
          </a:xfrm>
          <a:prstGeom prst="rect">
            <a:avLst/>
          </a:prstGeom>
        </p:spPr>
      </p:pic>
      <p:pic>
        <p:nvPicPr>
          <p:cNvPr id="8" name="object 8"/>
          <p:cNvPicPr/>
          <p:nvPr/>
        </p:nvPicPr>
        <p:blipFill>
          <a:blip r:embed="rId3" cstate="print"/>
          <a:stretch>
            <a:fillRect/>
          </a:stretch>
        </p:blipFill>
        <p:spPr>
          <a:xfrm>
            <a:off x="152400" y="1295400"/>
            <a:ext cx="7010400" cy="4934451"/>
          </a:xfrm>
          <a:prstGeom prst="rect">
            <a:avLst/>
          </a:prstGeom>
        </p:spPr>
      </p:pic>
      <p:sp>
        <p:nvSpPr>
          <p:cNvPr id="15" name="Title 14">
            <a:extLst>
              <a:ext uri="{FF2B5EF4-FFF2-40B4-BE49-F238E27FC236}">
                <a16:creationId xmlns:a16="http://schemas.microsoft.com/office/drawing/2014/main" id="{40E80D6F-6D28-CBBD-E88A-7EF9289E8590}"/>
              </a:ext>
            </a:extLst>
          </p:cNvPr>
          <p:cNvSpPr>
            <a:spLocks noGrp="1"/>
          </p:cNvSpPr>
          <p:nvPr>
            <p:ph type="title"/>
          </p:nvPr>
        </p:nvSpPr>
        <p:spPr/>
        <p:txBody>
          <a:bodyPr/>
          <a:lstStyle/>
          <a:p>
            <a:r>
              <a:rPr lang="en-US" dirty="0"/>
              <a:t>Aging By Generation</a:t>
            </a:r>
          </a:p>
        </p:txBody>
      </p:sp>
    </p:spTree>
    <p:extLst>
      <p:ext uri="{BB962C8B-B14F-4D97-AF65-F5344CB8AC3E}">
        <p14:creationId xmlns:p14="http://schemas.microsoft.com/office/powerpoint/2010/main" val="1020589432"/>
      </p:ext>
    </p:extLst>
  </p:cSld>
  <p:clrMapOvr>
    <a:masterClrMapping/>
  </p:clrMapOvr>
</p:sld>
</file>

<file path=ppt/theme/theme1.xml><?xml version="1.0" encoding="utf-8"?>
<a:theme xmlns:a="http://schemas.openxmlformats.org/drawingml/2006/main" name="1_Blank Presentation">
  <a:themeElements>
    <a:clrScheme name="Ziegler Color Palette 2">
      <a:dk1>
        <a:srgbClr val="000000"/>
      </a:dk1>
      <a:lt1>
        <a:srgbClr val="FFFFFF"/>
      </a:lt1>
      <a:dk2>
        <a:srgbClr val="62269E"/>
      </a:dk2>
      <a:lt2>
        <a:srgbClr val="3C7B3B"/>
      </a:lt2>
      <a:accent1>
        <a:srgbClr val="AEBC3F"/>
      </a:accent1>
      <a:accent2>
        <a:srgbClr val="00AEBE"/>
      </a:accent2>
      <a:accent3>
        <a:srgbClr val="0067B4"/>
      </a:accent3>
      <a:accent4>
        <a:srgbClr val="ED7523"/>
      </a:accent4>
      <a:accent5>
        <a:srgbClr val="DC2631"/>
      </a:accent5>
      <a:accent6>
        <a:srgbClr val="6D6E71"/>
      </a:accent6>
      <a:hlink>
        <a:srgbClr val="6D6E71"/>
      </a:hlink>
      <a:folHlink>
        <a:srgbClr val="6226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ea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Ziegler Color Palette 2">
    <a:dk1>
      <a:srgbClr val="000000"/>
    </a:dk1>
    <a:lt1>
      <a:srgbClr val="FFFFFF"/>
    </a:lt1>
    <a:dk2>
      <a:srgbClr val="62269E"/>
    </a:dk2>
    <a:lt2>
      <a:srgbClr val="3C7B3B"/>
    </a:lt2>
    <a:accent1>
      <a:srgbClr val="AEBC3F"/>
    </a:accent1>
    <a:accent2>
      <a:srgbClr val="00AEBE"/>
    </a:accent2>
    <a:accent3>
      <a:srgbClr val="0067B4"/>
    </a:accent3>
    <a:accent4>
      <a:srgbClr val="ED7523"/>
    </a:accent4>
    <a:accent5>
      <a:srgbClr val="DC2631"/>
    </a:accent5>
    <a:accent6>
      <a:srgbClr val="6D6E71"/>
    </a:accent6>
    <a:hlink>
      <a:srgbClr val="6D6E71"/>
    </a:hlink>
    <a:folHlink>
      <a:srgbClr val="6226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Ziegler Color Palette 2">
    <a:dk1>
      <a:srgbClr val="000000"/>
    </a:dk1>
    <a:lt1>
      <a:srgbClr val="FFFFFF"/>
    </a:lt1>
    <a:dk2>
      <a:srgbClr val="62269E"/>
    </a:dk2>
    <a:lt2>
      <a:srgbClr val="3C7B3B"/>
    </a:lt2>
    <a:accent1>
      <a:srgbClr val="AEBC3F"/>
    </a:accent1>
    <a:accent2>
      <a:srgbClr val="00AEBE"/>
    </a:accent2>
    <a:accent3>
      <a:srgbClr val="0067B4"/>
    </a:accent3>
    <a:accent4>
      <a:srgbClr val="ED7523"/>
    </a:accent4>
    <a:accent5>
      <a:srgbClr val="DC2631"/>
    </a:accent5>
    <a:accent6>
      <a:srgbClr val="6D6E71"/>
    </a:accent6>
    <a:hlink>
      <a:srgbClr val="6D6E71"/>
    </a:hlink>
    <a:folHlink>
      <a:srgbClr val="6226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Ziegler Color Palette 2">
    <a:dk1>
      <a:srgbClr val="000000"/>
    </a:dk1>
    <a:lt1>
      <a:srgbClr val="FFFFFF"/>
    </a:lt1>
    <a:dk2>
      <a:srgbClr val="62269E"/>
    </a:dk2>
    <a:lt2>
      <a:srgbClr val="3C7B3B"/>
    </a:lt2>
    <a:accent1>
      <a:srgbClr val="AEBC3F"/>
    </a:accent1>
    <a:accent2>
      <a:srgbClr val="00AEBE"/>
    </a:accent2>
    <a:accent3>
      <a:srgbClr val="0067B4"/>
    </a:accent3>
    <a:accent4>
      <a:srgbClr val="ED7523"/>
    </a:accent4>
    <a:accent5>
      <a:srgbClr val="DC2631"/>
    </a:accent5>
    <a:accent6>
      <a:srgbClr val="6D6E71"/>
    </a:accent6>
    <a:hlink>
      <a:srgbClr val="6D6E71"/>
    </a:hlink>
    <a:folHlink>
      <a:srgbClr val="6226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77">
    <a:dk1>
      <a:sysClr val="windowText" lastClr="000000"/>
    </a:dk1>
    <a:lt1>
      <a:sysClr val="window" lastClr="FFFFFF"/>
    </a:lt1>
    <a:dk2>
      <a:srgbClr val="1F497D"/>
    </a:dk2>
    <a:lt2>
      <a:srgbClr val="EEECE1"/>
    </a:lt2>
    <a:accent1>
      <a:srgbClr val="6D6E71"/>
    </a:accent1>
    <a:accent2>
      <a:srgbClr val="7877C1"/>
    </a:accent2>
    <a:accent3>
      <a:srgbClr val="B9C0E2"/>
    </a:accent3>
    <a:accent4>
      <a:srgbClr val="C9CE6F"/>
    </a:accent4>
    <a:accent5>
      <a:srgbClr val="A94D37"/>
    </a:accent5>
    <a:accent6>
      <a:srgbClr val="A0C9EC"/>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7794E1F0851F488F4AA4D76D5F977D" ma:contentTypeVersion="2" ma:contentTypeDescription="Create a new document." ma:contentTypeScope="" ma:versionID="f26a790102093e73573118d468c5fcff">
  <xsd:schema xmlns:xsd="http://www.w3.org/2001/XMLSchema" xmlns:xs="http://www.w3.org/2001/XMLSchema" xmlns:p="http://schemas.microsoft.com/office/2006/metadata/properties" xmlns:ns3="13df4a60-d681-4506-a134-74e2fb6f2981" targetNamespace="http://schemas.microsoft.com/office/2006/metadata/properties" ma:root="true" ma:fieldsID="11575da1dc2946536165a7d27994797a" ns3:_="">
    <xsd:import namespace="13df4a60-d681-4506-a134-74e2fb6f298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df4a60-d681-4506-a134-74e2fb6f29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5BA734-5A3C-4085-A2E0-1388CC926241}">
  <ds:schemaRefs>
    <ds:schemaRef ds:uri="http://schemas.microsoft.com/sharepoint/v3/contenttype/forms"/>
  </ds:schemaRefs>
</ds:datastoreItem>
</file>

<file path=customXml/itemProps2.xml><?xml version="1.0" encoding="utf-8"?>
<ds:datastoreItem xmlns:ds="http://schemas.openxmlformats.org/officeDocument/2006/customXml" ds:itemID="{855AD193-0B17-4731-89D1-E8515BAA1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df4a60-d681-4506-a134-74e2fb6f29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E45A0B-4177-4510-9C80-1BAB7EFCAC91}">
  <ds:schemaRefs>
    <ds:schemaRef ds:uri="http://schemas.microsoft.com/office/2006/metadata/longProperties"/>
  </ds:schemaRefs>
</ds:datastoreItem>
</file>

<file path=customXml/itemProps4.xml><?xml version="1.0" encoding="utf-8"?>
<ds:datastoreItem xmlns:ds="http://schemas.openxmlformats.org/officeDocument/2006/customXml" ds:itemID="{68BE31F9-0499-47C3-8904-993BEDC33BB9}">
  <ds:schemaRefs>
    <ds:schemaRef ds:uri="http://schemas.microsoft.com/office/infopath/2007/PartnerControls"/>
    <ds:schemaRef ds:uri="http://purl.org/dc/terms/"/>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dcmitype/"/>
    <ds:schemaRef ds:uri="13df4a60-d681-4506-a134-74e2fb6f2981"/>
  </ds:schemaRefs>
</ds:datastoreItem>
</file>

<file path=docProps/app.xml><?xml version="1.0" encoding="utf-8"?>
<Properties xmlns="http://schemas.openxmlformats.org/officeDocument/2006/extended-properties" xmlns:vt="http://schemas.openxmlformats.org/officeDocument/2006/docPropsVTypes">
  <Template/>
  <TotalTime>46179</TotalTime>
  <Words>2972</Words>
  <Application>Microsoft Office PowerPoint</Application>
  <PresentationFormat>On-screen Show (4:3)</PresentationFormat>
  <Paragraphs>575</Paragraphs>
  <Slides>47</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Links</vt:lpstr>
      </vt:variant>
      <vt:variant>
        <vt:i4>12</vt:i4>
      </vt:variant>
      <vt:variant>
        <vt:lpstr>Slide Titles</vt:lpstr>
      </vt:variant>
      <vt:variant>
        <vt:i4>47</vt:i4>
      </vt:variant>
    </vt:vector>
  </HeadingPairs>
  <TitlesOfParts>
    <vt:vector size="66" baseType="lpstr">
      <vt:lpstr>Arial</vt:lpstr>
      <vt:lpstr>Bierstadt</vt:lpstr>
      <vt:lpstr>Calibri</vt:lpstr>
      <vt:lpstr>Calibri Light</vt:lpstr>
      <vt:lpstr>Garamond</vt:lpstr>
      <vt:lpstr>Trebuchet MS</vt:lpstr>
      <vt:lpstr>1_Blank Presentation</vt:lpstr>
      <vt:lpstr>file:///zcotwmfile1/cowen$/2011%20New%20Templates/Excel%20Files/ESM_National%20Ranking%20Table%20&amp;%20Graph.xlsx!1990%20Graph!%5bESM_National%20Ranking%20Table%20&amp;%20Graph.xlsx%5d1990%20Graph%20Chart%201</vt:lpstr>
      <vt:lpstr>file:///zcochifile/lmccrac$/Senior%20Living%20Topic%20Resources/Demographic%20&amp;%20Population%20Stats/Files%20for%20graphs%20etc/2017-2060_Annual%20Population%20by%20Age_Released%20Sept%202019-Updated%20Dec%202021.xlsx!graphs!%5b2017-2060_Annual%20Population%20by%20Age_Released%20Sept%202019-Updated%20Dec%202021.xlsx%5dgraphs%20Chart%207</vt:lpstr>
      <vt:lpstr>file:///zcotwmfile1/cowen$/2023%20LZ%20200%20Publication/LZ%20200%20Excel%20Files/Final/3.1%20and%203.2_Primary%20Rankings_2023%20LZ%20200.xlsx!Primary%20Rank%20for%20Module!R5C1:R31C13</vt:lpstr>
      <vt:lpstr>file:///zcotwmfile1/cowen$/2023%20LZ%20200%20Publication/LZ%20200%20Excel%20Files/Final/Manipulated%20Files/3.1%20and%203.2_Primary%20Rankings_2023%20LZ%20200.xlsx!Missouri!R5C1:R13C13</vt:lpstr>
      <vt:lpstr>file:///zcotwmfile1/cowen$/2023%20LZ%20200%20Publication/LZ%20200%20Excel%20Files/Final/6.1a-h_Single-Campus%20Listing_2023%20LZ%20200.xlsx!Missouri!R5C1:R10C8</vt:lpstr>
      <vt:lpstr>file:///zcotwmfile1/cowen$/LeadingAge%20Ziegler%20200%20Profiles%20&amp;%20PofG%20Charts/LZ%20200%20Acquisition-Affiliation%20Growth_Listed%20by%20Year.xlsx!Top%20Affiliators!R1C22:R45C25</vt:lpstr>
      <vt:lpstr>file:///C:/Excel%20Files%20Linked%20to%20Modules/CM_Fed%20Fund%20Target%20Rate.xls!2000!%5bCM_Fed%20Fund%20Target%20Rate.xls%5d2000%20Chart%201</vt:lpstr>
      <vt:lpstr>file:///C:/Excel%20Files%20Linked%20to%20Modules/CM_Fed%20Fund%20Target%20Rate.xls!2000!R1C3:R5C4</vt:lpstr>
      <vt:lpstr>file:///C:/Excel%20Files%20Linked%20to%20Modules/CM_30-Yr%20AAA%20MMD%20Graphs.xls!2000%20YTD!R1C4:R4C5</vt:lpstr>
      <vt:lpstr>file:///C:/Excel%20Files%20Linked%20to%20Modules/CM_30-Yr%20AAA%20MMD%20Graphs.xls!2000%20YTD!%5bCM_30-Yr%20AAA%20MMD%20Graphs.xls%5d2000%20YTD%20Chart%201</vt:lpstr>
      <vt:lpstr>file:///C:/Excel%20Files%20Linked%20to%20Modules/CM_Credit%20Spreads%20Graphs.xls!MMD-BBB-A!%5bCM_Credit%20Spreads%20Graphs.xls%5dMMD-BBB-A%20Chart%201</vt:lpstr>
      <vt:lpstr>file:///C:/Excel%20Files%20Linked%20to%20Modules/CM_Credit%20Spreads%20Graphs.xls!MMD-BBB-A!R1C6:R5C9</vt:lpstr>
      <vt:lpstr>Senior living trends</vt:lpstr>
      <vt:lpstr>Ziegler Investment Banking Platform </vt:lpstr>
      <vt:lpstr>Ziegler’s National Footprint </vt:lpstr>
      <vt:lpstr>Ziegler – the market leader</vt:lpstr>
      <vt:lpstr>Ziegler’s Senior Living Research, Education &amp; Thought Leadership</vt:lpstr>
      <vt:lpstr>Macro Sector Observations</vt:lpstr>
      <vt:lpstr>Demographics: Significant decade ahead </vt:lpstr>
      <vt:lpstr>Long-Term Senior Demographic Trends</vt:lpstr>
      <vt:lpstr>Aging By Generation</vt:lpstr>
      <vt:lpstr>Will Seniors Have Enough Resources?</vt:lpstr>
      <vt:lpstr>Are Seniors Resources Stalled?</vt:lpstr>
      <vt:lpstr>Who Will Provide Support for Future Seniors?</vt:lpstr>
      <vt:lpstr>Growth Defined</vt:lpstr>
      <vt:lpstr>System Trends 2023 LZ 200 Publication: Background and Methodology</vt:lpstr>
      <vt:lpstr>2023 LeadingAge Ziegler 200 The Nation's Largest Not-for-profit Multi-site Senior Living Organizations RANKED BY TOTAL SENIOR LIVING UNITS</vt:lpstr>
      <vt:lpstr>2023 LeadingAge Ziegler 200 The Nation’s Largest NFP Multi-Site &amp; single-site Senior Living Organizations - Ranked by Total Senior Living Units  </vt:lpstr>
      <vt:lpstr>PowerPoint Presentation</vt:lpstr>
      <vt:lpstr>PowerPoint Presentation</vt:lpstr>
      <vt:lpstr>PowerPoint Presentation</vt:lpstr>
      <vt:lpstr>NFP Sector consolidation: Cumulative (2010-2023)</vt:lpstr>
      <vt:lpstr>LZ 200 System Growth:  Affiliations, Acquisition Activity</vt:lpstr>
      <vt:lpstr>Recent NFP examples (2022 &amp; 2023)</vt:lpstr>
      <vt:lpstr>Recent M&amp;A Transactions </vt:lpstr>
      <vt:lpstr>Life Plan Community/CCRC Sector consolidation</vt:lpstr>
      <vt:lpstr>Future New NFP Locations</vt:lpstr>
      <vt:lpstr>For-Profit Investment in Independent living is Increasing</vt:lpstr>
      <vt:lpstr>Overall Seniors Housing Inventory </vt:lpstr>
      <vt:lpstr>Record Total Number of available &amp; Occupied Seniors Housing Units</vt:lpstr>
      <vt:lpstr>CCRC/Life plan community growth Cumulative growth</vt:lpstr>
      <vt:lpstr>CCRC Occupancy Declines, Not-For-Profit CCRCs Maintain Higher Occupancy</vt:lpstr>
      <vt:lpstr>Record number of occupied units: Exceeding pre-pandemic numbers</vt:lpstr>
      <vt:lpstr>Occupancy trends (Missouri) </vt:lpstr>
      <vt:lpstr>Occupancy trends (Missouri) </vt:lpstr>
      <vt:lpstr>The Rationale for Diversification </vt:lpstr>
      <vt:lpstr>Service Line Diversification </vt:lpstr>
      <vt:lpstr>Provider Examples of service line Diversification</vt:lpstr>
      <vt:lpstr>PowerPoint Presentation</vt:lpstr>
      <vt:lpstr>PowerPoint Presentation</vt:lpstr>
      <vt:lpstr>The Ziegler Link•Age Funds are Invested in Prominent Companies in Aging and Post-Acute Care</vt:lpstr>
      <vt:lpstr>HISTORICAL INTEREST RATES (Senior Living)</vt:lpstr>
      <vt:lpstr>HISTORICAL INTEREST RATES Weekly</vt:lpstr>
      <vt:lpstr>HISTORICAL INTEREST RATES (Senior Living) </vt:lpstr>
      <vt:lpstr>Mark your calendars! </vt:lpstr>
      <vt:lpstr>PowerPoint Presentation</vt:lpstr>
      <vt:lpstr>PowerPoint Presentation</vt:lpstr>
      <vt:lpstr>PowerPoint Presentation</vt:lpstr>
      <vt:lpstr>ABOUT ZIEGLER</vt:lpstr>
    </vt:vector>
  </TitlesOfParts>
  <Company>Ziegler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ZIEGLER</dc:title>
  <dc:creator>Schmitz, Katie</dc:creator>
  <cp:lastModifiedBy>Rossi, Mimi K.</cp:lastModifiedBy>
  <cp:revision>1140</cp:revision>
  <cp:lastPrinted>2024-02-20T16:42:36Z</cp:lastPrinted>
  <dcterms:created xsi:type="dcterms:W3CDTF">2012-12-04T14:35:48Z</dcterms:created>
  <dcterms:modified xsi:type="dcterms:W3CDTF">2024-06-04T18:36:50Z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0x0101002A7794E1F0851F488F4AA4D76D5F977D</vt:lpwstr>
  </property>
  <property fmtid="{D5CDD505-2E9C-101B-9397-08002B2CF9AE}" pid="3" name="Document Category">
    <vt:lpwstr>Ziegler Overview</vt:lpwstr>
  </property>
  <property fmtid="{D5CDD505-2E9C-101B-9397-08002B2CF9AE}" pid="4" name="ContentType">
    <vt:lpwstr>Document</vt:lpwstr>
  </property>
  <property fmtid="{D5CDD505-2E9C-101B-9397-08002B2CF9AE}" pid="5" name="Document Type">
    <vt:lpwstr/>
  </property>
</Properties>
</file>