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4"/>
    <p:sldMasterId id="2147483728" r:id="rId5"/>
    <p:sldMasterId id="2147483738" r:id="rId6"/>
  </p:sldMasterIdLst>
  <p:notesMasterIdLst>
    <p:notesMasterId r:id="rId39"/>
  </p:notesMasterIdLst>
  <p:handoutMasterIdLst>
    <p:handoutMasterId r:id="rId40"/>
  </p:handoutMasterIdLst>
  <p:sldIdLst>
    <p:sldId id="258" r:id="rId7"/>
    <p:sldId id="264" r:id="rId8"/>
    <p:sldId id="263" r:id="rId9"/>
    <p:sldId id="510" r:id="rId10"/>
    <p:sldId id="462" r:id="rId11"/>
    <p:sldId id="331" r:id="rId12"/>
    <p:sldId id="346" r:id="rId13"/>
    <p:sldId id="387" r:id="rId14"/>
    <p:sldId id="450" r:id="rId15"/>
    <p:sldId id="435" r:id="rId16"/>
    <p:sldId id="469" r:id="rId17"/>
    <p:sldId id="483" r:id="rId18"/>
    <p:sldId id="438" r:id="rId19"/>
    <p:sldId id="257" r:id="rId20"/>
    <p:sldId id="482" r:id="rId21"/>
    <p:sldId id="445" r:id="rId22"/>
    <p:sldId id="461" r:id="rId23"/>
    <p:sldId id="402" r:id="rId24"/>
    <p:sldId id="389" r:id="rId25"/>
    <p:sldId id="473" r:id="rId26"/>
    <p:sldId id="474" r:id="rId27"/>
    <p:sldId id="365" r:id="rId28"/>
    <p:sldId id="509" r:id="rId29"/>
    <p:sldId id="404" r:id="rId30"/>
    <p:sldId id="507" r:id="rId31"/>
    <p:sldId id="508" r:id="rId32"/>
    <p:sldId id="395" r:id="rId33"/>
    <p:sldId id="485" r:id="rId34"/>
    <p:sldId id="476" r:id="rId35"/>
    <p:sldId id="278" r:id="rId36"/>
    <p:sldId id="358" r:id="rId37"/>
    <p:sldId id="290" r:id="rId3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09978FF-0E7F-4E4F-98AB-7E80FB13FE00}">
          <p14:sldIdLst>
            <p14:sldId id="258"/>
            <p14:sldId id="264"/>
          </p14:sldIdLst>
        </p14:section>
        <p14:section name="LABOR" id="{C9FE6923-A799-40C8-8721-4042BA160E8C}">
          <p14:sldIdLst>
            <p14:sldId id="263"/>
            <p14:sldId id="510"/>
            <p14:sldId id="462"/>
            <p14:sldId id="331"/>
            <p14:sldId id="346"/>
            <p14:sldId id="387"/>
            <p14:sldId id="450"/>
          </p14:sldIdLst>
        </p14:section>
        <p14:section name="DEMOGRAPHICS" id="{07574B27-1645-4C7F-9310-B2906C8AAAB1}">
          <p14:sldIdLst>
            <p14:sldId id="435"/>
            <p14:sldId id="469"/>
            <p14:sldId id="483"/>
            <p14:sldId id="438"/>
            <p14:sldId id="257"/>
            <p14:sldId id="482"/>
            <p14:sldId id="445"/>
            <p14:sldId id="461"/>
          </p14:sldIdLst>
        </p14:section>
        <p14:section name="REGULATORY AND LEGAL" id="{9C1EC543-C2DB-4E97-95A5-DE0D7C98D411}">
          <p14:sldIdLst>
            <p14:sldId id="402"/>
            <p14:sldId id="389"/>
            <p14:sldId id="473"/>
            <p14:sldId id="474"/>
            <p14:sldId id="365"/>
            <p14:sldId id="509"/>
          </p14:sldIdLst>
        </p14:section>
        <p14:section name="PARTNERSHIPS" id="{0E003635-7B0C-47D8-854C-939FC6B5FBD2}">
          <p14:sldIdLst>
            <p14:sldId id="404"/>
            <p14:sldId id="507"/>
            <p14:sldId id="508"/>
          </p14:sldIdLst>
        </p14:section>
        <p14:section name="TEHCNOLOGY" id="{283B7DA9-BC91-4A94-AE81-2DF8F27957F4}">
          <p14:sldIdLst>
            <p14:sldId id="395"/>
            <p14:sldId id="485"/>
            <p14:sldId id="476"/>
            <p14:sldId id="278"/>
            <p14:sldId id="358"/>
          </p14:sldIdLst>
        </p14:section>
        <p14:section name="CONCLUSION" id="{6474A929-712D-44D0-8859-BAD7437331D7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7C86F0-DDF9-8AC6-C7DD-92413FDE99A1}" name="dbarron (Donna Barron)" initials="d(B" userId="S::dbarron@jkv.org::84331941-63fa-4486-a006-461540268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94891"/>
    <a:srgbClr val="000000"/>
    <a:srgbClr val="A3CEED"/>
    <a:srgbClr val="FFCC99"/>
    <a:srgbClr val="D0D5E7"/>
    <a:srgbClr val="CC6600"/>
    <a:srgbClr val="528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C5963-D70F-4B8B-B1BA-652AACB44A59}" v="49" dt="2023-05-05T19:20:07.299"/>
    <p1510:client id="{69925C1F-54BE-41B0-8381-3FA318A88254}" v="1" dt="2023-05-08T15:51:24.159"/>
    <p1510:client id="{767FC18D-4DBA-C3D0-5212-42DF207535BC}" v="14" dt="2023-05-08T15:50:13.426"/>
    <p1510:client id="{AC3400D1-A7C9-91D4-A401-7E4B8E0A42CD}" v="1" dt="2023-05-08T16:52:11.809"/>
    <p1510:client id="{E93DA396-5317-2B65-5381-B8985A8F52C7}" v="3" dt="2023-05-05T19:39:52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70-74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91-4DE0-95B0-AFCCC966316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2A91-4DE0-95B0-AFCCC9663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Sheet1!$B$2:$F$2</c:f>
              <c:numCache>
                <c:formatCode>#,##0</c:formatCode>
                <c:ptCount val="5"/>
                <c:pt idx="0">
                  <c:v>18126</c:v>
                </c:pt>
                <c:pt idx="1">
                  <c:v>21158</c:v>
                </c:pt>
                <c:pt idx="2">
                  <c:v>26046</c:v>
                </c:pt>
                <c:pt idx="3">
                  <c:v>29677</c:v>
                </c:pt>
                <c:pt idx="4">
                  <c:v>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91-4DE0-95B0-AFCCC966316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75-79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D-2A91-4DE0-95B0-AFCCC966316D}"/>
              </c:ext>
            </c:extLst>
          </c:dPt>
          <c:dLbls>
            <c:dLbl>
              <c:idx val="0"/>
              <c:layout>
                <c:manualLayout>
                  <c:x val="-5.1125612865573745E-2"/>
                  <c:y val="-1.80584172160492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A91-4DE0-95B0-AFCCC966316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91-4DE0-95B0-AFCCC966316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A91-4DE0-95B0-AFCCC9663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Sheet1!$B$3:$F$3</c:f>
              <c:numCache>
                <c:formatCode>#,##0</c:formatCode>
                <c:ptCount val="5"/>
                <c:pt idx="0">
                  <c:v>15359</c:v>
                </c:pt>
                <c:pt idx="1">
                  <c:v>15079</c:v>
                </c:pt>
                <c:pt idx="2">
                  <c:v>17871</c:v>
                </c:pt>
                <c:pt idx="3">
                  <c:v>22320</c:v>
                </c:pt>
                <c:pt idx="4">
                  <c:v>25793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91-4DE0-95B0-AFCCC966316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80-84</c:v>
                </c:pt>
              </c:strCache>
            </c:strRef>
          </c:tx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91-4DE0-95B0-AFCCC966316D}"/>
                </c:ext>
              </c:extLst>
            </c:dLbl>
            <c:dLbl>
              <c:idx val="3"/>
              <c:layout>
                <c:manualLayout>
                  <c:x val="-2.2853807958904182E-2"/>
                  <c:y val="-6.79298813558369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A91-4DE0-95B0-AFCCC966316D}"/>
                </c:ext>
              </c:extLst>
            </c:dLbl>
            <c:dLbl>
              <c:idx val="4"/>
              <c:layout>
                <c:manualLayout>
                  <c:x val="-1.7475259112230589E-2"/>
                  <c:y val="-5.8550978772193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91-4DE0-95B0-AFCCC9663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Sheet1!$B$4:$F$4</c:f>
              <c:numCache>
                <c:formatCode>#,##0</c:formatCode>
                <c:ptCount val="5"/>
                <c:pt idx="0">
                  <c:v>12041</c:v>
                </c:pt>
                <c:pt idx="1">
                  <c:v>11294</c:v>
                </c:pt>
                <c:pt idx="2">
                  <c:v>11307</c:v>
                </c:pt>
                <c:pt idx="3">
                  <c:v>13658</c:v>
                </c:pt>
                <c:pt idx="4">
                  <c:v>17375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A91-4DE0-95B0-AFCCC966316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85+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91-4DE0-95B0-AFCCC966316D}"/>
                </c:ext>
              </c:extLst>
            </c:dLbl>
            <c:dLbl>
              <c:idx val="3"/>
              <c:layout>
                <c:manualLayout>
                  <c:x val="-3.0780878906189045E-2"/>
                  <c:y val="5.36545886796270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A91-4DE0-95B0-AFCCC966316D}"/>
                </c:ext>
              </c:extLst>
            </c:dLbl>
            <c:dLbl>
              <c:idx val="4"/>
              <c:layout>
                <c:manualLayout>
                  <c:x val="3.1351253507104714E-3"/>
                  <c:y val="-2.1391919157856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91-4DE0-95B0-AFCCC9663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Sheet1!$B$5:$F$5</c:f>
              <c:numCache>
                <c:formatCode>#,##0</c:formatCode>
                <c:ptCount val="5"/>
                <c:pt idx="0">
                  <c:v>11726</c:v>
                </c:pt>
                <c:pt idx="1">
                  <c:v>12319</c:v>
                </c:pt>
                <c:pt idx="2">
                  <c:v>12559</c:v>
                </c:pt>
                <c:pt idx="3">
                  <c:v>13010</c:v>
                </c:pt>
                <c:pt idx="4">
                  <c:v>14881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A91-4DE0-95B0-AFCCC9663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9927632"/>
        <c:axId val="419929600"/>
      </c:lineChart>
      <c:catAx>
        <c:axId val="41992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29600"/>
        <c:crosses val="autoZero"/>
        <c:auto val="1"/>
        <c:lblAlgn val="ctr"/>
        <c:lblOffset val="100"/>
        <c:noMultiLvlLbl val="0"/>
      </c:catAx>
      <c:valAx>
        <c:axId val="41992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2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76-4098-AF36-11E4369CF1B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76-4098-AF36-11E4369CF1B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76-4098-AF36-11E4369CF1B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676-4098-AF36-11E4369CF1B5}"/>
              </c:ext>
            </c:extLst>
          </c:dPt>
          <c:dLbls>
            <c:dLbl>
              <c:idx val="0"/>
              <c:layout>
                <c:manualLayout>
                  <c:x val="-9.270216962524655E-2"/>
                  <c:y val="-9.81971496247656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76-4098-AF36-11E4369CF1B5}"/>
                </c:ext>
              </c:extLst>
            </c:dLbl>
            <c:dLbl>
              <c:idx val="1"/>
              <c:layout>
                <c:manualLayout>
                  <c:x val="0.11439842209072963"/>
                  <c:y val="-7.05792012928002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76-4098-AF36-11E4369CF1B5}"/>
                </c:ext>
              </c:extLst>
            </c:dLbl>
            <c:dLbl>
              <c:idx val="2"/>
              <c:layout>
                <c:manualLayout>
                  <c:x val="0.10616705698672912"/>
                  <c:y val="7.58293612480915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76-4098-AF36-11E4369CF1B5}"/>
                </c:ext>
              </c:extLst>
            </c:dLbl>
            <c:dLbl>
              <c:idx val="3"/>
              <c:layout>
                <c:manualLayout>
                  <c:x val="-0.13609467455621302"/>
                  <c:y val="-6.13732185154785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76-4098-AF36-11E4369CF1B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Sheet1!$A$1:$A$4</c:f>
              <c:strCache>
                <c:ptCount val="4"/>
                <c:pt idx="0">
                  <c:v>Plan to Eliminate</c:v>
                </c:pt>
                <c:pt idx="1">
                  <c:v>Plan to Increase</c:v>
                </c:pt>
                <c:pt idx="2">
                  <c:v>No Change</c:v>
                </c:pt>
                <c:pt idx="3">
                  <c:v>Plan to reduce</c:v>
                </c:pt>
              </c:strCache>
            </c:strRef>
          </c:cat>
          <c:val>
            <c:numRef>
              <c:f>Sheet1!$B$1:$B$4</c:f>
              <c:numCache>
                <c:formatCode>0.0%</c:formatCode>
                <c:ptCount val="4"/>
                <c:pt idx="0">
                  <c:v>3.5000000000000003E-2</c:v>
                </c:pt>
                <c:pt idx="1">
                  <c:v>4.4999999999999998E-2</c:v>
                </c:pt>
                <c:pt idx="2" formatCode="0%">
                  <c:v>0.51</c:v>
                </c:pt>
                <c:pt idx="3" formatCode="0%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76-4098-AF36-11E4369CF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85000"/>
                      <a:satMod val="130000"/>
                    </a:schemeClr>
                  </a:gs>
                  <a:gs pos="34000">
                    <a:schemeClr val="accent2">
                      <a:shade val="87000"/>
                      <a:satMod val="125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FC-4C0F-A133-A18F79C1BCD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85000"/>
                      <a:satMod val="130000"/>
                    </a:schemeClr>
                  </a:gs>
                  <a:gs pos="34000">
                    <a:schemeClr val="accent4">
                      <a:shade val="87000"/>
                      <a:satMod val="125000"/>
                    </a:schemeClr>
                  </a:gs>
                  <a:gs pos="70000">
                    <a:schemeClr val="accent4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FC-4C0F-A133-A18F79C1BCD4}"/>
              </c:ext>
            </c:extLst>
          </c:dPt>
          <c:cat>
            <c:strRef>
              <c:f>Sheet1!$A$12:$A$13</c:f>
              <c:strCache>
                <c:ptCount val="2"/>
                <c:pt idx="0">
                  <c:v>Provide Non-medical home care</c:v>
                </c:pt>
                <c:pt idx="1">
                  <c:v>No Plans to Provide non-medical home care</c:v>
                </c:pt>
              </c:strCache>
            </c:strRef>
          </c:cat>
          <c:val>
            <c:numRef>
              <c:f>Sheet1!$B$12:$B$13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FC-4C0F-A133-A18F79C1B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0644593904928552"/>
                  <c:y val="-0.24413918089786407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tx1"/>
                        </a:solidFill>
                      </a:rPr>
                      <a:pPr>
                        <a:defRPr sz="3200" spc="-15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4502618596286574"/>
                  <c:y val="-8.3352217806731951E-2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tx1"/>
                        </a:solidFill>
                      </a:rPr>
                      <a:pPr>
                        <a:defRPr sz="3200" spc="-15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0.42000000000000004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3731013658014971"/>
                  <c:y val="-0.18517891848772744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tx1"/>
                        </a:solidFill>
                      </a:rPr>
                      <a:pPr>
                        <a:defRPr sz="3200" spc="-15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0.33999999999999997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2187803781471763"/>
                  <c:y val="9.3979366611724499E-2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tx1"/>
                        </a:solidFill>
                      </a:rPr>
                      <a:pPr>
                        <a:defRPr sz="3200" spc="-15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0.41</c:v>
                </c:pt>
                <c:pt idx="1">
                  <c:v>0.59000000000000008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2959408719743366"/>
                  <c:y val="-2.7670563247392272E-3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accent2"/>
                        </a:solidFill>
                      </a:rPr>
                      <a:pPr>
                        <a:defRPr sz="3200" spc="-150">
                          <a:solidFill>
                            <a:schemeClr val="accent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1408694106796"/>
          <c:y val="0.10142733882077253"/>
          <c:w val="0.79717182611786408"/>
          <c:h val="0.79714593516062771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2-49DD-8439-5B1F547118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92-49DD-8439-5B1F547118EF}"/>
              </c:ext>
            </c:extLst>
          </c:dPt>
          <c:dLbls>
            <c:dLbl>
              <c:idx val="0"/>
              <c:layout>
                <c:manualLayout>
                  <c:x val="-0.22959408719743366"/>
                  <c:y val="4.9487446027365678E-3"/>
                </c:manualLayout>
              </c:layout>
              <c:tx>
                <c:rich>
                  <a:bodyPr rot="0" spcFirstLastPara="1" vertOverflow="ellipsis" vert="horz" wrap="none" lIns="0" tIns="0" rIns="0" bIns="182880" anchor="ctr" anchorCtr="1">
                    <a:noAutofit/>
                  </a:bodyPr>
                  <a:lstStyle/>
                  <a:p>
                    <a:pPr>
                      <a:defRPr sz="3200" b="0" i="0" u="none" strike="noStrike" kern="1200" spc="-150" baseline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7C2360-0166-43D0-ADF6-D455675720A2}" type="VALUE">
                      <a:rPr lang="en-US" sz="3200" b="1" spc="-15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3200" spc="-15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18288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316317307014671"/>
                      <c:h val="0.35955554684014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92-49DD-8439-5B1F547118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2-49DD-8439-5B1F54711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Enter your Number</c:v>
                </c:pt>
                <c:pt idx="1">
                  <c:v>Formual =100%-B2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2-49DD-8439-5B1F5471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27566E-262D-4984-8E08-0EBFF2D409F7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E695C8-2186-425D-A6A5-75B1589D29F2}">
      <dgm:prSet phldrT="[Text]"/>
      <dgm:spPr/>
      <dgm:t>
        <a:bodyPr/>
        <a:lstStyle/>
        <a:p>
          <a:r>
            <a:rPr lang="en-US" b="1"/>
            <a:t>11.2</a:t>
          </a:r>
          <a:r>
            <a:rPr lang="en-US"/>
            <a:t>M</a:t>
          </a:r>
        </a:p>
      </dgm:t>
    </dgm:pt>
    <dgm:pt modelId="{E6BC0F89-DC32-4590-81BE-40D01B63F36E}" type="parTrans" cxnId="{63F6E90D-86AD-4AAA-8692-C5D548B2DE60}">
      <dgm:prSet/>
      <dgm:spPr/>
      <dgm:t>
        <a:bodyPr/>
        <a:lstStyle/>
        <a:p>
          <a:endParaRPr lang="en-US"/>
        </a:p>
      </dgm:t>
    </dgm:pt>
    <dgm:pt modelId="{B2D66D79-0AD8-4258-A2A1-CCB0EEA4A72E}" type="sibTrans" cxnId="{63F6E90D-86AD-4AAA-8692-C5D548B2DE60}">
      <dgm:prSet/>
      <dgm:spPr/>
      <dgm:t>
        <a:bodyPr/>
        <a:lstStyle/>
        <a:p>
          <a:endParaRPr lang="en-US"/>
        </a:p>
      </dgm:t>
    </dgm:pt>
    <dgm:pt modelId="{A3C41BFE-8388-4924-BCEE-B5D14AB74CAE}">
      <dgm:prSet phldrT="[Text]"/>
      <dgm:spPr/>
      <dgm:t>
        <a:bodyPr/>
        <a:lstStyle/>
        <a:p>
          <a:r>
            <a:rPr lang="en-US" b="1"/>
            <a:t>4.1</a:t>
          </a:r>
          <a:r>
            <a:rPr lang="en-US"/>
            <a:t>M</a:t>
          </a:r>
        </a:p>
      </dgm:t>
    </dgm:pt>
    <dgm:pt modelId="{DEC314E9-8EB5-481B-A067-B7625AE14359}" type="parTrans" cxnId="{488450F4-3A39-4C40-A57F-663374411071}">
      <dgm:prSet/>
      <dgm:spPr/>
      <dgm:t>
        <a:bodyPr/>
        <a:lstStyle/>
        <a:p>
          <a:endParaRPr lang="en-US"/>
        </a:p>
      </dgm:t>
    </dgm:pt>
    <dgm:pt modelId="{0BDB8DF9-D7C6-433C-B388-9F1E89385770}" type="sibTrans" cxnId="{488450F4-3A39-4C40-A57F-663374411071}">
      <dgm:prSet/>
      <dgm:spPr/>
      <dgm:t>
        <a:bodyPr/>
        <a:lstStyle/>
        <a:p>
          <a:endParaRPr lang="en-US"/>
        </a:p>
      </dgm:t>
    </dgm:pt>
    <dgm:pt modelId="{6F0A2981-AFAD-4CFB-9270-1F72E5376DE5}">
      <dgm:prSet/>
      <dgm:spPr/>
      <dgm:t>
        <a:bodyPr/>
        <a:lstStyle/>
        <a:p>
          <a:r>
            <a:rPr lang="en-US" b="1"/>
            <a:t>1.4</a:t>
          </a:r>
          <a:r>
            <a:rPr lang="en-US"/>
            <a:t>M</a:t>
          </a:r>
        </a:p>
      </dgm:t>
    </dgm:pt>
    <dgm:pt modelId="{ADFFCE0B-078E-44C6-AD7D-7A2C8961723E}" type="parTrans" cxnId="{F0AA1395-503E-4CA0-867C-FE0AF75BF549}">
      <dgm:prSet/>
      <dgm:spPr/>
      <dgm:t>
        <a:bodyPr/>
        <a:lstStyle/>
        <a:p>
          <a:endParaRPr lang="en-US"/>
        </a:p>
      </dgm:t>
    </dgm:pt>
    <dgm:pt modelId="{766E9449-7E8E-49D8-A416-B605F47374B8}" type="sibTrans" cxnId="{F0AA1395-503E-4CA0-867C-FE0AF75BF549}">
      <dgm:prSet/>
      <dgm:spPr/>
      <dgm:t>
        <a:bodyPr/>
        <a:lstStyle/>
        <a:p>
          <a:endParaRPr lang="en-US"/>
        </a:p>
      </dgm:t>
    </dgm:pt>
    <dgm:pt modelId="{6660F7E0-0504-4B32-AB9C-0AE8E03F0DE1}" type="pres">
      <dgm:prSet presAssocID="{3927566E-262D-4984-8E08-0EBFF2D409F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6997486D-F8C2-4DB3-AF91-2E13204E68F5}" type="pres">
      <dgm:prSet presAssocID="{6F0A2981-AFAD-4CFB-9270-1F72E5376DE5}" presName="Accent3" presStyleCnt="0"/>
      <dgm:spPr/>
    </dgm:pt>
    <dgm:pt modelId="{D1AB71AD-F00A-4291-A1E9-9D7E22AC282C}" type="pres">
      <dgm:prSet presAssocID="{6F0A2981-AFAD-4CFB-9270-1F72E5376DE5}" presName="Accent" presStyleLbl="node1" presStyleIdx="0" presStyleCnt="3"/>
      <dgm:spPr/>
    </dgm:pt>
    <dgm:pt modelId="{F81CD8BB-367D-4589-B442-9FB9515D3AFD}" type="pres">
      <dgm:prSet presAssocID="{6F0A2981-AFAD-4CFB-9270-1F72E5376DE5}" presName="ParentBackground3" presStyleCnt="0"/>
      <dgm:spPr/>
    </dgm:pt>
    <dgm:pt modelId="{F0D6699B-836E-4798-83BC-EECF34CC0214}" type="pres">
      <dgm:prSet presAssocID="{6F0A2981-AFAD-4CFB-9270-1F72E5376DE5}" presName="ParentBackground" presStyleLbl="fgAcc1" presStyleIdx="0" presStyleCnt="3"/>
      <dgm:spPr/>
    </dgm:pt>
    <dgm:pt modelId="{A73CC7F8-7BD7-4930-89E9-3D3E307244A7}" type="pres">
      <dgm:prSet presAssocID="{6F0A2981-AFAD-4CFB-9270-1F72E5376DE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25F3A5A-C912-406D-AE64-6E5E3A7A74DE}" type="pres">
      <dgm:prSet presAssocID="{A3C41BFE-8388-4924-BCEE-B5D14AB74CAE}" presName="Accent2" presStyleCnt="0"/>
      <dgm:spPr/>
    </dgm:pt>
    <dgm:pt modelId="{1B7A13F8-7F3E-43C3-9B6B-581384F52661}" type="pres">
      <dgm:prSet presAssocID="{A3C41BFE-8388-4924-BCEE-B5D14AB74CAE}" presName="Accent" presStyleLbl="node1" presStyleIdx="1" presStyleCnt="3"/>
      <dgm:spPr/>
    </dgm:pt>
    <dgm:pt modelId="{0CE75EAD-4F01-40D2-B1BA-B0BCE3619F01}" type="pres">
      <dgm:prSet presAssocID="{A3C41BFE-8388-4924-BCEE-B5D14AB74CAE}" presName="ParentBackground2" presStyleCnt="0"/>
      <dgm:spPr/>
    </dgm:pt>
    <dgm:pt modelId="{26647921-E4E6-4DB6-8D04-62549861EFAA}" type="pres">
      <dgm:prSet presAssocID="{A3C41BFE-8388-4924-BCEE-B5D14AB74CAE}" presName="ParentBackground" presStyleLbl="fgAcc1" presStyleIdx="1" presStyleCnt="3"/>
      <dgm:spPr/>
    </dgm:pt>
    <dgm:pt modelId="{7F680CC5-C5BB-4798-AA9E-E47C55DF6548}" type="pres">
      <dgm:prSet presAssocID="{A3C41BFE-8388-4924-BCEE-B5D14AB74C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3FD7221-B275-4127-A8CD-69EA74E39517}" type="pres">
      <dgm:prSet presAssocID="{55E695C8-2186-425D-A6A5-75B1589D29F2}" presName="Accent1" presStyleCnt="0"/>
      <dgm:spPr/>
    </dgm:pt>
    <dgm:pt modelId="{E4E26714-AAB2-490C-ADA1-0D5F989703A6}" type="pres">
      <dgm:prSet presAssocID="{55E695C8-2186-425D-A6A5-75B1589D29F2}" presName="Accent" presStyleLbl="node1" presStyleIdx="2" presStyleCnt="3"/>
      <dgm:spPr/>
    </dgm:pt>
    <dgm:pt modelId="{EEF10E78-2AFF-4DEA-A6B5-0FA10C2029DC}" type="pres">
      <dgm:prSet presAssocID="{55E695C8-2186-425D-A6A5-75B1589D29F2}" presName="ParentBackground1" presStyleCnt="0"/>
      <dgm:spPr/>
    </dgm:pt>
    <dgm:pt modelId="{1B92EA19-2F31-4F64-A03A-2759335AFAFA}" type="pres">
      <dgm:prSet presAssocID="{55E695C8-2186-425D-A6A5-75B1589D29F2}" presName="ParentBackground" presStyleLbl="fgAcc1" presStyleIdx="2" presStyleCnt="3"/>
      <dgm:spPr/>
    </dgm:pt>
    <dgm:pt modelId="{E1667443-3E20-444E-AB87-C5B4FA7042F4}" type="pres">
      <dgm:prSet presAssocID="{55E695C8-2186-425D-A6A5-75B1589D29F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3F6E90D-86AD-4AAA-8692-C5D548B2DE60}" srcId="{3927566E-262D-4984-8E08-0EBFF2D409F7}" destId="{55E695C8-2186-425D-A6A5-75B1589D29F2}" srcOrd="0" destOrd="0" parTransId="{E6BC0F89-DC32-4590-81BE-40D01B63F36E}" sibTransId="{B2D66D79-0AD8-4258-A2A1-CCB0EEA4A72E}"/>
    <dgm:cxn modelId="{882B420E-E831-4617-9B9D-9EEE2EAF18E2}" type="presOf" srcId="{A3C41BFE-8388-4924-BCEE-B5D14AB74CAE}" destId="{26647921-E4E6-4DB6-8D04-62549861EFAA}" srcOrd="0" destOrd="0" presId="urn:microsoft.com/office/officeart/2011/layout/CircleProcess"/>
    <dgm:cxn modelId="{0371782F-89E9-4085-9696-1E6E19F08056}" type="presOf" srcId="{55E695C8-2186-425D-A6A5-75B1589D29F2}" destId="{1B92EA19-2F31-4F64-A03A-2759335AFAFA}" srcOrd="0" destOrd="0" presId="urn:microsoft.com/office/officeart/2011/layout/CircleProcess"/>
    <dgm:cxn modelId="{2A0BC53C-EAEF-4025-A71C-D3DB26838C63}" type="presOf" srcId="{6F0A2981-AFAD-4CFB-9270-1F72E5376DE5}" destId="{A73CC7F8-7BD7-4930-89E9-3D3E307244A7}" srcOrd="1" destOrd="0" presId="urn:microsoft.com/office/officeart/2011/layout/CircleProcess"/>
    <dgm:cxn modelId="{6077015A-057A-4D91-B8B2-EDDC47ADA4D4}" type="presOf" srcId="{55E695C8-2186-425D-A6A5-75B1589D29F2}" destId="{E1667443-3E20-444E-AB87-C5B4FA7042F4}" srcOrd="1" destOrd="0" presId="urn:microsoft.com/office/officeart/2011/layout/CircleProcess"/>
    <dgm:cxn modelId="{439B8A85-11E0-4107-91BD-0DEEEF7679AA}" type="presOf" srcId="{3927566E-262D-4984-8E08-0EBFF2D409F7}" destId="{6660F7E0-0504-4B32-AB9C-0AE8E03F0DE1}" srcOrd="0" destOrd="0" presId="urn:microsoft.com/office/officeart/2011/layout/CircleProcess"/>
    <dgm:cxn modelId="{F0AA1395-503E-4CA0-867C-FE0AF75BF549}" srcId="{3927566E-262D-4984-8E08-0EBFF2D409F7}" destId="{6F0A2981-AFAD-4CFB-9270-1F72E5376DE5}" srcOrd="2" destOrd="0" parTransId="{ADFFCE0B-078E-44C6-AD7D-7A2C8961723E}" sibTransId="{766E9449-7E8E-49D8-A416-B605F47374B8}"/>
    <dgm:cxn modelId="{54502CB3-9FD9-4BFF-95D2-3D8F11BDDDCC}" type="presOf" srcId="{A3C41BFE-8388-4924-BCEE-B5D14AB74CAE}" destId="{7F680CC5-C5BB-4798-AA9E-E47C55DF6548}" srcOrd="1" destOrd="0" presId="urn:microsoft.com/office/officeart/2011/layout/CircleProcess"/>
    <dgm:cxn modelId="{D181D6F0-C53F-45B0-A841-074D83E20766}" type="presOf" srcId="{6F0A2981-AFAD-4CFB-9270-1F72E5376DE5}" destId="{F0D6699B-836E-4798-83BC-EECF34CC0214}" srcOrd="0" destOrd="0" presId="urn:microsoft.com/office/officeart/2011/layout/CircleProcess"/>
    <dgm:cxn modelId="{488450F4-3A39-4C40-A57F-663374411071}" srcId="{3927566E-262D-4984-8E08-0EBFF2D409F7}" destId="{A3C41BFE-8388-4924-BCEE-B5D14AB74CAE}" srcOrd="1" destOrd="0" parTransId="{DEC314E9-8EB5-481B-A067-B7625AE14359}" sibTransId="{0BDB8DF9-D7C6-433C-B388-9F1E89385770}"/>
    <dgm:cxn modelId="{05B5BD8A-EE39-496D-8E6B-04AF44A28007}" type="presParOf" srcId="{6660F7E0-0504-4B32-AB9C-0AE8E03F0DE1}" destId="{6997486D-F8C2-4DB3-AF91-2E13204E68F5}" srcOrd="0" destOrd="0" presId="urn:microsoft.com/office/officeart/2011/layout/CircleProcess"/>
    <dgm:cxn modelId="{AA663D48-C797-4A63-A8D4-5B346DC26C8B}" type="presParOf" srcId="{6997486D-F8C2-4DB3-AF91-2E13204E68F5}" destId="{D1AB71AD-F00A-4291-A1E9-9D7E22AC282C}" srcOrd="0" destOrd="0" presId="urn:microsoft.com/office/officeart/2011/layout/CircleProcess"/>
    <dgm:cxn modelId="{AFB6F545-DC84-40DA-831D-28120CF484C0}" type="presParOf" srcId="{6660F7E0-0504-4B32-AB9C-0AE8E03F0DE1}" destId="{F81CD8BB-367D-4589-B442-9FB9515D3AFD}" srcOrd="1" destOrd="0" presId="urn:microsoft.com/office/officeart/2011/layout/CircleProcess"/>
    <dgm:cxn modelId="{3F428DEF-2907-4026-B906-0825871B575C}" type="presParOf" srcId="{F81CD8BB-367D-4589-B442-9FB9515D3AFD}" destId="{F0D6699B-836E-4798-83BC-EECF34CC0214}" srcOrd="0" destOrd="0" presId="urn:microsoft.com/office/officeart/2011/layout/CircleProcess"/>
    <dgm:cxn modelId="{4B36543B-BA4F-4BB2-9C8A-28FBA53FBEE7}" type="presParOf" srcId="{6660F7E0-0504-4B32-AB9C-0AE8E03F0DE1}" destId="{A73CC7F8-7BD7-4930-89E9-3D3E307244A7}" srcOrd="2" destOrd="0" presId="urn:microsoft.com/office/officeart/2011/layout/CircleProcess"/>
    <dgm:cxn modelId="{00995E27-85A9-46BF-B957-3DE51FC86E4B}" type="presParOf" srcId="{6660F7E0-0504-4B32-AB9C-0AE8E03F0DE1}" destId="{F25F3A5A-C912-406D-AE64-6E5E3A7A74DE}" srcOrd="3" destOrd="0" presId="urn:microsoft.com/office/officeart/2011/layout/CircleProcess"/>
    <dgm:cxn modelId="{15473D26-A4D7-443A-B0DC-871971E65A24}" type="presParOf" srcId="{F25F3A5A-C912-406D-AE64-6E5E3A7A74DE}" destId="{1B7A13F8-7F3E-43C3-9B6B-581384F52661}" srcOrd="0" destOrd="0" presId="urn:microsoft.com/office/officeart/2011/layout/CircleProcess"/>
    <dgm:cxn modelId="{0EE7AFCC-9F57-4989-BDCC-5B97DA305720}" type="presParOf" srcId="{6660F7E0-0504-4B32-AB9C-0AE8E03F0DE1}" destId="{0CE75EAD-4F01-40D2-B1BA-B0BCE3619F01}" srcOrd="4" destOrd="0" presId="urn:microsoft.com/office/officeart/2011/layout/CircleProcess"/>
    <dgm:cxn modelId="{09B5A46B-F7F7-4AA9-BBEF-847AF699A16B}" type="presParOf" srcId="{0CE75EAD-4F01-40D2-B1BA-B0BCE3619F01}" destId="{26647921-E4E6-4DB6-8D04-62549861EFAA}" srcOrd="0" destOrd="0" presId="urn:microsoft.com/office/officeart/2011/layout/CircleProcess"/>
    <dgm:cxn modelId="{77F84C55-5E14-4B29-AA32-F57D504CAA50}" type="presParOf" srcId="{6660F7E0-0504-4B32-AB9C-0AE8E03F0DE1}" destId="{7F680CC5-C5BB-4798-AA9E-E47C55DF6548}" srcOrd="5" destOrd="0" presId="urn:microsoft.com/office/officeart/2011/layout/CircleProcess"/>
    <dgm:cxn modelId="{44EC2F02-717D-4033-A81D-B6ED89B6295B}" type="presParOf" srcId="{6660F7E0-0504-4B32-AB9C-0AE8E03F0DE1}" destId="{D3FD7221-B275-4127-A8CD-69EA74E39517}" srcOrd="6" destOrd="0" presId="urn:microsoft.com/office/officeart/2011/layout/CircleProcess"/>
    <dgm:cxn modelId="{88A30034-DB32-4D29-A237-3AF6DFD640C0}" type="presParOf" srcId="{D3FD7221-B275-4127-A8CD-69EA74E39517}" destId="{E4E26714-AAB2-490C-ADA1-0D5F989703A6}" srcOrd="0" destOrd="0" presId="urn:microsoft.com/office/officeart/2011/layout/CircleProcess"/>
    <dgm:cxn modelId="{83C25C94-0838-4A1A-8828-1499FABD3597}" type="presParOf" srcId="{6660F7E0-0504-4B32-AB9C-0AE8E03F0DE1}" destId="{EEF10E78-2AFF-4DEA-A6B5-0FA10C2029DC}" srcOrd="7" destOrd="0" presId="urn:microsoft.com/office/officeart/2011/layout/CircleProcess"/>
    <dgm:cxn modelId="{6526B6DE-D353-42A2-9416-DC49E180143B}" type="presParOf" srcId="{EEF10E78-2AFF-4DEA-A6B5-0FA10C2029DC}" destId="{1B92EA19-2F31-4F64-A03A-2759335AFAFA}" srcOrd="0" destOrd="0" presId="urn:microsoft.com/office/officeart/2011/layout/CircleProcess"/>
    <dgm:cxn modelId="{392AB12A-FB49-4784-B5F7-66EAC58C1AA7}" type="presParOf" srcId="{6660F7E0-0504-4B32-AB9C-0AE8E03F0DE1}" destId="{E1667443-3E20-444E-AB87-C5B4FA7042F4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DCAFC8-CEAB-42C8-AB6A-5403271C3753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E9333D-E98D-4519-8E40-40024515F1CD}">
      <dgm:prSet phldrT="[Text]" custT="1"/>
      <dgm:spPr/>
      <dgm:t>
        <a:bodyPr/>
        <a:lstStyle/>
        <a:p>
          <a:r>
            <a:rPr lang="en-US" sz="1600"/>
            <a:t>Lee’s Summit Labor Force March 2023</a:t>
          </a:r>
        </a:p>
      </dgm:t>
    </dgm:pt>
    <dgm:pt modelId="{DAF8ECAF-C0F6-47BF-9A57-E483273DD042}" type="parTrans" cxnId="{490A0F5B-4826-4503-B0ED-FFF43DFB353C}">
      <dgm:prSet/>
      <dgm:spPr/>
      <dgm:t>
        <a:bodyPr/>
        <a:lstStyle/>
        <a:p>
          <a:endParaRPr lang="en-US" sz="1050"/>
        </a:p>
      </dgm:t>
    </dgm:pt>
    <dgm:pt modelId="{6810CCC5-F72C-4419-AB82-692A73B0D157}" type="sibTrans" cxnId="{490A0F5B-4826-4503-B0ED-FFF43DFB353C}">
      <dgm:prSet/>
      <dgm:spPr/>
      <dgm:t>
        <a:bodyPr/>
        <a:lstStyle/>
        <a:p>
          <a:endParaRPr lang="en-US" sz="1050"/>
        </a:p>
      </dgm:t>
    </dgm:pt>
    <dgm:pt modelId="{42A7282C-F983-4F1C-8542-D5829F57628F}">
      <dgm:prSet phldrT="[Text]" custT="1"/>
      <dgm:spPr/>
      <dgm:t>
        <a:bodyPr/>
        <a:lstStyle/>
        <a:p>
          <a:r>
            <a:rPr lang="en-US" sz="1600"/>
            <a:t>58,067</a:t>
          </a:r>
        </a:p>
      </dgm:t>
    </dgm:pt>
    <dgm:pt modelId="{B69D2AC6-6038-4A84-8BC1-B4B0E91AACAC}" type="parTrans" cxnId="{9A0B9246-7AC1-4836-86D5-CA0CC332C204}">
      <dgm:prSet/>
      <dgm:spPr/>
      <dgm:t>
        <a:bodyPr/>
        <a:lstStyle/>
        <a:p>
          <a:endParaRPr lang="en-US" sz="1050"/>
        </a:p>
      </dgm:t>
    </dgm:pt>
    <dgm:pt modelId="{CAADA9E6-FCDA-45E5-B923-E9ECC5F25023}" type="sibTrans" cxnId="{9A0B9246-7AC1-4836-86D5-CA0CC332C204}">
      <dgm:prSet/>
      <dgm:spPr/>
      <dgm:t>
        <a:bodyPr/>
        <a:lstStyle/>
        <a:p>
          <a:endParaRPr lang="en-US" sz="1050"/>
        </a:p>
      </dgm:t>
    </dgm:pt>
    <dgm:pt modelId="{497E6F40-386B-47E6-AB70-8734F2EAE0B4}">
      <dgm:prSet phldrT="[Text]" custT="1"/>
      <dgm:spPr>
        <a:solidFill>
          <a:schemeClr val="accent5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ym typeface="Wingdings" panose="05000000000000000000" pitchFamily="2" charset="2"/>
            </a:rPr>
            <a:t>   </a:t>
          </a:r>
          <a:r>
            <a:rPr lang="en-US" sz="1200"/>
            <a:t>Continued growth in Lee’s Summit area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ym typeface="Wingdings" panose="05000000000000000000" pitchFamily="2" charset="2"/>
            </a:rPr>
            <a:t>   </a:t>
          </a:r>
          <a:r>
            <a:rPr lang="en-US" sz="1200"/>
            <a:t>Population pool of people we  are in a much more favorable position than other areas in MO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ym typeface="Wingdings" panose="05000000000000000000" pitchFamily="2" charset="2"/>
            </a:rPr>
            <a:t>   </a:t>
          </a:r>
          <a:r>
            <a:rPr lang="en-US" sz="1200"/>
            <a:t>Lee’s Summit market area is outpacing the U.S.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ym typeface="Wingdings" panose="05000000000000000000" pitchFamily="2" charset="2"/>
            </a:rPr>
            <a:t>   </a:t>
          </a:r>
          <a:r>
            <a:rPr lang="en-US" sz="1200"/>
            <a:t>In the Lee’s Summit market area, we are in a better place than most</a:t>
          </a:r>
        </a:p>
      </dgm:t>
    </dgm:pt>
    <dgm:pt modelId="{DA5EA8D9-D121-4011-8A82-64A0A02D9647}" type="parTrans" cxnId="{C57B57DA-4484-47A6-9DC2-6778685F3EE3}">
      <dgm:prSet/>
      <dgm:spPr/>
      <dgm:t>
        <a:bodyPr/>
        <a:lstStyle/>
        <a:p>
          <a:endParaRPr lang="en-US" sz="1050"/>
        </a:p>
      </dgm:t>
    </dgm:pt>
    <dgm:pt modelId="{C65BC088-55AF-48C6-A6F6-EE0E519F5816}" type="sibTrans" cxnId="{C57B57DA-4484-47A6-9DC2-6778685F3EE3}">
      <dgm:prSet/>
      <dgm:spPr/>
      <dgm:t>
        <a:bodyPr/>
        <a:lstStyle/>
        <a:p>
          <a:endParaRPr lang="en-US" sz="1050"/>
        </a:p>
      </dgm:t>
    </dgm:pt>
    <dgm:pt modelId="{62B3EF41-AC3F-4100-943A-91E7A1A7CD92}">
      <dgm:prSet phldrT="[Text]" custT="1"/>
      <dgm:spPr/>
      <dgm:t>
        <a:bodyPr/>
        <a:lstStyle/>
        <a:p>
          <a:r>
            <a:rPr lang="en-US" sz="1600"/>
            <a:t>77.5% of workforce commutes into Lee’s Summit</a:t>
          </a:r>
        </a:p>
      </dgm:t>
    </dgm:pt>
    <dgm:pt modelId="{284E55F5-BCEA-4873-BA7C-6F92A8697FBE}" type="parTrans" cxnId="{AFD81182-9151-4630-824F-159F0190DA7A}">
      <dgm:prSet/>
      <dgm:spPr/>
      <dgm:t>
        <a:bodyPr/>
        <a:lstStyle/>
        <a:p>
          <a:endParaRPr lang="en-US" sz="1050"/>
        </a:p>
      </dgm:t>
    </dgm:pt>
    <dgm:pt modelId="{68B864BD-BA52-4273-A6DD-CBB6CA0F349E}" type="sibTrans" cxnId="{AFD81182-9151-4630-824F-159F0190DA7A}">
      <dgm:prSet/>
      <dgm:spPr/>
      <dgm:t>
        <a:bodyPr/>
        <a:lstStyle/>
        <a:p>
          <a:endParaRPr lang="en-US" sz="1050"/>
        </a:p>
      </dgm:t>
    </dgm:pt>
    <dgm:pt modelId="{A7AD768C-602C-4A89-9352-FD33CD088FC0}" type="pres">
      <dgm:prSet presAssocID="{B1DCAFC8-CEAB-42C8-AB6A-5403271C3753}" presName="linear" presStyleCnt="0">
        <dgm:presLayoutVars>
          <dgm:dir/>
          <dgm:resizeHandles val="exact"/>
        </dgm:presLayoutVars>
      </dgm:prSet>
      <dgm:spPr/>
    </dgm:pt>
    <dgm:pt modelId="{8228236B-4A75-4F50-A4D3-59E0DE4678EA}" type="pres">
      <dgm:prSet presAssocID="{73E9333D-E98D-4519-8E40-40024515F1CD}" presName="comp" presStyleCnt="0"/>
      <dgm:spPr/>
    </dgm:pt>
    <dgm:pt modelId="{5A3339A9-B915-4E84-AF92-9865768B591E}" type="pres">
      <dgm:prSet presAssocID="{73E9333D-E98D-4519-8E40-40024515F1CD}" presName="box" presStyleLbl="node1" presStyleIdx="0" presStyleCnt="2"/>
      <dgm:spPr/>
    </dgm:pt>
    <dgm:pt modelId="{84E1A00B-AF0A-46B3-8DCB-4BA0D7BDD3E4}" type="pres">
      <dgm:prSet presAssocID="{73E9333D-E98D-4519-8E40-40024515F1CD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31A1A919-5C49-4165-85E3-1C01556B7C84}" type="pres">
      <dgm:prSet presAssocID="{73E9333D-E98D-4519-8E40-40024515F1CD}" presName="text" presStyleLbl="node1" presStyleIdx="0" presStyleCnt="2">
        <dgm:presLayoutVars>
          <dgm:bulletEnabled val="1"/>
        </dgm:presLayoutVars>
      </dgm:prSet>
      <dgm:spPr/>
    </dgm:pt>
    <dgm:pt modelId="{6CFDC9DA-77B9-458F-A18D-B5AAB59759A6}" type="pres">
      <dgm:prSet presAssocID="{6810CCC5-F72C-4419-AB82-692A73B0D157}" presName="spacer" presStyleCnt="0"/>
      <dgm:spPr/>
    </dgm:pt>
    <dgm:pt modelId="{559CCFBC-428C-4236-9AEE-0D498B39274C}" type="pres">
      <dgm:prSet presAssocID="{497E6F40-386B-47E6-AB70-8734F2EAE0B4}" presName="comp" presStyleCnt="0"/>
      <dgm:spPr/>
    </dgm:pt>
    <dgm:pt modelId="{F40563D4-6F2E-4817-9C7E-D3CFF68D04BD}" type="pres">
      <dgm:prSet presAssocID="{497E6F40-386B-47E6-AB70-8734F2EAE0B4}" presName="box" presStyleLbl="node1" presStyleIdx="1" presStyleCnt="2"/>
      <dgm:spPr/>
    </dgm:pt>
    <dgm:pt modelId="{4D6DA39E-22B7-465E-8993-B541834EFD17}" type="pres">
      <dgm:prSet presAssocID="{497E6F40-386B-47E6-AB70-8734F2EAE0B4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3505535D-8287-4E52-BAB5-A4125693A0D6}" type="pres">
      <dgm:prSet presAssocID="{497E6F40-386B-47E6-AB70-8734F2EAE0B4}" presName="text" presStyleLbl="node1" presStyleIdx="1" presStyleCnt="2">
        <dgm:presLayoutVars>
          <dgm:bulletEnabled val="1"/>
        </dgm:presLayoutVars>
      </dgm:prSet>
      <dgm:spPr/>
    </dgm:pt>
  </dgm:ptLst>
  <dgm:cxnLst>
    <dgm:cxn modelId="{CF988412-F74C-47B6-AC8C-20153055A6D5}" type="presOf" srcId="{497E6F40-386B-47E6-AB70-8734F2EAE0B4}" destId="{F40563D4-6F2E-4817-9C7E-D3CFF68D04BD}" srcOrd="0" destOrd="0" presId="urn:microsoft.com/office/officeart/2005/8/layout/vList4"/>
    <dgm:cxn modelId="{87E1293A-AD3C-4730-AA6C-25EAA50B1474}" type="presOf" srcId="{73E9333D-E98D-4519-8E40-40024515F1CD}" destId="{31A1A919-5C49-4165-85E3-1C01556B7C84}" srcOrd="1" destOrd="0" presId="urn:microsoft.com/office/officeart/2005/8/layout/vList4"/>
    <dgm:cxn modelId="{490A0F5B-4826-4503-B0ED-FFF43DFB353C}" srcId="{B1DCAFC8-CEAB-42C8-AB6A-5403271C3753}" destId="{73E9333D-E98D-4519-8E40-40024515F1CD}" srcOrd="0" destOrd="0" parTransId="{DAF8ECAF-C0F6-47BF-9A57-E483273DD042}" sibTransId="{6810CCC5-F72C-4419-AB82-692A73B0D157}"/>
    <dgm:cxn modelId="{405E8743-FA67-41A1-9E79-875095D5B6D7}" type="presOf" srcId="{62B3EF41-AC3F-4100-943A-91E7A1A7CD92}" destId="{5A3339A9-B915-4E84-AF92-9865768B591E}" srcOrd="0" destOrd="2" presId="urn:microsoft.com/office/officeart/2005/8/layout/vList4"/>
    <dgm:cxn modelId="{9A0B9246-7AC1-4836-86D5-CA0CC332C204}" srcId="{73E9333D-E98D-4519-8E40-40024515F1CD}" destId="{42A7282C-F983-4F1C-8542-D5829F57628F}" srcOrd="0" destOrd="0" parTransId="{B69D2AC6-6038-4A84-8BC1-B4B0E91AACAC}" sibTransId="{CAADA9E6-FCDA-45E5-B923-E9ECC5F25023}"/>
    <dgm:cxn modelId="{AFD81182-9151-4630-824F-159F0190DA7A}" srcId="{73E9333D-E98D-4519-8E40-40024515F1CD}" destId="{62B3EF41-AC3F-4100-943A-91E7A1A7CD92}" srcOrd="1" destOrd="0" parTransId="{284E55F5-BCEA-4873-BA7C-6F92A8697FBE}" sibTransId="{68B864BD-BA52-4273-A6DD-CBB6CA0F349E}"/>
    <dgm:cxn modelId="{E088DD91-0201-4844-8C58-5F8D454BE545}" type="presOf" srcId="{B1DCAFC8-CEAB-42C8-AB6A-5403271C3753}" destId="{A7AD768C-602C-4A89-9352-FD33CD088FC0}" srcOrd="0" destOrd="0" presId="urn:microsoft.com/office/officeart/2005/8/layout/vList4"/>
    <dgm:cxn modelId="{79A5B598-8916-4498-B702-E68BAB5989FF}" type="presOf" srcId="{497E6F40-386B-47E6-AB70-8734F2EAE0B4}" destId="{3505535D-8287-4E52-BAB5-A4125693A0D6}" srcOrd="1" destOrd="0" presId="urn:microsoft.com/office/officeart/2005/8/layout/vList4"/>
    <dgm:cxn modelId="{885A1699-4F41-4C52-89B7-5E7F16816386}" type="presOf" srcId="{42A7282C-F983-4F1C-8542-D5829F57628F}" destId="{5A3339A9-B915-4E84-AF92-9865768B591E}" srcOrd="0" destOrd="1" presId="urn:microsoft.com/office/officeart/2005/8/layout/vList4"/>
    <dgm:cxn modelId="{8A9FC9B1-A826-4D34-868D-7F9098615B0F}" type="presOf" srcId="{73E9333D-E98D-4519-8E40-40024515F1CD}" destId="{5A3339A9-B915-4E84-AF92-9865768B591E}" srcOrd="0" destOrd="0" presId="urn:microsoft.com/office/officeart/2005/8/layout/vList4"/>
    <dgm:cxn modelId="{2CBDF8CE-CC75-4385-820C-02F70DD277D7}" type="presOf" srcId="{42A7282C-F983-4F1C-8542-D5829F57628F}" destId="{31A1A919-5C49-4165-85E3-1C01556B7C84}" srcOrd="1" destOrd="1" presId="urn:microsoft.com/office/officeart/2005/8/layout/vList4"/>
    <dgm:cxn modelId="{C57B57DA-4484-47A6-9DC2-6778685F3EE3}" srcId="{B1DCAFC8-CEAB-42C8-AB6A-5403271C3753}" destId="{497E6F40-386B-47E6-AB70-8734F2EAE0B4}" srcOrd="1" destOrd="0" parTransId="{DA5EA8D9-D121-4011-8A82-64A0A02D9647}" sibTransId="{C65BC088-55AF-48C6-A6F6-EE0E519F5816}"/>
    <dgm:cxn modelId="{CE9BCEE9-9EA9-47E4-ABB4-1C79FCBE8A7F}" type="presOf" srcId="{62B3EF41-AC3F-4100-943A-91E7A1A7CD92}" destId="{31A1A919-5C49-4165-85E3-1C01556B7C84}" srcOrd="1" destOrd="2" presId="urn:microsoft.com/office/officeart/2005/8/layout/vList4"/>
    <dgm:cxn modelId="{F06ABB41-DA84-440C-B28A-95D0439985E9}" type="presParOf" srcId="{A7AD768C-602C-4A89-9352-FD33CD088FC0}" destId="{8228236B-4A75-4F50-A4D3-59E0DE4678EA}" srcOrd="0" destOrd="0" presId="urn:microsoft.com/office/officeart/2005/8/layout/vList4"/>
    <dgm:cxn modelId="{8A735AA8-A1FB-4954-B9A9-EC551F1F195C}" type="presParOf" srcId="{8228236B-4A75-4F50-A4D3-59E0DE4678EA}" destId="{5A3339A9-B915-4E84-AF92-9865768B591E}" srcOrd="0" destOrd="0" presId="urn:microsoft.com/office/officeart/2005/8/layout/vList4"/>
    <dgm:cxn modelId="{A8C92732-6FC9-4E18-9812-E2C3CEC46B0A}" type="presParOf" srcId="{8228236B-4A75-4F50-A4D3-59E0DE4678EA}" destId="{84E1A00B-AF0A-46B3-8DCB-4BA0D7BDD3E4}" srcOrd="1" destOrd="0" presId="urn:microsoft.com/office/officeart/2005/8/layout/vList4"/>
    <dgm:cxn modelId="{5C438931-7704-4F32-B95B-87067D797BE6}" type="presParOf" srcId="{8228236B-4A75-4F50-A4D3-59E0DE4678EA}" destId="{31A1A919-5C49-4165-85E3-1C01556B7C84}" srcOrd="2" destOrd="0" presId="urn:microsoft.com/office/officeart/2005/8/layout/vList4"/>
    <dgm:cxn modelId="{0A1EE487-6C2C-4176-BAAB-FAF00342334D}" type="presParOf" srcId="{A7AD768C-602C-4A89-9352-FD33CD088FC0}" destId="{6CFDC9DA-77B9-458F-A18D-B5AAB59759A6}" srcOrd="1" destOrd="0" presId="urn:microsoft.com/office/officeart/2005/8/layout/vList4"/>
    <dgm:cxn modelId="{E8766E5B-0883-42DF-86C7-6153D7B968F4}" type="presParOf" srcId="{A7AD768C-602C-4A89-9352-FD33CD088FC0}" destId="{559CCFBC-428C-4236-9AEE-0D498B39274C}" srcOrd="2" destOrd="0" presId="urn:microsoft.com/office/officeart/2005/8/layout/vList4"/>
    <dgm:cxn modelId="{4D87B2C6-46E6-4CF1-A95A-9F582C8ED9FF}" type="presParOf" srcId="{559CCFBC-428C-4236-9AEE-0D498B39274C}" destId="{F40563D4-6F2E-4817-9C7E-D3CFF68D04BD}" srcOrd="0" destOrd="0" presId="urn:microsoft.com/office/officeart/2005/8/layout/vList4"/>
    <dgm:cxn modelId="{B5050DEA-DD4F-4936-B6B6-F28CA7946A60}" type="presParOf" srcId="{559CCFBC-428C-4236-9AEE-0D498B39274C}" destId="{4D6DA39E-22B7-465E-8993-B541834EFD17}" srcOrd="1" destOrd="0" presId="urn:microsoft.com/office/officeart/2005/8/layout/vList4"/>
    <dgm:cxn modelId="{8511DA5A-14C9-48D8-97F9-60C272F15157}" type="presParOf" srcId="{559CCFBC-428C-4236-9AEE-0D498B39274C}" destId="{3505535D-8287-4E52-BAB5-A4125693A0D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988746-7BAF-498B-BB9D-3B1A1B3CFD19}" type="doc">
      <dgm:prSet loTypeId="urn:microsoft.com/office/officeart/2005/8/layout/vList4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A4ADB4-DC7F-481C-BA30-E3CB2B58DB69}">
      <dgm:prSet custT="1"/>
      <dgm:spPr/>
      <dgm:t>
        <a:bodyPr/>
        <a:lstStyle/>
        <a:p>
          <a:r>
            <a:rPr lang="en-US" sz="2000"/>
            <a:t>Significant increase in second marriages</a:t>
          </a:r>
        </a:p>
      </dgm:t>
    </dgm:pt>
    <dgm:pt modelId="{B914FA58-7EC7-4C68-A59A-E77821520D65}" type="parTrans" cxnId="{46D42741-E27A-4484-9376-C96FBB0F25D2}">
      <dgm:prSet/>
      <dgm:spPr/>
      <dgm:t>
        <a:bodyPr/>
        <a:lstStyle/>
        <a:p>
          <a:endParaRPr lang="en-US" sz="1800"/>
        </a:p>
      </dgm:t>
    </dgm:pt>
    <dgm:pt modelId="{F5BDF69E-9CAC-45B6-9948-4ACB97319866}" type="sibTrans" cxnId="{46D42741-E27A-4484-9376-C96FBB0F25D2}">
      <dgm:prSet/>
      <dgm:spPr/>
      <dgm:t>
        <a:bodyPr/>
        <a:lstStyle/>
        <a:p>
          <a:endParaRPr lang="en-US" sz="1800"/>
        </a:p>
      </dgm:t>
    </dgm:pt>
    <dgm:pt modelId="{550BF3C3-A623-46BD-9955-0721B12DBADD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/>
            <a:t>Significant increase in adults with no children</a:t>
          </a:r>
        </a:p>
      </dgm:t>
    </dgm:pt>
    <dgm:pt modelId="{4B518D9B-9238-4432-A3D6-5914959C9184}" type="parTrans" cxnId="{EC8748B5-205A-4FAA-8F35-3C30A0EE7190}">
      <dgm:prSet/>
      <dgm:spPr/>
      <dgm:t>
        <a:bodyPr/>
        <a:lstStyle/>
        <a:p>
          <a:endParaRPr lang="en-US" sz="1800"/>
        </a:p>
      </dgm:t>
    </dgm:pt>
    <dgm:pt modelId="{3006A2BC-DC3E-4B2A-94D5-F9B93B13A384}" type="sibTrans" cxnId="{EC8748B5-205A-4FAA-8F35-3C30A0EE7190}">
      <dgm:prSet/>
      <dgm:spPr/>
      <dgm:t>
        <a:bodyPr/>
        <a:lstStyle/>
        <a:p>
          <a:endParaRPr lang="en-US" sz="1800"/>
        </a:p>
      </dgm:t>
    </dgm:pt>
    <dgm:pt modelId="{EBF5204F-4991-46E3-84E9-DC81DB655D1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/>
            <a:t>Significant increase in females with full careers</a:t>
          </a:r>
        </a:p>
      </dgm:t>
    </dgm:pt>
    <dgm:pt modelId="{3731A060-0668-4E17-9DB0-CC1C52DB3AF0}" type="parTrans" cxnId="{494BA166-6A30-4535-BCAE-7E9B7ACFF265}">
      <dgm:prSet/>
      <dgm:spPr/>
      <dgm:t>
        <a:bodyPr/>
        <a:lstStyle/>
        <a:p>
          <a:endParaRPr lang="en-US" sz="1800"/>
        </a:p>
      </dgm:t>
    </dgm:pt>
    <dgm:pt modelId="{D2448B5E-D688-4A8D-82F6-21884D8BDA90}" type="sibTrans" cxnId="{494BA166-6A30-4535-BCAE-7E9B7ACFF265}">
      <dgm:prSet/>
      <dgm:spPr/>
      <dgm:t>
        <a:bodyPr/>
        <a:lstStyle/>
        <a:p>
          <a:endParaRPr lang="en-US" sz="1800"/>
        </a:p>
      </dgm:t>
    </dgm:pt>
    <dgm:pt modelId="{427AE0EA-1E8B-4A59-A616-1AA4AEB176C5}">
      <dgm:prSet custT="1"/>
      <dgm:spPr/>
      <dgm:t>
        <a:bodyPr/>
        <a:lstStyle/>
        <a:p>
          <a:r>
            <a:rPr lang="en-US" sz="2000"/>
            <a:t>Increase in females with greater financial resources than spouse/partner</a:t>
          </a:r>
        </a:p>
      </dgm:t>
    </dgm:pt>
    <dgm:pt modelId="{4CDAF56E-9204-4744-924D-28C2C8856FAE}" type="parTrans" cxnId="{BD377212-4A33-48FE-8915-D7CFB645C74F}">
      <dgm:prSet/>
      <dgm:spPr/>
      <dgm:t>
        <a:bodyPr/>
        <a:lstStyle/>
        <a:p>
          <a:endParaRPr lang="en-US" sz="1800"/>
        </a:p>
      </dgm:t>
    </dgm:pt>
    <dgm:pt modelId="{A43AF305-9B2D-4730-B668-B79A1DD28A23}" type="sibTrans" cxnId="{BD377212-4A33-48FE-8915-D7CFB645C74F}">
      <dgm:prSet/>
      <dgm:spPr/>
      <dgm:t>
        <a:bodyPr/>
        <a:lstStyle/>
        <a:p>
          <a:endParaRPr lang="en-US" sz="1800"/>
        </a:p>
      </dgm:t>
    </dgm:pt>
    <dgm:pt modelId="{9608DFD7-37E9-4914-9A82-170E4CB01452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000"/>
            <a:t>Much higher percentage of assets held in 401K plans</a:t>
          </a:r>
        </a:p>
      </dgm:t>
    </dgm:pt>
    <dgm:pt modelId="{16AC9496-C51E-4A84-9E51-AE88147B66D8}" type="parTrans" cxnId="{07475A1F-4EE1-40E6-812A-574694D904CB}">
      <dgm:prSet/>
      <dgm:spPr/>
      <dgm:t>
        <a:bodyPr/>
        <a:lstStyle/>
        <a:p>
          <a:endParaRPr lang="en-US" sz="1800"/>
        </a:p>
      </dgm:t>
    </dgm:pt>
    <dgm:pt modelId="{E0BD8C84-7ECE-4316-BD84-29E03A2B834D}" type="sibTrans" cxnId="{07475A1F-4EE1-40E6-812A-574694D904CB}">
      <dgm:prSet/>
      <dgm:spPr/>
      <dgm:t>
        <a:bodyPr/>
        <a:lstStyle/>
        <a:p>
          <a:endParaRPr lang="en-US" sz="1800"/>
        </a:p>
      </dgm:t>
    </dgm:pt>
    <dgm:pt modelId="{5D2A785C-EADC-4C8C-90D9-7254311831C2}">
      <dgm:prSet custT="1"/>
      <dgm:spPr/>
      <dgm:t>
        <a:bodyPr/>
        <a:lstStyle/>
        <a:p>
          <a:r>
            <a:rPr lang="en-US" sz="2000"/>
            <a:t>Significant increase in use of professional financial advisors</a:t>
          </a:r>
        </a:p>
      </dgm:t>
    </dgm:pt>
    <dgm:pt modelId="{B45C1112-78D3-41D9-B776-01565CD866FE}" type="parTrans" cxnId="{EEC16F15-49F7-4260-ADDF-1A6EB20F65FE}">
      <dgm:prSet/>
      <dgm:spPr/>
      <dgm:t>
        <a:bodyPr/>
        <a:lstStyle/>
        <a:p>
          <a:endParaRPr lang="en-US" sz="1800"/>
        </a:p>
      </dgm:t>
    </dgm:pt>
    <dgm:pt modelId="{E3E7346D-C61C-4748-861D-1C1F72013AFC}" type="sibTrans" cxnId="{EEC16F15-49F7-4260-ADDF-1A6EB20F65FE}">
      <dgm:prSet/>
      <dgm:spPr/>
      <dgm:t>
        <a:bodyPr/>
        <a:lstStyle/>
        <a:p>
          <a:endParaRPr lang="en-US" sz="1800"/>
        </a:p>
      </dgm:t>
    </dgm:pt>
    <dgm:pt modelId="{F97E513D-005C-411E-9487-31873CCDE2F2}" type="pres">
      <dgm:prSet presAssocID="{0C988746-7BAF-498B-BB9D-3B1A1B3CFD19}" presName="linear" presStyleCnt="0">
        <dgm:presLayoutVars>
          <dgm:dir/>
          <dgm:resizeHandles val="exact"/>
        </dgm:presLayoutVars>
      </dgm:prSet>
      <dgm:spPr/>
    </dgm:pt>
    <dgm:pt modelId="{54D3051F-05FD-4853-975D-07BDAD154450}" type="pres">
      <dgm:prSet presAssocID="{C1A4ADB4-DC7F-481C-BA30-E3CB2B58DB69}" presName="comp" presStyleCnt="0"/>
      <dgm:spPr/>
    </dgm:pt>
    <dgm:pt modelId="{BE8E4E46-78C3-4A8F-9AD5-8E40C8EEBF7A}" type="pres">
      <dgm:prSet presAssocID="{C1A4ADB4-DC7F-481C-BA30-E3CB2B58DB69}" presName="box" presStyleLbl="node1" presStyleIdx="0" presStyleCnt="6"/>
      <dgm:spPr/>
    </dgm:pt>
    <dgm:pt modelId="{F333B235-CAD3-4F7D-8261-4C2913A7ECF5}" type="pres">
      <dgm:prSet presAssocID="{C1A4ADB4-DC7F-481C-BA30-E3CB2B58DB69}" presName="img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  <dgm:extLst>
        <a:ext uri="{E40237B7-FDA0-4F09-8148-C483321AD2D9}">
          <dgm14:cNvPr xmlns:dgm14="http://schemas.microsoft.com/office/drawing/2010/diagram" id="0" name="" descr="Bride and groom holding hands"/>
        </a:ext>
      </dgm:extLst>
    </dgm:pt>
    <dgm:pt modelId="{4C7EFBB5-B0A7-4AA8-980F-6441EAF47D06}" type="pres">
      <dgm:prSet presAssocID="{C1A4ADB4-DC7F-481C-BA30-E3CB2B58DB69}" presName="text" presStyleLbl="node1" presStyleIdx="0" presStyleCnt="6">
        <dgm:presLayoutVars>
          <dgm:bulletEnabled val="1"/>
        </dgm:presLayoutVars>
      </dgm:prSet>
      <dgm:spPr/>
    </dgm:pt>
    <dgm:pt modelId="{A2961339-918C-4939-B743-1EA738514B44}" type="pres">
      <dgm:prSet presAssocID="{F5BDF69E-9CAC-45B6-9948-4ACB97319866}" presName="spacer" presStyleCnt="0"/>
      <dgm:spPr/>
    </dgm:pt>
    <dgm:pt modelId="{1B74720E-289E-4F83-BB62-16070DB9249C}" type="pres">
      <dgm:prSet presAssocID="{550BF3C3-A623-46BD-9955-0721B12DBADD}" presName="comp" presStyleCnt="0"/>
      <dgm:spPr/>
    </dgm:pt>
    <dgm:pt modelId="{A7D53AB2-630E-4F97-9E9B-4A402A741D83}" type="pres">
      <dgm:prSet presAssocID="{550BF3C3-A623-46BD-9955-0721B12DBADD}" presName="box" presStyleLbl="node1" presStyleIdx="1" presStyleCnt="6"/>
      <dgm:spPr/>
    </dgm:pt>
    <dgm:pt modelId="{7B0F08B3-E86E-40BD-A949-680FCFB777FE}" type="pres">
      <dgm:prSet presAssocID="{550BF3C3-A623-46BD-9955-0721B12DBADD}" presName="img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  <dgm:extLst>
        <a:ext uri="{E40237B7-FDA0-4F09-8148-C483321AD2D9}">
          <dgm14:cNvPr xmlns:dgm14="http://schemas.microsoft.com/office/drawing/2010/diagram" id="0" name="" descr="Two hikers cheering at mountain summit"/>
        </a:ext>
      </dgm:extLst>
    </dgm:pt>
    <dgm:pt modelId="{4E71D582-9761-40E3-8482-F7D26A32219C}" type="pres">
      <dgm:prSet presAssocID="{550BF3C3-A623-46BD-9955-0721B12DBADD}" presName="text" presStyleLbl="node1" presStyleIdx="1" presStyleCnt="6">
        <dgm:presLayoutVars>
          <dgm:bulletEnabled val="1"/>
        </dgm:presLayoutVars>
      </dgm:prSet>
      <dgm:spPr/>
    </dgm:pt>
    <dgm:pt modelId="{E5BEF422-EA8F-43E4-9818-2438E0DB372C}" type="pres">
      <dgm:prSet presAssocID="{3006A2BC-DC3E-4B2A-94D5-F9B93B13A384}" presName="spacer" presStyleCnt="0"/>
      <dgm:spPr/>
    </dgm:pt>
    <dgm:pt modelId="{1FA30081-C866-4C12-A4E7-48692C888286}" type="pres">
      <dgm:prSet presAssocID="{EBF5204F-4991-46E3-84E9-DC81DB655D1B}" presName="comp" presStyleCnt="0"/>
      <dgm:spPr/>
    </dgm:pt>
    <dgm:pt modelId="{1E5AD8D7-060F-4166-A2B4-F4A9E6E07B9B}" type="pres">
      <dgm:prSet presAssocID="{EBF5204F-4991-46E3-84E9-DC81DB655D1B}" presName="box" presStyleLbl="node1" presStyleIdx="2" presStyleCnt="6"/>
      <dgm:spPr/>
    </dgm:pt>
    <dgm:pt modelId="{9E391A24-5785-4CE1-82BB-87D2369164A6}" type="pres">
      <dgm:prSet presAssocID="{EBF5204F-4991-46E3-84E9-DC81DB655D1B}" presName="img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  <dgm:extLst>
        <a:ext uri="{E40237B7-FDA0-4F09-8148-C483321AD2D9}">
          <dgm14:cNvPr xmlns:dgm14="http://schemas.microsoft.com/office/drawing/2010/diagram" id="0" name="" descr="Businesswoman using smartphone"/>
        </a:ext>
      </dgm:extLst>
    </dgm:pt>
    <dgm:pt modelId="{F2681577-B374-49DC-BEF3-3C6B8E5DC182}" type="pres">
      <dgm:prSet presAssocID="{EBF5204F-4991-46E3-84E9-DC81DB655D1B}" presName="text" presStyleLbl="node1" presStyleIdx="2" presStyleCnt="6">
        <dgm:presLayoutVars>
          <dgm:bulletEnabled val="1"/>
        </dgm:presLayoutVars>
      </dgm:prSet>
      <dgm:spPr/>
    </dgm:pt>
    <dgm:pt modelId="{CD0800DB-145A-446D-8DDF-135B6C309CB1}" type="pres">
      <dgm:prSet presAssocID="{D2448B5E-D688-4A8D-82F6-21884D8BDA90}" presName="spacer" presStyleCnt="0"/>
      <dgm:spPr/>
    </dgm:pt>
    <dgm:pt modelId="{4C638674-7E1C-4434-B9C8-D1941E95789E}" type="pres">
      <dgm:prSet presAssocID="{427AE0EA-1E8B-4A59-A616-1AA4AEB176C5}" presName="comp" presStyleCnt="0"/>
      <dgm:spPr/>
    </dgm:pt>
    <dgm:pt modelId="{E523DD1D-4C27-44D0-81B0-E1187C350700}" type="pres">
      <dgm:prSet presAssocID="{427AE0EA-1E8B-4A59-A616-1AA4AEB176C5}" presName="box" presStyleLbl="node1" presStyleIdx="3" presStyleCnt="6"/>
      <dgm:spPr/>
    </dgm:pt>
    <dgm:pt modelId="{F6156A3E-C91C-47A9-A16F-DF3DE101F4C2}" type="pres">
      <dgm:prSet presAssocID="{427AE0EA-1E8B-4A59-A616-1AA4AEB176C5}" presName="img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8000" b="-108000"/>
          </a:stretch>
        </a:blipFill>
      </dgm:spPr>
      <dgm:extLst>
        <a:ext uri="{E40237B7-FDA0-4F09-8148-C483321AD2D9}">
          <dgm14:cNvPr xmlns:dgm14="http://schemas.microsoft.com/office/drawing/2010/diagram" id="0" name="" descr="Pile of American dollar banknotes"/>
        </a:ext>
      </dgm:extLst>
    </dgm:pt>
    <dgm:pt modelId="{1056965B-C912-4FF0-886D-5F8C5552E18C}" type="pres">
      <dgm:prSet presAssocID="{427AE0EA-1E8B-4A59-A616-1AA4AEB176C5}" presName="text" presStyleLbl="node1" presStyleIdx="3" presStyleCnt="6">
        <dgm:presLayoutVars>
          <dgm:bulletEnabled val="1"/>
        </dgm:presLayoutVars>
      </dgm:prSet>
      <dgm:spPr/>
    </dgm:pt>
    <dgm:pt modelId="{F0908E6F-4549-4777-8061-561CC69D3404}" type="pres">
      <dgm:prSet presAssocID="{A43AF305-9B2D-4730-B668-B79A1DD28A23}" presName="spacer" presStyleCnt="0"/>
      <dgm:spPr/>
    </dgm:pt>
    <dgm:pt modelId="{8E5E1207-9D28-44E4-B23E-3CB5549DE844}" type="pres">
      <dgm:prSet presAssocID="{9608DFD7-37E9-4914-9A82-170E4CB01452}" presName="comp" presStyleCnt="0"/>
      <dgm:spPr/>
    </dgm:pt>
    <dgm:pt modelId="{A36A2ABD-F679-4E03-8AB3-408E1D8F6449}" type="pres">
      <dgm:prSet presAssocID="{9608DFD7-37E9-4914-9A82-170E4CB01452}" presName="box" presStyleLbl="node1" presStyleIdx="4" presStyleCnt="6"/>
      <dgm:spPr/>
    </dgm:pt>
    <dgm:pt modelId="{8F2B75AC-434F-4E3B-8A7A-4F690E362B4A}" type="pres">
      <dgm:prSet presAssocID="{9608DFD7-37E9-4914-9A82-170E4CB01452}" presName="img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  <dgm:extLst>
        <a:ext uri="{E40237B7-FDA0-4F09-8148-C483321AD2D9}">
          <dgm14:cNvPr xmlns:dgm14="http://schemas.microsoft.com/office/drawing/2010/diagram" id="0" name="" descr="Blue candlestick chart"/>
        </a:ext>
      </dgm:extLst>
    </dgm:pt>
    <dgm:pt modelId="{4438AF9E-9E16-4F6D-A720-6F544C41021A}" type="pres">
      <dgm:prSet presAssocID="{9608DFD7-37E9-4914-9A82-170E4CB01452}" presName="text" presStyleLbl="node1" presStyleIdx="4" presStyleCnt="6">
        <dgm:presLayoutVars>
          <dgm:bulletEnabled val="1"/>
        </dgm:presLayoutVars>
      </dgm:prSet>
      <dgm:spPr/>
    </dgm:pt>
    <dgm:pt modelId="{06A01363-74FF-4C1D-9D0A-ACACFD2BF637}" type="pres">
      <dgm:prSet presAssocID="{E0BD8C84-7ECE-4316-BD84-29E03A2B834D}" presName="spacer" presStyleCnt="0"/>
      <dgm:spPr/>
    </dgm:pt>
    <dgm:pt modelId="{9D24B3C5-7AA7-4A16-A987-6A2C5A33FAA1}" type="pres">
      <dgm:prSet presAssocID="{5D2A785C-EADC-4C8C-90D9-7254311831C2}" presName="comp" presStyleCnt="0"/>
      <dgm:spPr/>
    </dgm:pt>
    <dgm:pt modelId="{CB851DCF-9185-4FA2-8BBF-CE96176C7E01}" type="pres">
      <dgm:prSet presAssocID="{5D2A785C-EADC-4C8C-90D9-7254311831C2}" presName="box" presStyleLbl="node1" presStyleIdx="5" presStyleCnt="6"/>
      <dgm:spPr/>
    </dgm:pt>
    <dgm:pt modelId="{0967F6B1-5605-4ED8-9EC0-8F04B4E6B257}" type="pres">
      <dgm:prSet presAssocID="{5D2A785C-EADC-4C8C-90D9-7254311831C2}" presName="img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</dgm:spPr>
      <dgm:extLst>
        <a:ext uri="{E40237B7-FDA0-4F09-8148-C483321AD2D9}">
          <dgm14:cNvPr xmlns:dgm14="http://schemas.microsoft.com/office/drawing/2010/diagram" id="0" name="" descr="Couple talking to an adviser"/>
        </a:ext>
      </dgm:extLst>
    </dgm:pt>
    <dgm:pt modelId="{3A7760AE-8EFE-4EAB-A854-F5AB2CC82C96}" type="pres">
      <dgm:prSet presAssocID="{5D2A785C-EADC-4C8C-90D9-7254311831C2}" presName="text" presStyleLbl="node1" presStyleIdx="5" presStyleCnt="6">
        <dgm:presLayoutVars>
          <dgm:bulletEnabled val="1"/>
        </dgm:presLayoutVars>
      </dgm:prSet>
      <dgm:spPr/>
    </dgm:pt>
  </dgm:ptLst>
  <dgm:cxnLst>
    <dgm:cxn modelId="{BD377212-4A33-48FE-8915-D7CFB645C74F}" srcId="{0C988746-7BAF-498B-BB9D-3B1A1B3CFD19}" destId="{427AE0EA-1E8B-4A59-A616-1AA4AEB176C5}" srcOrd="3" destOrd="0" parTransId="{4CDAF56E-9204-4744-924D-28C2C8856FAE}" sibTransId="{A43AF305-9B2D-4730-B668-B79A1DD28A23}"/>
    <dgm:cxn modelId="{19B9B914-AB52-46DC-9EB4-07AB83639C27}" type="presOf" srcId="{550BF3C3-A623-46BD-9955-0721B12DBADD}" destId="{4E71D582-9761-40E3-8482-F7D26A32219C}" srcOrd="1" destOrd="0" presId="urn:microsoft.com/office/officeart/2005/8/layout/vList4"/>
    <dgm:cxn modelId="{EEC16F15-49F7-4260-ADDF-1A6EB20F65FE}" srcId="{0C988746-7BAF-498B-BB9D-3B1A1B3CFD19}" destId="{5D2A785C-EADC-4C8C-90D9-7254311831C2}" srcOrd="5" destOrd="0" parTransId="{B45C1112-78D3-41D9-B776-01565CD866FE}" sibTransId="{E3E7346D-C61C-4748-861D-1C1F72013AFC}"/>
    <dgm:cxn modelId="{07475A1F-4EE1-40E6-812A-574694D904CB}" srcId="{0C988746-7BAF-498B-BB9D-3B1A1B3CFD19}" destId="{9608DFD7-37E9-4914-9A82-170E4CB01452}" srcOrd="4" destOrd="0" parTransId="{16AC9496-C51E-4A84-9E51-AE88147B66D8}" sibTransId="{E0BD8C84-7ECE-4316-BD84-29E03A2B834D}"/>
    <dgm:cxn modelId="{8FAC145C-17F7-438D-8257-D021C5A49CAE}" type="presOf" srcId="{0C988746-7BAF-498B-BB9D-3B1A1B3CFD19}" destId="{F97E513D-005C-411E-9487-31873CCDE2F2}" srcOrd="0" destOrd="0" presId="urn:microsoft.com/office/officeart/2005/8/layout/vList4"/>
    <dgm:cxn modelId="{46D42741-E27A-4484-9376-C96FBB0F25D2}" srcId="{0C988746-7BAF-498B-BB9D-3B1A1B3CFD19}" destId="{C1A4ADB4-DC7F-481C-BA30-E3CB2B58DB69}" srcOrd="0" destOrd="0" parTransId="{B914FA58-7EC7-4C68-A59A-E77821520D65}" sibTransId="{F5BDF69E-9CAC-45B6-9948-4ACB97319866}"/>
    <dgm:cxn modelId="{889E3B43-1ABD-4F9A-B3DE-CEA29D4A602D}" type="presOf" srcId="{550BF3C3-A623-46BD-9955-0721B12DBADD}" destId="{A7D53AB2-630E-4F97-9E9B-4A402A741D83}" srcOrd="0" destOrd="0" presId="urn:microsoft.com/office/officeart/2005/8/layout/vList4"/>
    <dgm:cxn modelId="{494BA166-6A30-4535-BCAE-7E9B7ACFF265}" srcId="{0C988746-7BAF-498B-BB9D-3B1A1B3CFD19}" destId="{EBF5204F-4991-46E3-84E9-DC81DB655D1B}" srcOrd="2" destOrd="0" parTransId="{3731A060-0668-4E17-9DB0-CC1C52DB3AF0}" sibTransId="{D2448B5E-D688-4A8D-82F6-21884D8BDA90}"/>
    <dgm:cxn modelId="{36EB496A-BEBC-4046-A7E0-68A61D31E455}" type="presOf" srcId="{9608DFD7-37E9-4914-9A82-170E4CB01452}" destId="{A36A2ABD-F679-4E03-8AB3-408E1D8F6449}" srcOrd="0" destOrd="0" presId="urn:microsoft.com/office/officeart/2005/8/layout/vList4"/>
    <dgm:cxn modelId="{A105A483-D5AA-4540-B11C-3FA2A6D00183}" type="presOf" srcId="{EBF5204F-4991-46E3-84E9-DC81DB655D1B}" destId="{1E5AD8D7-060F-4166-A2B4-F4A9E6E07B9B}" srcOrd="0" destOrd="0" presId="urn:microsoft.com/office/officeart/2005/8/layout/vList4"/>
    <dgm:cxn modelId="{DEDB9D90-7494-4D3A-A1C4-079ADD903502}" type="presOf" srcId="{EBF5204F-4991-46E3-84E9-DC81DB655D1B}" destId="{F2681577-B374-49DC-BEF3-3C6B8E5DC182}" srcOrd="1" destOrd="0" presId="urn:microsoft.com/office/officeart/2005/8/layout/vList4"/>
    <dgm:cxn modelId="{EC8748B5-205A-4FAA-8F35-3C30A0EE7190}" srcId="{0C988746-7BAF-498B-BB9D-3B1A1B3CFD19}" destId="{550BF3C3-A623-46BD-9955-0721B12DBADD}" srcOrd="1" destOrd="0" parTransId="{4B518D9B-9238-4432-A3D6-5914959C9184}" sibTransId="{3006A2BC-DC3E-4B2A-94D5-F9B93B13A384}"/>
    <dgm:cxn modelId="{EECCB2CE-BC5E-47D6-9203-46285213CE65}" type="presOf" srcId="{C1A4ADB4-DC7F-481C-BA30-E3CB2B58DB69}" destId="{BE8E4E46-78C3-4A8F-9AD5-8E40C8EEBF7A}" srcOrd="0" destOrd="0" presId="urn:microsoft.com/office/officeart/2005/8/layout/vList4"/>
    <dgm:cxn modelId="{653B10CF-8FC8-484F-A8CE-D673B935CD03}" type="presOf" srcId="{C1A4ADB4-DC7F-481C-BA30-E3CB2B58DB69}" destId="{4C7EFBB5-B0A7-4AA8-980F-6441EAF47D06}" srcOrd="1" destOrd="0" presId="urn:microsoft.com/office/officeart/2005/8/layout/vList4"/>
    <dgm:cxn modelId="{623BC7E3-AC91-4A8D-BC47-7064479488DF}" type="presOf" srcId="{427AE0EA-1E8B-4A59-A616-1AA4AEB176C5}" destId="{E523DD1D-4C27-44D0-81B0-E1187C350700}" srcOrd="0" destOrd="0" presId="urn:microsoft.com/office/officeart/2005/8/layout/vList4"/>
    <dgm:cxn modelId="{61F6FBE9-061B-49B7-983D-B1ECD85A8528}" type="presOf" srcId="{9608DFD7-37E9-4914-9A82-170E4CB01452}" destId="{4438AF9E-9E16-4F6D-A720-6F544C41021A}" srcOrd="1" destOrd="0" presId="urn:microsoft.com/office/officeart/2005/8/layout/vList4"/>
    <dgm:cxn modelId="{D35A75ED-052B-49B1-A857-99272B5C82C1}" type="presOf" srcId="{427AE0EA-1E8B-4A59-A616-1AA4AEB176C5}" destId="{1056965B-C912-4FF0-886D-5F8C5552E18C}" srcOrd="1" destOrd="0" presId="urn:microsoft.com/office/officeart/2005/8/layout/vList4"/>
    <dgm:cxn modelId="{DBA6D2F4-C3B9-4F6F-9039-D1F724B29F69}" type="presOf" srcId="{5D2A785C-EADC-4C8C-90D9-7254311831C2}" destId="{3A7760AE-8EFE-4EAB-A854-F5AB2CC82C96}" srcOrd="1" destOrd="0" presId="urn:microsoft.com/office/officeart/2005/8/layout/vList4"/>
    <dgm:cxn modelId="{044234FC-7DC6-4D93-8AB9-83D655A02B6F}" type="presOf" srcId="{5D2A785C-EADC-4C8C-90D9-7254311831C2}" destId="{CB851DCF-9185-4FA2-8BBF-CE96176C7E01}" srcOrd="0" destOrd="0" presId="urn:microsoft.com/office/officeart/2005/8/layout/vList4"/>
    <dgm:cxn modelId="{F35E3915-32C8-403E-8038-8055B41F50C7}" type="presParOf" srcId="{F97E513D-005C-411E-9487-31873CCDE2F2}" destId="{54D3051F-05FD-4853-975D-07BDAD154450}" srcOrd="0" destOrd="0" presId="urn:microsoft.com/office/officeart/2005/8/layout/vList4"/>
    <dgm:cxn modelId="{E4FE9935-71F0-4D17-923D-2EBFF24CCA9C}" type="presParOf" srcId="{54D3051F-05FD-4853-975D-07BDAD154450}" destId="{BE8E4E46-78C3-4A8F-9AD5-8E40C8EEBF7A}" srcOrd="0" destOrd="0" presId="urn:microsoft.com/office/officeart/2005/8/layout/vList4"/>
    <dgm:cxn modelId="{92F433E5-B642-41DD-AE97-48A54313DCFA}" type="presParOf" srcId="{54D3051F-05FD-4853-975D-07BDAD154450}" destId="{F333B235-CAD3-4F7D-8261-4C2913A7ECF5}" srcOrd="1" destOrd="0" presId="urn:microsoft.com/office/officeart/2005/8/layout/vList4"/>
    <dgm:cxn modelId="{9DFC1FC8-EFCB-442F-BBA5-4F5EF4B1DBE3}" type="presParOf" srcId="{54D3051F-05FD-4853-975D-07BDAD154450}" destId="{4C7EFBB5-B0A7-4AA8-980F-6441EAF47D06}" srcOrd="2" destOrd="0" presId="urn:microsoft.com/office/officeart/2005/8/layout/vList4"/>
    <dgm:cxn modelId="{4EE04DE3-D229-4AAE-ADE7-DE52F79731BD}" type="presParOf" srcId="{F97E513D-005C-411E-9487-31873CCDE2F2}" destId="{A2961339-918C-4939-B743-1EA738514B44}" srcOrd="1" destOrd="0" presId="urn:microsoft.com/office/officeart/2005/8/layout/vList4"/>
    <dgm:cxn modelId="{E0B5ACAE-74F5-4464-916F-9B37F48A4B1A}" type="presParOf" srcId="{F97E513D-005C-411E-9487-31873CCDE2F2}" destId="{1B74720E-289E-4F83-BB62-16070DB9249C}" srcOrd="2" destOrd="0" presId="urn:microsoft.com/office/officeart/2005/8/layout/vList4"/>
    <dgm:cxn modelId="{FFC3ACC0-4CCE-4A0C-B079-404CCA55A02D}" type="presParOf" srcId="{1B74720E-289E-4F83-BB62-16070DB9249C}" destId="{A7D53AB2-630E-4F97-9E9B-4A402A741D83}" srcOrd="0" destOrd="0" presId="urn:microsoft.com/office/officeart/2005/8/layout/vList4"/>
    <dgm:cxn modelId="{2FEFA056-1E8C-4DCC-AD45-60BDB50AAE47}" type="presParOf" srcId="{1B74720E-289E-4F83-BB62-16070DB9249C}" destId="{7B0F08B3-E86E-40BD-A949-680FCFB777FE}" srcOrd="1" destOrd="0" presId="urn:microsoft.com/office/officeart/2005/8/layout/vList4"/>
    <dgm:cxn modelId="{DA62CF66-3EB6-492D-883F-6E44B99C1636}" type="presParOf" srcId="{1B74720E-289E-4F83-BB62-16070DB9249C}" destId="{4E71D582-9761-40E3-8482-F7D26A32219C}" srcOrd="2" destOrd="0" presId="urn:microsoft.com/office/officeart/2005/8/layout/vList4"/>
    <dgm:cxn modelId="{6FA8CB36-A0E3-4D6B-9A1F-9D657DE41D36}" type="presParOf" srcId="{F97E513D-005C-411E-9487-31873CCDE2F2}" destId="{E5BEF422-EA8F-43E4-9818-2438E0DB372C}" srcOrd="3" destOrd="0" presId="urn:microsoft.com/office/officeart/2005/8/layout/vList4"/>
    <dgm:cxn modelId="{DA1FB655-90FD-43C4-8E34-A68637CCBC56}" type="presParOf" srcId="{F97E513D-005C-411E-9487-31873CCDE2F2}" destId="{1FA30081-C866-4C12-A4E7-48692C888286}" srcOrd="4" destOrd="0" presId="urn:microsoft.com/office/officeart/2005/8/layout/vList4"/>
    <dgm:cxn modelId="{CA0A9BFC-A3C3-4250-BB08-338FBDA1982B}" type="presParOf" srcId="{1FA30081-C866-4C12-A4E7-48692C888286}" destId="{1E5AD8D7-060F-4166-A2B4-F4A9E6E07B9B}" srcOrd="0" destOrd="0" presId="urn:microsoft.com/office/officeart/2005/8/layout/vList4"/>
    <dgm:cxn modelId="{54EB6DDF-8568-4D58-85C3-CC83FD475DFB}" type="presParOf" srcId="{1FA30081-C866-4C12-A4E7-48692C888286}" destId="{9E391A24-5785-4CE1-82BB-87D2369164A6}" srcOrd="1" destOrd="0" presId="urn:microsoft.com/office/officeart/2005/8/layout/vList4"/>
    <dgm:cxn modelId="{ACA6ABC5-378E-4FCC-8023-BC79A0EC8BA2}" type="presParOf" srcId="{1FA30081-C866-4C12-A4E7-48692C888286}" destId="{F2681577-B374-49DC-BEF3-3C6B8E5DC182}" srcOrd="2" destOrd="0" presId="urn:microsoft.com/office/officeart/2005/8/layout/vList4"/>
    <dgm:cxn modelId="{20C8492C-B152-484A-BA6A-C682729399A5}" type="presParOf" srcId="{F97E513D-005C-411E-9487-31873CCDE2F2}" destId="{CD0800DB-145A-446D-8DDF-135B6C309CB1}" srcOrd="5" destOrd="0" presId="urn:microsoft.com/office/officeart/2005/8/layout/vList4"/>
    <dgm:cxn modelId="{A2E86440-1C00-467E-AE24-6479AD8EC672}" type="presParOf" srcId="{F97E513D-005C-411E-9487-31873CCDE2F2}" destId="{4C638674-7E1C-4434-B9C8-D1941E95789E}" srcOrd="6" destOrd="0" presId="urn:microsoft.com/office/officeart/2005/8/layout/vList4"/>
    <dgm:cxn modelId="{B3A1CA8B-6268-43EB-8D09-F28EBEFACAF4}" type="presParOf" srcId="{4C638674-7E1C-4434-B9C8-D1941E95789E}" destId="{E523DD1D-4C27-44D0-81B0-E1187C350700}" srcOrd="0" destOrd="0" presId="urn:microsoft.com/office/officeart/2005/8/layout/vList4"/>
    <dgm:cxn modelId="{F591C401-A15D-44B1-BCCC-DE7A25D9C946}" type="presParOf" srcId="{4C638674-7E1C-4434-B9C8-D1941E95789E}" destId="{F6156A3E-C91C-47A9-A16F-DF3DE101F4C2}" srcOrd="1" destOrd="0" presId="urn:microsoft.com/office/officeart/2005/8/layout/vList4"/>
    <dgm:cxn modelId="{EE781C45-89A7-403A-A40D-F1EC74D06C84}" type="presParOf" srcId="{4C638674-7E1C-4434-B9C8-D1941E95789E}" destId="{1056965B-C912-4FF0-886D-5F8C5552E18C}" srcOrd="2" destOrd="0" presId="urn:microsoft.com/office/officeart/2005/8/layout/vList4"/>
    <dgm:cxn modelId="{DFF62141-E2D7-4E3A-B1BA-22B1E8C84ED7}" type="presParOf" srcId="{F97E513D-005C-411E-9487-31873CCDE2F2}" destId="{F0908E6F-4549-4777-8061-561CC69D3404}" srcOrd="7" destOrd="0" presId="urn:microsoft.com/office/officeart/2005/8/layout/vList4"/>
    <dgm:cxn modelId="{9140687B-8548-4A2F-9EEB-9071A969AA84}" type="presParOf" srcId="{F97E513D-005C-411E-9487-31873CCDE2F2}" destId="{8E5E1207-9D28-44E4-B23E-3CB5549DE844}" srcOrd="8" destOrd="0" presId="urn:microsoft.com/office/officeart/2005/8/layout/vList4"/>
    <dgm:cxn modelId="{F46B9C3D-42D4-4C50-A204-3A28A3046D20}" type="presParOf" srcId="{8E5E1207-9D28-44E4-B23E-3CB5549DE844}" destId="{A36A2ABD-F679-4E03-8AB3-408E1D8F6449}" srcOrd="0" destOrd="0" presId="urn:microsoft.com/office/officeart/2005/8/layout/vList4"/>
    <dgm:cxn modelId="{D7C5797C-E347-4879-AD7F-EEEE55EF65C6}" type="presParOf" srcId="{8E5E1207-9D28-44E4-B23E-3CB5549DE844}" destId="{8F2B75AC-434F-4E3B-8A7A-4F690E362B4A}" srcOrd="1" destOrd="0" presId="urn:microsoft.com/office/officeart/2005/8/layout/vList4"/>
    <dgm:cxn modelId="{D5CA3AE4-8E3D-46DD-BF39-AA2FC5627447}" type="presParOf" srcId="{8E5E1207-9D28-44E4-B23E-3CB5549DE844}" destId="{4438AF9E-9E16-4F6D-A720-6F544C41021A}" srcOrd="2" destOrd="0" presId="urn:microsoft.com/office/officeart/2005/8/layout/vList4"/>
    <dgm:cxn modelId="{22469A2E-4F2C-4323-9C40-442BBFF3FABC}" type="presParOf" srcId="{F97E513D-005C-411E-9487-31873CCDE2F2}" destId="{06A01363-74FF-4C1D-9D0A-ACACFD2BF637}" srcOrd="9" destOrd="0" presId="urn:microsoft.com/office/officeart/2005/8/layout/vList4"/>
    <dgm:cxn modelId="{3DD3ACF5-3F5C-4194-A887-64C3EDFC266F}" type="presParOf" srcId="{F97E513D-005C-411E-9487-31873CCDE2F2}" destId="{9D24B3C5-7AA7-4A16-A987-6A2C5A33FAA1}" srcOrd="10" destOrd="0" presId="urn:microsoft.com/office/officeart/2005/8/layout/vList4"/>
    <dgm:cxn modelId="{5817D5B8-2780-41E9-871A-02BEC0678333}" type="presParOf" srcId="{9D24B3C5-7AA7-4A16-A987-6A2C5A33FAA1}" destId="{CB851DCF-9185-4FA2-8BBF-CE96176C7E01}" srcOrd="0" destOrd="0" presId="urn:microsoft.com/office/officeart/2005/8/layout/vList4"/>
    <dgm:cxn modelId="{7E919352-540A-46B3-A6A7-6FA577D2F184}" type="presParOf" srcId="{9D24B3C5-7AA7-4A16-A987-6A2C5A33FAA1}" destId="{0967F6B1-5605-4ED8-9EC0-8F04B4E6B257}" srcOrd="1" destOrd="0" presId="urn:microsoft.com/office/officeart/2005/8/layout/vList4"/>
    <dgm:cxn modelId="{7B8B98BF-C8B4-4E11-9F6D-5B0A0F92F7F1}" type="presParOf" srcId="{9D24B3C5-7AA7-4A16-A987-6A2C5A33FAA1}" destId="{3A7760AE-8EFE-4EAB-A854-F5AB2CC82C9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D7381-47CC-4443-8FEC-FD3BEBD0152C}" type="doc">
      <dgm:prSet loTypeId="urn:microsoft.com/office/officeart/2005/8/layout/radial5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4A28AD-D12F-433B-B70D-83539BC8BB51}">
      <dgm:prSet phldrT="[Text]"/>
      <dgm:spPr>
        <a:xfrm>
          <a:off x="3380441" y="1996018"/>
          <a:ext cx="1422502" cy="1422502"/>
        </a:xfrm>
        <a:prstGeom prst="ellipse">
          <a:avLst/>
        </a:prstGeom>
        <a:gradFill rotWithShape="0">
          <a:gsLst>
            <a:gs pos="0">
              <a:srgbClr val="77B142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7B142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7B142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8BAC728C-83E1-44DB-B343-6C9FBE3B3C5E}" type="parTrans" cxnId="{7E4910C2-9EEA-41DF-9C2E-F08C7D0AFF2B}">
      <dgm:prSet/>
      <dgm:spPr/>
      <dgm:t>
        <a:bodyPr/>
        <a:lstStyle/>
        <a:p>
          <a:endParaRPr lang="en-US"/>
        </a:p>
      </dgm:t>
    </dgm:pt>
    <dgm:pt modelId="{A5D98916-2BF2-461A-B36F-5DBE0283C3B9}" type="sibTrans" cxnId="{7E4910C2-9EEA-41DF-9C2E-F08C7D0AFF2B}">
      <dgm:prSet/>
      <dgm:spPr/>
      <dgm:t>
        <a:bodyPr/>
        <a:lstStyle/>
        <a:p>
          <a:endParaRPr lang="en-US"/>
        </a:p>
      </dgm:t>
    </dgm:pt>
    <dgm:pt modelId="{D1BE593E-D528-41EA-BD02-37A9C63F81F5}">
      <dgm:prSet phldrT="[Text]"/>
      <dgm:spPr>
        <a:xfrm>
          <a:off x="3380441" y="2538"/>
          <a:ext cx="1422502" cy="1422502"/>
        </a:xfrm>
        <a:prstGeom prst="ellipse">
          <a:avLst/>
        </a:prstGeom>
        <a:gradFill rotWithShape="0">
          <a:gsLst>
            <a:gs pos="0">
              <a:srgbClr val="E3C0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E3C0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E3C0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49C2B1FD-1FE5-464A-9D34-53637268FA1C}" type="parTrans" cxnId="{828DB821-055B-4FAF-88BC-B5036DF7D848}">
      <dgm:prSet/>
      <dgm:spPr>
        <a:xfrm rot="16200000">
          <a:off x="3940383" y="1477268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E3C0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E3C0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E3C0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CE035030-2404-47EE-A1D3-1A187C88732E}" type="sibTrans" cxnId="{828DB821-055B-4FAF-88BC-B5036DF7D848}">
      <dgm:prSet/>
      <dgm:spPr/>
      <dgm:t>
        <a:bodyPr/>
        <a:lstStyle/>
        <a:p>
          <a:endParaRPr lang="en-US"/>
        </a:p>
      </dgm:t>
    </dgm:pt>
    <dgm:pt modelId="{B2FD8020-A9F7-4852-994A-2AA327C51F6C}">
      <dgm:prSet phldrT="[Text]"/>
      <dgm:spPr>
        <a:xfrm>
          <a:off x="5276353" y="1379998"/>
          <a:ext cx="1422502" cy="1422502"/>
        </a:xfrm>
        <a:prstGeom prst="ellipse">
          <a:avLst/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0EE47F4B-36F1-436E-9967-E4E24330B9F2}" type="parTrans" cxnId="{98D3843C-F76C-45E4-9ED8-7DC7B6B74C35}">
      <dgm:prSet/>
      <dgm:spPr>
        <a:xfrm rot="20520000">
          <a:off x="4880194" y="2160081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22F1F542-AD91-4668-A86B-B343203D7B15}" type="sibTrans" cxnId="{98D3843C-F76C-45E4-9ED8-7DC7B6B74C35}">
      <dgm:prSet/>
      <dgm:spPr/>
      <dgm:t>
        <a:bodyPr/>
        <a:lstStyle/>
        <a:p>
          <a:endParaRPr lang="en-US"/>
        </a:p>
      </dgm:t>
    </dgm:pt>
    <dgm:pt modelId="{5BC8C7B8-698B-4331-B6AC-533F37698A5F}">
      <dgm:prSet phldrT="[Text]"/>
      <dgm:spPr>
        <a:xfrm>
          <a:off x="2208703" y="3608777"/>
          <a:ext cx="1422502" cy="1422502"/>
        </a:xfrm>
        <a:prstGeom prst="ellipse">
          <a:avLst/>
        </a:prstGeom>
        <a:gradFill rotWithShape="0">
          <a:gsLst>
            <a:gs pos="0">
              <a:srgbClr val="F08F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F08F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F08F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A182C632-03DB-4967-A9AF-8F9146A952C4}" type="parTrans" cxnId="{BDC8B423-0C98-42E2-A575-D9511BF9DB84}">
      <dgm:prSet/>
      <dgm:spPr>
        <a:xfrm rot="7560000">
          <a:off x="3359548" y="3264894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8F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F08F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F08F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52882222-F904-45B6-9D09-BFFBBD522074}" type="sibTrans" cxnId="{BDC8B423-0C98-42E2-A575-D9511BF9DB84}">
      <dgm:prSet/>
      <dgm:spPr/>
      <dgm:t>
        <a:bodyPr/>
        <a:lstStyle/>
        <a:p>
          <a:endParaRPr lang="en-US"/>
        </a:p>
      </dgm:t>
    </dgm:pt>
    <dgm:pt modelId="{4ABFF39D-A429-40C0-AF72-A6AA956B3590}">
      <dgm:prSet/>
      <dgm:spPr>
        <a:xfrm>
          <a:off x="1484529" y="1379998"/>
          <a:ext cx="1422502" cy="1422502"/>
        </a:xfrm>
        <a:prstGeom prst="ellipse">
          <a:avLst/>
        </a:prstGeom>
        <a:gradFill rotWithShape="0">
          <a:gsLst>
            <a:gs pos="0">
              <a:srgbClr val="CB3E3A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CB3E3A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CB3E3A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1A0A9B12-048F-4688-8017-6D69397FF520}" type="parTrans" cxnId="{E54146B0-0D4B-4137-8E58-570593297534}">
      <dgm:prSet/>
      <dgm:spPr>
        <a:xfrm rot="11880000">
          <a:off x="3000572" y="2160081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B3E3A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CB3E3A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CB3E3A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D6507574-D02D-4D5E-956D-996844DFF2B7}" type="sibTrans" cxnId="{E54146B0-0D4B-4137-8E58-570593297534}">
      <dgm:prSet/>
      <dgm:spPr/>
      <dgm:t>
        <a:bodyPr/>
        <a:lstStyle/>
        <a:p>
          <a:endParaRPr lang="en-US"/>
        </a:p>
      </dgm:t>
    </dgm:pt>
    <dgm:pt modelId="{8B761FD6-BD3C-4E45-98D7-EE1430DB5DFF}">
      <dgm:prSet phldrT="[Text]"/>
      <dgm:spPr>
        <a:xfrm>
          <a:off x="4552179" y="3608777"/>
          <a:ext cx="1422502" cy="1422502"/>
        </a:xfrm>
        <a:prstGeom prst="ellipse">
          <a:avLst/>
        </a:prstGeom>
        <a:gradFill rotWithShape="0">
          <a:gsLst>
            <a:gs pos="0">
              <a:srgbClr val="7556A4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556A4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556A4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1C2E6CD0-DD75-4ED3-B7D1-7B03527F46D2}" type="sibTrans" cxnId="{CF3B43BE-0B43-4B0C-9338-CC3BC4AB0CF0}">
      <dgm:prSet/>
      <dgm:spPr/>
      <dgm:t>
        <a:bodyPr/>
        <a:lstStyle/>
        <a:p>
          <a:endParaRPr lang="en-US"/>
        </a:p>
      </dgm:t>
    </dgm:pt>
    <dgm:pt modelId="{9B769B88-904A-4BCC-9A4D-85162C3EABDA}" type="parTrans" cxnId="{CF3B43BE-0B43-4B0C-9338-CC3BC4AB0CF0}">
      <dgm:prSet/>
      <dgm:spPr>
        <a:xfrm rot="3240000">
          <a:off x="4521218" y="3264894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7556A4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556A4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556A4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F1C67E96-BC20-445E-A61F-ACFD616A2C22}">
      <dgm:prSet/>
      <dgm:spPr/>
      <dgm:t>
        <a:bodyPr/>
        <a:lstStyle/>
        <a:p>
          <a:endParaRPr lang="en-US"/>
        </a:p>
      </dgm:t>
    </dgm:pt>
    <dgm:pt modelId="{8114C44A-26D1-499E-A86C-C96BDD96899E}" type="parTrans" cxnId="{C9986A3F-0512-4F4C-98CF-3BCB7012DBEC}">
      <dgm:prSet/>
      <dgm:spPr>
        <a:xfrm rot="11880000">
          <a:off x="3000572" y="2160081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B3E3A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CB3E3A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CB3E3A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orbel"/>
            <a:ea typeface="+mn-ea"/>
            <a:cs typeface="+mn-cs"/>
          </a:endParaRPr>
        </a:p>
      </dgm:t>
    </dgm:pt>
    <dgm:pt modelId="{B07683F3-F16A-4A43-9BA8-BCF941624991}" type="sibTrans" cxnId="{C9986A3F-0512-4F4C-98CF-3BCB7012DBEC}">
      <dgm:prSet/>
      <dgm:spPr/>
      <dgm:t>
        <a:bodyPr/>
        <a:lstStyle/>
        <a:p>
          <a:endParaRPr lang="en-US"/>
        </a:p>
      </dgm:t>
    </dgm:pt>
    <dgm:pt modelId="{554281F6-9E39-4859-9076-A6DA93581332}" type="pres">
      <dgm:prSet presAssocID="{FDDD7381-47CC-4443-8FEC-FD3BEBD0152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5EFC84-F852-4FD9-9787-4D515591D5F2}" type="pres">
      <dgm:prSet presAssocID="{3E4A28AD-D12F-433B-B70D-83539BC8BB51}" presName="centerShape" presStyleLbl="node0" presStyleIdx="0" presStyleCnt="1"/>
      <dgm:spPr/>
    </dgm:pt>
    <dgm:pt modelId="{1AD274CA-E074-4D7D-9ACE-9CA15C3E05EF}" type="pres">
      <dgm:prSet presAssocID="{49C2B1FD-1FE5-464A-9D34-53637268FA1C}" presName="parTrans" presStyleLbl="sibTrans2D1" presStyleIdx="0" presStyleCnt="5"/>
      <dgm:spPr/>
    </dgm:pt>
    <dgm:pt modelId="{ED25C70B-0945-4046-BE98-000BFF4EB3D4}" type="pres">
      <dgm:prSet presAssocID="{49C2B1FD-1FE5-464A-9D34-53637268FA1C}" presName="connectorText" presStyleLbl="sibTrans2D1" presStyleIdx="0" presStyleCnt="5"/>
      <dgm:spPr/>
    </dgm:pt>
    <dgm:pt modelId="{AA237C20-C39C-4084-A954-8D880911BDC3}" type="pres">
      <dgm:prSet presAssocID="{D1BE593E-D528-41EA-BD02-37A9C63F81F5}" presName="node" presStyleLbl="node1" presStyleIdx="0" presStyleCnt="5">
        <dgm:presLayoutVars>
          <dgm:bulletEnabled val="1"/>
        </dgm:presLayoutVars>
      </dgm:prSet>
      <dgm:spPr/>
    </dgm:pt>
    <dgm:pt modelId="{8F1204DB-D877-458C-B06F-EDA146E7DFB2}" type="pres">
      <dgm:prSet presAssocID="{0EE47F4B-36F1-436E-9967-E4E24330B9F2}" presName="parTrans" presStyleLbl="sibTrans2D1" presStyleIdx="1" presStyleCnt="5"/>
      <dgm:spPr/>
    </dgm:pt>
    <dgm:pt modelId="{FCBB2FD7-DBE9-4A6D-A379-902339DDE742}" type="pres">
      <dgm:prSet presAssocID="{0EE47F4B-36F1-436E-9967-E4E24330B9F2}" presName="connectorText" presStyleLbl="sibTrans2D1" presStyleIdx="1" presStyleCnt="5"/>
      <dgm:spPr/>
    </dgm:pt>
    <dgm:pt modelId="{341E853A-962D-4174-B596-0604D92E7EC8}" type="pres">
      <dgm:prSet presAssocID="{B2FD8020-A9F7-4852-994A-2AA327C51F6C}" presName="node" presStyleLbl="node1" presStyleIdx="1" presStyleCnt="5">
        <dgm:presLayoutVars>
          <dgm:bulletEnabled val="1"/>
        </dgm:presLayoutVars>
      </dgm:prSet>
      <dgm:spPr/>
    </dgm:pt>
    <dgm:pt modelId="{16D47D7E-C155-4719-B62E-84FB62645E33}" type="pres">
      <dgm:prSet presAssocID="{9B769B88-904A-4BCC-9A4D-85162C3EABDA}" presName="parTrans" presStyleLbl="sibTrans2D1" presStyleIdx="2" presStyleCnt="5"/>
      <dgm:spPr/>
    </dgm:pt>
    <dgm:pt modelId="{09264DEC-E918-44E1-9CD3-6EB43440B663}" type="pres">
      <dgm:prSet presAssocID="{9B769B88-904A-4BCC-9A4D-85162C3EABDA}" presName="connectorText" presStyleLbl="sibTrans2D1" presStyleIdx="2" presStyleCnt="5"/>
      <dgm:spPr/>
    </dgm:pt>
    <dgm:pt modelId="{DDB278AE-34E1-46D1-A6EA-1EA42FB442B1}" type="pres">
      <dgm:prSet presAssocID="{8B761FD6-BD3C-4E45-98D7-EE1430DB5DFF}" presName="node" presStyleLbl="node1" presStyleIdx="2" presStyleCnt="5">
        <dgm:presLayoutVars>
          <dgm:bulletEnabled val="1"/>
        </dgm:presLayoutVars>
      </dgm:prSet>
      <dgm:spPr/>
    </dgm:pt>
    <dgm:pt modelId="{CF5A1C65-3AC9-4508-9758-AAE0713AED2F}" type="pres">
      <dgm:prSet presAssocID="{A182C632-03DB-4967-A9AF-8F9146A952C4}" presName="parTrans" presStyleLbl="sibTrans2D1" presStyleIdx="3" presStyleCnt="5"/>
      <dgm:spPr/>
    </dgm:pt>
    <dgm:pt modelId="{B661A52E-0ADE-4D6D-B2C2-1F17871CC1A2}" type="pres">
      <dgm:prSet presAssocID="{A182C632-03DB-4967-A9AF-8F9146A952C4}" presName="connectorText" presStyleLbl="sibTrans2D1" presStyleIdx="3" presStyleCnt="5"/>
      <dgm:spPr/>
    </dgm:pt>
    <dgm:pt modelId="{83087DA3-907D-48DE-A021-26DE3030399A}" type="pres">
      <dgm:prSet presAssocID="{5BC8C7B8-698B-4331-B6AC-533F37698A5F}" presName="node" presStyleLbl="node1" presStyleIdx="3" presStyleCnt="5">
        <dgm:presLayoutVars>
          <dgm:bulletEnabled val="1"/>
        </dgm:presLayoutVars>
      </dgm:prSet>
      <dgm:spPr/>
    </dgm:pt>
    <dgm:pt modelId="{C43790B5-7CBF-4D5A-9D58-E0899F470BED}" type="pres">
      <dgm:prSet presAssocID="{1A0A9B12-048F-4688-8017-6D69397FF520}" presName="parTrans" presStyleLbl="sibTrans2D1" presStyleIdx="4" presStyleCnt="5"/>
      <dgm:spPr/>
    </dgm:pt>
    <dgm:pt modelId="{8D75A66A-0787-4B3E-A734-BCA43AC40C98}" type="pres">
      <dgm:prSet presAssocID="{1A0A9B12-048F-4688-8017-6D69397FF520}" presName="connectorText" presStyleLbl="sibTrans2D1" presStyleIdx="4" presStyleCnt="5"/>
      <dgm:spPr/>
    </dgm:pt>
    <dgm:pt modelId="{2A87FC2E-A57A-46DE-80CA-B13402F189AF}" type="pres">
      <dgm:prSet presAssocID="{4ABFF39D-A429-40C0-AF72-A6AA956B3590}" presName="node" presStyleLbl="node1" presStyleIdx="4" presStyleCnt="5">
        <dgm:presLayoutVars>
          <dgm:bulletEnabled val="1"/>
        </dgm:presLayoutVars>
      </dgm:prSet>
      <dgm:spPr/>
    </dgm:pt>
  </dgm:ptLst>
  <dgm:cxnLst>
    <dgm:cxn modelId="{84601308-B473-4F73-90D5-32D27185BC11}" type="presOf" srcId="{B2FD8020-A9F7-4852-994A-2AA327C51F6C}" destId="{341E853A-962D-4174-B596-0604D92E7EC8}" srcOrd="0" destOrd="0" presId="urn:microsoft.com/office/officeart/2005/8/layout/radial5"/>
    <dgm:cxn modelId="{C3BD6E0C-C800-46F9-BFBB-C7DC8BB10BFD}" type="presOf" srcId="{0EE47F4B-36F1-436E-9967-E4E24330B9F2}" destId="{8F1204DB-D877-458C-B06F-EDA146E7DFB2}" srcOrd="0" destOrd="0" presId="urn:microsoft.com/office/officeart/2005/8/layout/radial5"/>
    <dgm:cxn modelId="{0F6C9712-6DFE-4D44-A99A-CE101B730A8C}" type="presOf" srcId="{A182C632-03DB-4967-A9AF-8F9146A952C4}" destId="{B661A52E-0ADE-4D6D-B2C2-1F17871CC1A2}" srcOrd="1" destOrd="0" presId="urn:microsoft.com/office/officeart/2005/8/layout/radial5"/>
    <dgm:cxn modelId="{CB90781E-5839-4BAB-9E78-AF3A3EF2FA88}" type="presOf" srcId="{8B761FD6-BD3C-4E45-98D7-EE1430DB5DFF}" destId="{DDB278AE-34E1-46D1-A6EA-1EA42FB442B1}" srcOrd="0" destOrd="0" presId="urn:microsoft.com/office/officeart/2005/8/layout/radial5"/>
    <dgm:cxn modelId="{828DB821-055B-4FAF-88BC-B5036DF7D848}" srcId="{3E4A28AD-D12F-433B-B70D-83539BC8BB51}" destId="{D1BE593E-D528-41EA-BD02-37A9C63F81F5}" srcOrd="0" destOrd="0" parTransId="{49C2B1FD-1FE5-464A-9D34-53637268FA1C}" sibTransId="{CE035030-2404-47EE-A1D3-1A187C88732E}"/>
    <dgm:cxn modelId="{BDC8B423-0C98-42E2-A575-D9511BF9DB84}" srcId="{3E4A28AD-D12F-433B-B70D-83539BC8BB51}" destId="{5BC8C7B8-698B-4331-B6AC-533F37698A5F}" srcOrd="3" destOrd="0" parTransId="{A182C632-03DB-4967-A9AF-8F9146A952C4}" sibTransId="{52882222-F904-45B6-9D09-BFFBBD522074}"/>
    <dgm:cxn modelId="{A2B11526-57C0-4F79-A907-4315989AA2E1}" type="presOf" srcId="{0EE47F4B-36F1-436E-9967-E4E24330B9F2}" destId="{FCBB2FD7-DBE9-4A6D-A379-902339DDE742}" srcOrd="1" destOrd="0" presId="urn:microsoft.com/office/officeart/2005/8/layout/radial5"/>
    <dgm:cxn modelId="{98D3843C-F76C-45E4-9ED8-7DC7B6B74C35}" srcId="{3E4A28AD-D12F-433B-B70D-83539BC8BB51}" destId="{B2FD8020-A9F7-4852-994A-2AA327C51F6C}" srcOrd="1" destOrd="0" parTransId="{0EE47F4B-36F1-436E-9967-E4E24330B9F2}" sibTransId="{22F1F542-AD91-4668-A86B-B343203D7B15}"/>
    <dgm:cxn modelId="{C9986A3F-0512-4F4C-98CF-3BCB7012DBEC}" srcId="{FDDD7381-47CC-4443-8FEC-FD3BEBD0152C}" destId="{F1C67E96-BC20-445E-A61F-ACFD616A2C22}" srcOrd="1" destOrd="0" parTransId="{8114C44A-26D1-499E-A86C-C96BDD96899E}" sibTransId="{B07683F3-F16A-4A43-9BA8-BCF941624991}"/>
    <dgm:cxn modelId="{C5018448-94E4-40C1-AE39-8B9327C31DA8}" type="presOf" srcId="{1A0A9B12-048F-4688-8017-6D69397FF520}" destId="{8D75A66A-0787-4B3E-A734-BCA43AC40C98}" srcOrd="1" destOrd="0" presId="urn:microsoft.com/office/officeart/2005/8/layout/radial5"/>
    <dgm:cxn modelId="{C6145B69-BB65-4487-8925-8C9DF93F0E76}" type="presOf" srcId="{49C2B1FD-1FE5-464A-9D34-53637268FA1C}" destId="{1AD274CA-E074-4D7D-9ACE-9CA15C3E05EF}" srcOrd="0" destOrd="0" presId="urn:microsoft.com/office/officeart/2005/8/layout/radial5"/>
    <dgm:cxn modelId="{77E6F286-4669-4A67-BE14-B04DB53CC578}" type="presOf" srcId="{D1BE593E-D528-41EA-BD02-37A9C63F81F5}" destId="{AA237C20-C39C-4084-A954-8D880911BDC3}" srcOrd="0" destOrd="0" presId="urn:microsoft.com/office/officeart/2005/8/layout/radial5"/>
    <dgm:cxn modelId="{645FA89A-CEEB-43C6-A343-114B87A38E88}" type="presOf" srcId="{9B769B88-904A-4BCC-9A4D-85162C3EABDA}" destId="{09264DEC-E918-44E1-9CD3-6EB43440B663}" srcOrd="1" destOrd="0" presId="urn:microsoft.com/office/officeart/2005/8/layout/radial5"/>
    <dgm:cxn modelId="{3BAFC1AA-93E7-4B03-801C-164527E4BE1F}" type="presOf" srcId="{4ABFF39D-A429-40C0-AF72-A6AA956B3590}" destId="{2A87FC2E-A57A-46DE-80CA-B13402F189AF}" srcOrd="0" destOrd="0" presId="urn:microsoft.com/office/officeart/2005/8/layout/radial5"/>
    <dgm:cxn modelId="{E54146B0-0D4B-4137-8E58-570593297534}" srcId="{3E4A28AD-D12F-433B-B70D-83539BC8BB51}" destId="{4ABFF39D-A429-40C0-AF72-A6AA956B3590}" srcOrd="4" destOrd="0" parTransId="{1A0A9B12-048F-4688-8017-6D69397FF520}" sibTransId="{D6507574-D02D-4D5E-956D-996844DFF2B7}"/>
    <dgm:cxn modelId="{CF3B43BE-0B43-4B0C-9338-CC3BC4AB0CF0}" srcId="{3E4A28AD-D12F-433B-B70D-83539BC8BB51}" destId="{8B761FD6-BD3C-4E45-98D7-EE1430DB5DFF}" srcOrd="2" destOrd="0" parTransId="{9B769B88-904A-4BCC-9A4D-85162C3EABDA}" sibTransId="{1C2E6CD0-DD75-4ED3-B7D1-7B03527F46D2}"/>
    <dgm:cxn modelId="{7E4910C2-9EEA-41DF-9C2E-F08C7D0AFF2B}" srcId="{FDDD7381-47CC-4443-8FEC-FD3BEBD0152C}" destId="{3E4A28AD-D12F-433B-B70D-83539BC8BB51}" srcOrd="0" destOrd="0" parTransId="{8BAC728C-83E1-44DB-B343-6C9FBE3B3C5E}" sibTransId="{A5D98916-2BF2-461A-B36F-5DBE0283C3B9}"/>
    <dgm:cxn modelId="{2D997EDA-A6BE-48EF-B11C-68428E01EAA9}" type="presOf" srcId="{A182C632-03DB-4967-A9AF-8F9146A952C4}" destId="{CF5A1C65-3AC9-4508-9758-AAE0713AED2F}" srcOrd="0" destOrd="0" presId="urn:microsoft.com/office/officeart/2005/8/layout/radial5"/>
    <dgm:cxn modelId="{ADCE36E0-3D5B-4C13-871C-D77A8AD031D2}" type="presOf" srcId="{5BC8C7B8-698B-4331-B6AC-533F37698A5F}" destId="{83087DA3-907D-48DE-A021-26DE3030399A}" srcOrd="0" destOrd="0" presId="urn:microsoft.com/office/officeart/2005/8/layout/radial5"/>
    <dgm:cxn modelId="{3E877DE0-B7A4-4A5C-8F00-C4EB4ED777B2}" type="presOf" srcId="{FDDD7381-47CC-4443-8FEC-FD3BEBD0152C}" destId="{554281F6-9E39-4859-9076-A6DA93581332}" srcOrd="0" destOrd="0" presId="urn:microsoft.com/office/officeart/2005/8/layout/radial5"/>
    <dgm:cxn modelId="{A5E089E6-4D3D-42AE-B9A8-E592EF3A8767}" type="presOf" srcId="{3E4A28AD-D12F-433B-B70D-83539BC8BB51}" destId="{F55EFC84-F852-4FD9-9787-4D515591D5F2}" srcOrd="0" destOrd="0" presId="urn:microsoft.com/office/officeart/2005/8/layout/radial5"/>
    <dgm:cxn modelId="{491C2EE9-3B0D-4C82-BD2C-4571E4D2772B}" type="presOf" srcId="{9B769B88-904A-4BCC-9A4D-85162C3EABDA}" destId="{16D47D7E-C155-4719-B62E-84FB62645E33}" srcOrd="0" destOrd="0" presId="urn:microsoft.com/office/officeart/2005/8/layout/radial5"/>
    <dgm:cxn modelId="{60ED58EB-8EFF-46C3-9355-C617CA8DDA90}" type="presOf" srcId="{49C2B1FD-1FE5-464A-9D34-53637268FA1C}" destId="{ED25C70B-0945-4046-BE98-000BFF4EB3D4}" srcOrd="1" destOrd="0" presId="urn:microsoft.com/office/officeart/2005/8/layout/radial5"/>
    <dgm:cxn modelId="{EAA43BF8-BFD9-4275-A704-47AEAA145189}" type="presOf" srcId="{1A0A9B12-048F-4688-8017-6D69397FF520}" destId="{C43790B5-7CBF-4D5A-9D58-E0899F470BED}" srcOrd="0" destOrd="0" presId="urn:microsoft.com/office/officeart/2005/8/layout/radial5"/>
    <dgm:cxn modelId="{C9A4F0B9-B3FE-48B8-9426-EC8A34A8FF34}" type="presParOf" srcId="{554281F6-9E39-4859-9076-A6DA93581332}" destId="{F55EFC84-F852-4FD9-9787-4D515591D5F2}" srcOrd="0" destOrd="0" presId="urn:microsoft.com/office/officeart/2005/8/layout/radial5"/>
    <dgm:cxn modelId="{32997A5D-19CF-47F3-97E6-BDD213697E6F}" type="presParOf" srcId="{554281F6-9E39-4859-9076-A6DA93581332}" destId="{1AD274CA-E074-4D7D-9ACE-9CA15C3E05EF}" srcOrd="1" destOrd="0" presId="urn:microsoft.com/office/officeart/2005/8/layout/radial5"/>
    <dgm:cxn modelId="{13D455F9-6886-4349-90B7-94A4DAEE302E}" type="presParOf" srcId="{1AD274CA-E074-4D7D-9ACE-9CA15C3E05EF}" destId="{ED25C70B-0945-4046-BE98-000BFF4EB3D4}" srcOrd="0" destOrd="0" presId="urn:microsoft.com/office/officeart/2005/8/layout/radial5"/>
    <dgm:cxn modelId="{83B0E5CA-9D33-41CF-B9AA-C32B2C00E7E3}" type="presParOf" srcId="{554281F6-9E39-4859-9076-A6DA93581332}" destId="{AA237C20-C39C-4084-A954-8D880911BDC3}" srcOrd="2" destOrd="0" presId="urn:microsoft.com/office/officeart/2005/8/layout/radial5"/>
    <dgm:cxn modelId="{EBAD1C80-F3ED-445F-9789-8DCC1805B760}" type="presParOf" srcId="{554281F6-9E39-4859-9076-A6DA93581332}" destId="{8F1204DB-D877-458C-B06F-EDA146E7DFB2}" srcOrd="3" destOrd="0" presId="urn:microsoft.com/office/officeart/2005/8/layout/radial5"/>
    <dgm:cxn modelId="{9DEE1C40-63D4-467C-BE32-85638857EA2B}" type="presParOf" srcId="{8F1204DB-D877-458C-B06F-EDA146E7DFB2}" destId="{FCBB2FD7-DBE9-4A6D-A379-902339DDE742}" srcOrd="0" destOrd="0" presId="urn:microsoft.com/office/officeart/2005/8/layout/radial5"/>
    <dgm:cxn modelId="{3E2C040C-B84E-4539-9FA4-FC90BD7F5FD3}" type="presParOf" srcId="{554281F6-9E39-4859-9076-A6DA93581332}" destId="{341E853A-962D-4174-B596-0604D92E7EC8}" srcOrd="4" destOrd="0" presId="urn:microsoft.com/office/officeart/2005/8/layout/radial5"/>
    <dgm:cxn modelId="{610CE072-B3FC-45EF-AB4F-C43EC5F884E2}" type="presParOf" srcId="{554281F6-9E39-4859-9076-A6DA93581332}" destId="{16D47D7E-C155-4719-B62E-84FB62645E33}" srcOrd="5" destOrd="0" presId="urn:microsoft.com/office/officeart/2005/8/layout/radial5"/>
    <dgm:cxn modelId="{6B5001B4-8115-4713-A2F6-43E297EAA487}" type="presParOf" srcId="{16D47D7E-C155-4719-B62E-84FB62645E33}" destId="{09264DEC-E918-44E1-9CD3-6EB43440B663}" srcOrd="0" destOrd="0" presId="urn:microsoft.com/office/officeart/2005/8/layout/radial5"/>
    <dgm:cxn modelId="{34E807F7-4E84-433E-B5B0-830049A3CB5E}" type="presParOf" srcId="{554281F6-9E39-4859-9076-A6DA93581332}" destId="{DDB278AE-34E1-46D1-A6EA-1EA42FB442B1}" srcOrd="6" destOrd="0" presId="urn:microsoft.com/office/officeart/2005/8/layout/radial5"/>
    <dgm:cxn modelId="{E4C62586-190C-40ED-A3D0-160FF9E8348F}" type="presParOf" srcId="{554281F6-9E39-4859-9076-A6DA93581332}" destId="{CF5A1C65-3AC9-4508-9758-AAE0713AED2F}" srcOrd="7" destOrd="0" presId="urn:microsoft.com/office/officeart/2005/8/layout/radial5"/>
    <dgm:cxn modelId="{6267D67E-9E56-4C4F-9C1E-414B6F400F13}" type="presParOf" srcId="{CF5A1C65-3AC9-4508-9758-AAE0713AED2F}" destId="{B661A52E-0ADE-4D6D-B2C2-1F17871CC1A2}" srcOrd="0" destOrd="0" presId="urn:microsoft.com/office/officeart/2005/8/layout/radial5"/>
    <dgm:cxn modelId="{D110F8DD-C523-4CAE-910D-492BA9862DF6}" type="presParOf" srcId="{554281F6-9E39-4859-9076-A6DA93581332}" destId="{83087DA3-907D-48DE-A021-26DE3030399A}" srcOrd="8" destOrd="0" presId="urn:microsoft.com/office/officeart/2005/8/layout/radial5"/>
    <dgm:cxn modelId="{B1B84B28-2A58-4D0F-934D-E916268EEE97}" type="presParOf" srcId="{554281F6-9E39-4859-9076-A6DA93581332}" destId="{C43790B5-7CBF-4D5A-9D58-E0899F470BED}" srcOrd="9" destOrd="0" presId="urn:microsoft.com/office/officeart/2005/8/layout/radial5"/>
    <dgm:cxn modelId="{DB20BAFF-3BF9-48B1-A709-AFE683D05E82}" type="presParOf" srcId="{C43790B5-7CBF-4D5A-9D58-E0899F470BED}" destId="{8D75A66A-0787-4B3E-A734-BCA43AC40C98}" srcOrd="0" destOrd="0" presId="urn:microsoft.com/office/officeart/2005/8/layout/radial5"/>
    <dgm:cxn modelId="{E87D58B4-3920-4B90-9B1B-E01EF0AC32E2}" type="presParOf" srcId="{554281F6-9E39-4859-9076-A6DA93581332}" destId="{2A87FC2E-A57A-46DE-80CA-B13402F189A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E76852-1B90-42C6-B10D-42AFA62BAF4A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08F1A8-49E0-4291-895C-219DD3869FC9}">
      <dgm:prSet/>
      <dgm:spPr/>
      <dgm:t>
        <a:bodyPr/>
        <a:lstStyle/>
        <a:p>
          <a:r>
            <a:rPr lang="en-US"/>
            <a:t>Most not-for-profit </a:t>
          </a:r>
          <a:r>
            <a:rPr lang="en-US" b="1"/>
            <a:t>skilled nursing settings are part of a continuum</a:t>
          </a:r>
        </a:p>
      </dgm:t>
    </dgm:pt>
    <dgm:pt modelId="{34B2513B-2788-4E05-998A-0A88B491888A}" type="parTrans" cxnId="{A40391AE-DF68-49A6-881D-E8EB0477ADAE}">
      <dgm:prSet/>
      <dgm:spPr/>
      <dgm:t>
        <a:bodyPr/>
        <a:lstStyle/>
        <a:p>
          <a:endParaRPr lang="en-US"/>
        </a:p>
      </dgm:t>
    </dgm:pt>
    <dgm:pt modelId="{379ED2BA-605F-45DF-95A1-7BE00B8BA2CC}" type="sibTrans" cxnId="{A40391AE-DF68-49A6-881D-E8EB0477ADAE}">
      <dgm:prSet/>
      <dgm:spPr/>
      <dgm:t>
        <a:bodyPr/>
        <a:lstStyle/>
        <a:p>
          <a:endParaRPr lang="en-US"/>
        </a:p>
      </dgm:t>
    </dgm:pt>
    <dgm:pt modelId="{DCD5A18D-A5C8-488B-8C37-FB1BBA669BD3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/>
            <a:t>Providers are taking a </a:t>
          </a:r>
          <a:r>
            <a:rPr lang="en-US" b="1"/>
            <a:t>hard look at unit mix </a:t>
          </a:r>
          <a:r>
            <a:rPr lang="en-US"/>
            <a:t>allocation (Independent living, assisted living, skilled nursing)</a:t>
          </a:r>
        </a:p>
      </dgm:t>
    </dgm:pt>
    <dgm:pt modelId="{8B4F1CAB-5F09-4BB0-B635-5A0819FDB0A5}" type="parTrans" cxnId="{F45FE0D5-EEBB-40EB-87B6-FCB986B0EC2E}">
      <dgm:prSet/>
      <dgm:spPr/>
      <dgm:t>
        <a:bodyPr/>
        <a:lstStyle/>
        <a:p>
          <a:endParaRPr lang="en-US"/>
        </a:p>
      </dgm:t>
    </dgm:pt>
    <dgm:pt modelId="{E0471C80-C868-426C-AAD4-B7DF71B47890}" type="sibTrans" cxnId="{F45FE0D5-EEBB-40EB-87B6-FCB986B0EC2E}">
      <dgm:prSet/>
      <dgm:spPr/>
      <dgm:t>
        <a:bodyPr/>
        <a:lstStyle/>
        <a:p>
          <a:endParaRPr lang="en-US"/>
        </a:p>
      </dgm:t>
    </dgm:pt>
    <dgm:pt modelId="{A7A5C5BB-C70B-41F7-9F5B-793D4014A4B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/>
            <a:t>Conversion of semi-private to private </a:t>
          </a:r>
          <a:r>
            <a:rPr lang="en-US"/>
            <a:t>skilled nursing units</a:t>
          </a:r>
        </a:p>
      </dgm:t>
    </dgm:pt>
    <dgm:pt modelId="{EB6B2873-6D43-4038-8500-F8E604D7D765}" type="parTrans" cxnId="{6B15CCE9-FA5B-420B-8481-4559D1F47E77}">
      <dgm:prSet/>
      <dgm:spPr/>
      <dgm:t>
        <a:bodyPr/>
        <a:lstStyle/>
        <a:p>
          <a:endParaRPr lang="en-US"/>
        </a:p>
      </dgm:t>
    </dgm:pt>
    <dgm:pt modelId="{C1ACD137-8103-4820-9D37-88F72E33B777}" type="sibTrans" cxnId="{6B15CCE9-FA5B-420B-8481-4559D1F47E77}">
      <dgm:prSet/>
      <dgm:spPr/>
      <dgm:t>
        <a:bodyPr/>
        <a:lstStyle/>
        <a:p>
          <a:endParaRPr lang="en-US"/>
        </a:p>
      </dgm:t>
    </dgm:pt>
    <dgm:pt modelId="{19D79533-6B54-4926-B965-EC7DB8EEB2C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/>
            <a:t>Significant workforce pressures</a:t>
          </a:r>
          <a:r>
            <a:rPr lang="en-US"/>
            <a:t>; </a:t>
          </a:r>
          <a:r>
            <a:rPr lang="en-US" i="1"/>
            <a:t>driving</a:t>
          </a:r>
          <a:r>
            <a:rPr lang="en-US"/>
            <a:t> </a:t>
          </a:r>
          <a:r>
            <a:rPr lang="en-US" i="1"/>
            <a:t>occupancy</a:t>
          </a:r>
        </a:p>
      </dgm:t>
    </dgm:pt>
    <dgm:pt modelId="{96B2404B-9114-471C-9AC8-9DDB94D87BDF}" type="parTrans" cxnId="{6B9623A1-0045-470E-887C-A5C4794F2029}">
      <dgm:prSet/>
      <dgm:spPr/>
      <dgm:t>
        <a:bodyPr/>
        <a:lstStyle/>
        <a:p>
          <a:endParaRPr lang="en-US"/>
        </a:p>
      </dgm:t>
    </dgm:pt>
    <dgm:pt modelId="{230EB050-9EF8-44E6-9248-C056DF1A7960}" type="sibTrans" cxnId="{6B9623A1-0045-470E-887C-A5C4794F2029}">
      <dgm:prSet/>
      <dgm:spPr/>
      <dgm:t>
        <a:bodyPr/>
        <a:lstStyle/>
        <a:p>
          <a:endParaRPr lang="en-US"/>
        </a:p>
      </dgm:t>
    </dgm:pt>
    <dgm:pt modelId="{3EACDB7D-EB63-4758-A253-0417FAFE8629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/>
            <a:t>Most providers are not exiting skilled nursing, but </a:t>
          </a:r>
          <a:r>
            <a:rPr lang="en-US" b="1"/>
            <a:t>are downsizing</a:t>
          </a:r>
        </a:p>
      </dgm:t>
    </dgm:pt>
    <dgm:pt modelId="{F3C42267-44CA-4A4E-B64B-15EFD5B29071}" type="parTrans" cxnId="{C77947CF-7650-4552-911F-9DE23758F643}">
      <dgm:prSet/>
      <dgm:spPr/>
      <dgm:t>
        <a:bodyPr/>
        <a:lstStyle/>
        <a:p>
          <a:endParaRPr lang="en-US"/>
        </a:p>
      </dgm:t>
    </dgm:pt>
    <dgm:pt modelId="{F219A5FF-086A-4751-B9D8-00AB9F25CF8B}" type="sibTrans" cxnId="{C77947CF-7650-4552-911F-9DE23758F643}">
      <dgm:prSet/>
      <dgm:spPr/>
      <dgm:t>
        <a:bodyPr/>
        <a:lstStyle/>
        <a:p>
          <a:endParaRPr lang="en-US"/>
        </a:p>
      </dgm:t>
    </dgm:pt>
    <dgm:pt modelId="{A6CA8830-8B51-4583-AB23-E4AD4DE3C652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/>
            <a:t>Impacted greatest of all levels of living </a:t>
          </a:r>
          <a:r>
            <a:rPr lang="en-US" b="1" i="0"/>
            <a:t>during pandemic</a:t>
          </a:r>
        </a:p>
      </dgm:t>
    </dgm:pt>
    <dgm:pt modelId="{F3CAAC5A-A51A-4C8A-AB23-A56041F10DB4}" type="parTrans" cxnId="{92C82D3C-D73A-4402-8F4C-301B5582EFAE}">
      <dgm:prSet/>
      <dgm:spPr/>
      <dgm:t>
        <a:bodyPr/>
        <a:lstStyle/>
        <a:p>
          <a:endParaRPr lang="en-US"/>
        </a:p>
      </dgm:t>
    </dgm:pt>
    <dgm:pt modelId="{C3D576D2-EDF1-48F3-B3C2-71C26D526BE3}" type="sibTrans" cxnId="{92C82D3C-D73A-4402-8F4C-301B5582EFAE}">
      <dgm:prSet/>
      <dgm:spPr/>
      <dgm:t>
        <a:bodyPr/>
        <a:lstStyle/>
        <a:p>
          <a:endParaRPr lang="en-US"/>
        </a:p>
      </dgm:t>
    </dgm:pt>
    <dgm:pt modelId="{10CFEDCB-F818-4274-BC5D-82ACBD3F2DE6}" type="pres">
      <dgm:prSet presAssocID="{EFE76852-1B90-42C6-B10D-42AFA62BAF4A}" presName="diagram" presStyleCnt="0">
        <dgm:presLayoutVars>
          <dgm:dir/>
          <dgm:resizeHandles val="exact"/>
        </dgm:presLayoutVars>
      </dgm:prSet>
      <dgm:spPr/>
    </dgm:pt>
    <dgm:pt modelId="{5F4A1962-8E6F-4FED-82A9-7B685F45F61B}" type="pres">
      <dgm:prSet presAssocID="{9C08F1A8-49E0-4291-895C-219DD3869FC9}" presName="node" presStyleLbl="node1" presStyleIdx="0" presStyleCnt="6">
        <dgm:presLayoutVars>
          <dgm:bulletEnabled val="1"/>
        </dgm:presLayoutVars>
      </dgm:prSet>
      <dgm:spPr/>
    </dgm:pt>
    <dgm:pt modelId="{D7C210BD-FB01-4589-87D2-4B052C9DE8E0}" type="pres">
      <dgm:prSet presAssocID="{379ED2BA-605F-45DF-95A1-7BE00B8BA2CC}" presName="sibTrans" presStyleCnt="0"/>
      <dgm:spPr/>
    </dgm:pt>
    <dgm:pt modelId="{3D51C85F-3DED-438C-9CA6-8DFEED9C3161}" type="pres">
      <dgm:prSet presAssocID="{DCD5A18D-A5C8-488B-8C37-FB1BBA669BD3}" presName="node" presStyleLbl="node1" presStyleIdx="1" presStyleCnt="6">
        <dgm:presLayoutVars>
          <dgm:bulletEnabled val="1"/>
        </dgm:presLayoutVars>
      </dgm:prSet>
      <dgm:spPr/>
    </dgm:pt>
    <dgm:pt modelId="{7CF4657D-E45D-41D1-833F-346716993044}" type="pres">
      <dgm:prSet presAssocID="{E0471C80-C868-426C-AAD4-B7DF71B47890}" presName="sibTrans" presStyleCnt="0"/>
      <dgm:spPr/>
    </dgm:pt>
    <dgm:pt modelId="{1F3DC56E-0547-418C-8CC3-E31307C1C3C8}" type="pres">
      <dgm:prSet presAssocID="{A7A5C5BB-C70B-41F7-9F5B-793D4014A4B9}" presName="node" presStyleLbl="node1" presStyleIdx="2" presStyleCnt="6">
        <dgm:presLayoutVars>
          <dgm:bulletEnabled val="1"/>
        </dgm:presLayoutVars>
      </dgm:prSet>
      <dgm:spPr/>
    </dgm:pt>
    <dgm:pt modelId="{6B9DF68E-3A06-42E6-A026-1A312BAF4208}" type="pres">
      <dgm:prSet presAssocID="{C1ACD137-8103-4820-9D37-88F72E33B777}" presName="sibTrans" presStyleCnt="0"/>
      <dgm:spPr/>
    </dgm:pt>
    <dgm:pt modelId="{604AD948-52E7-42A5-B6BF-3F28327C256F}" type="pres">
      <dgm:prSet presAssocID="{19D79533-6B54-4926-B965-EC7DB8EEB2C0}" presName="node" presStyleLbl="node1" presStyleIdx="3" presStyleCnt="6">
        <dgm:presLayoutVars>
          <dgm:bulletEnabled val="1"/>
        </dgm:presLayoutVars>
      </dgm:prSet>
      <dgm:spPr/>
    </dgm:pt>
    <dgm:pt modelId="{526C6B1B-B98C-4E4B-BEA4-71434EEF132F}" type="pres">
      <dgm:prSet presAssocID="{230EB050-9EF8-44E6-9248-C056DF1A7960}" presName="sibTrans" presStyleCnt="0"/>
      <dgm:spPr/>
    </dgm:pt>
    <dgm:pt modelId="{02193ECA-4945-4ED2-9BBB-D1602DD1A005}" type="pres">
      <dgm:prSet presAssocID="{3EACDB7D-EB63-4758-A253-0417FAFE8629}" presName="node" presStyleLbl="node1" presStyleIdx="4" presStyleCnt="6">
        <dgm:presLayoutVars>
          <dgm:bulletEnabled val="1"/>
        </dgm:presLayoutVars>
      </dgm:prSet>
      <dgm:spPr/>
    </dgm:pt>
    <dgm:pt modelId="{727F8B90-F889-415A-B844-D00BCAB75AE9}" type="pres">
      <dgm:prSet presAssocID="{F219A5FF-086A-4751-B9D8-00AB9F25CF8B}" presName="sibTrans" presStyleCnt="0"/>
      <dgm:spPr/>
    </dgm:pt>
    <dgm:pt modelId="{9C0A411B-64A2-45D1-8688-987AD8A116C3}" type="pres">
      <dgm:prSet presAssocID="{A6CA8830-8B51-4583-AB23-E4AD4DE3C652}" presName="node" presStyleLbl="node1" presStyleIdx="5" presStyleCnt="6">
        <dgm:presLayoutVars>
          <dgm:bulletEnabled val="1"/>
        </dgm:presLayoutVars>
      </dgm:prSet>
      <dgm:spPr/>
    </dgm:pt>
  </dgm:ptLst>
  <dgm:cxnLst>
    <dgm:cxn modelId="{08682F07-F3FD-43A9-808F-CC207D516415}" type="presOf" srcId="{EFE76852-1B90-42C6-B10D-42AFA62BAF4A}" destId="{10CFEDCB-F818-4274-BC5D-82ACBD3F2DE6}" srcOrd="0" destOrd="0" presId="urn:microsoft.com/office/officeart/2005/8/layout/default"/>
    <dgm:cxn modelId="{F9CDFE1A-0C24-4D47-B30D-A8373A3B303B}" type="presOf" srcId="{9C08F1A8-49E0-4291-895C-219DD3869FC9}" destId="{5F4A1962-8E6F-4FED-82A9-7B685F45F61B}" srcOrd="0" destOrd="0" presId="urn:microsoft.com/office/officeart/2005/8/layout/default"/>
    <dgm:cxn modelId="{3F4CB41E-97D7-49A8-9E35-808DB56A0DD6}" type="presOf" srcId="{DCD5A18D-A5C8-488B-8C37-FB1BBA669BD3}" destId="{3D51C85F-3DED-438C-9CA6-8DFEED9C3161}" srcOrd="0" destOrd="0" presId="urn:microsoft.com/office/officeart/2005/8/layout/default"/>
    <dgm:cxn modelId="{92C82D3C-D73A-4402-8F4C-301B5582EFAE}" srcId="{EFE76852-1B90-42C6-B10D-42AFA62BAF4A}" destId="{A6CA8830-8B51-4583-AB23-E4AD4DE3C652}" srcOrd="5" destOrd="0" parTransId="{F3CAAC5A-A51A-4C8A-AB23-A56041F10DB4}" sibTransId="{C3D576D2-EDF1-48F3-B3C2-71C26D526BE3}"/>
    <dgm:cxn modelId="{559AD24F-1091-4541-A371-B9B767F26E91}" type="presOf" srcId="{19D79533-6B54-4926-B965-EC7DB8EEB2C0}" destId="{604AD948-52E7-42A5-B6BF-3F28327C256F}" srcOrd="0" destOrd="0" presId="urn:microsoft.com/office/officeart/2005/8/layout/default"/>
    <dgm:cxn modelId="{3905E55A-32C8-4B0F-9A55-2012FCC2252D}" type="presOf" srcId="{A6CA8830-8B51-4583-AB23-E4AD4DE3C652}" destId="{9C0A411B-64A2-45D1-8688-987AD8A116C3}" srcOrd="0" destOrd="0" presId="urn:microsoft.com/office/officeart/2005/8/layout/default"/>
    <dgm:cxn modelId="{9077648C-62AB-49A8-918D-77C737BF2604}" type="presOf" srcId="{A7A5C5BB-C70B-41F7-9F5B-793D4014A4B9}" destId="{1F3DC56E-0547-418C-8CC3-E31307C1C3C8}" srcOrd="0" destOrd="0" presId="urn:microsoft.com/office/officeart/2005/8/layout/default"/>
    <dgm:cxn modelId="{6B9623A1-0045-470E-887C-A5C4794F2029}" srcId="{EFE76852-1B90-42C6-B10D-42AFA62BAF4A}" destId="{19D79533-6B54-4926-B965-EC7DB8EEB2C0}" srcOrd="3" destOrd="0" parTransId="{96B2404B-9114-471C-9AC8-9DDB94D87BDF}" sibTransId="{230EB050-9EF8-44E6-9248-C056DF1A7960}"/>
    <dgm:cxn modelId="{A40391AE-DF68-49A6-881D-E8EB0477ADAE}" srcId="{EFE76852-1B90-42C6-B10D-42AFA62BAF4A}" destId="{9C08F1A8-49E0-4291-895C-219DD3869FC9}" srcOrd="0" destOrd="0" parTransId="{34B2513B-2788-4E05-998A-0A88B491888A}" sibTransId="{379ED2BA-605F-45DF-95A1-7BE00B8BA2CC}"/>
    <dgm:cxn modelId="{12D68FC9-1A93-4960-8C22-FFDD1893E7DB}" type="presOf" srcId="{3EACDB7D-EB63-4758-A253-0417FAFE8629}" destId="{02193ECA-4945-4ED2-9BBB-D1602DD1A005}" srcOrd="0" destOrd="0" presId="urn:microsoft.com/office/officeart/2005/8/layout/default"/>
    <dgm:cxn modelId="{C77947CF-7650-4552-911F-9DE23758F643}" srcId="{EFE76852-1B90-42C6-B10D-42AFA62BAF4A}" destId="{3EACDB7D-EB63-4758-A253-0417FAFE8629}" srcOrd="4" destOrd="0" parTransId="{F3C42267-44CA-4A4E-B64B-15EFD5B29071}" sibTransId="{F219A5FF-086A-4751-B9D8-00AB9F25CF8B}"/>
    <dgm:cxn modelId="{F45FE0D5-EEBB-40EB-87B6-FCB986B0EC2E}" srcId="{EFE76852-1B90-42C6-B10D-42AFA62BAF4A}" destId="{DCD5A18D-A5C8-488B-8C37-FB1BBA669BD3}" srcOrd="1" destOrd="0" parTransId="{8B4F1CAB-5F09-4BB0-B635-5A0819FDB0A5}" sibTransId="{E0471C80-C868-426C-AAD4-B7DF71B47890}"/>
    <dgm:cxn modelId="{6B15CCE9-FA5B-420B-8481-4559D1F47E77}" srcId="{EFE76852-1B90-42C6-B10D-42AFA62BAF4A}" destId="{A7A5C5BB-C70B-41F7-9F5B-793D4014A4B9}" srcOrd="2" destOrd="0" parTransId="{EB6B2873-6D43-4038-8500-F8E604D7D765}" sibTransId="{C1ACD137-8103-4820-9D37-88F72E33B777}"/>
    <dgm:cxn modelId="{15C157C5-BD0E-4761-AD29-8EC7D24E503C}" type="presParOf" srcId="{10CFEDCB-F818-4274-BC5D-82ACBD3F2DE6}" destId="{5F4A1962-8E6F-4FED-82A9-7B685F45F61B}" srcOrd="0" destOrd="0" presId="urn:microsoft.com/office/officeart/2005/8/layout/default"/>
    <dgm:cxn modelId="{8D6CF563-0AEA-44BF-81AB-042897DAC83E}" type="presParOf" srcId="{10CFEDCB-F818-4274-BC5D-82ACBD3F2DE6}" destId="{D7C210BD-FB01-4589-87D2-4B052C9DE8E0}" srcOrd="1" destOrd="0" presId="urn:microsoft.com/office/officeart/2005/8/layout/default"/>
    <dgm:cxn modelId="{5666CD6F-18CE-425B-B258-CD56C3025AA0}" type="presParOf" srcId="{10CFEDCB-F818-4274-BC5D-82ACBD3F2DE6}" destId="{3D51C85F-3DED-438C-9CA6-8DFEED9C3161}" srcOrd="2" destOrd="0" presId="urn:microsoft.com/office/officeart/2005/8/layout/default"/>
    <dgm:cxn modelId="{C434232D-D06E-424B-9894-8A886F21B549}" type="presParOf" srcId="{10CFEDCB-F818-4274-BC5D-82ACBD3F2DE6}" destId="{7CF4657D-E45D-41D1-833F-346716993044}" srcOrd="3" destOrd="0" presId="urn:microsoft.com/office/officeart/2005/8/layout/default"/>
    <dgm:cxn modelId="{C3F97DC0-93B6-4475-96DC-C196919006FB}" type="presParOf" srcId="{10CFEDCB-F818-4274-BC5D-82ACBD3F2DE6}" destId="{1F3DC56E-0547-418C-8CC3-E31307C1C3C8}" srcOrd="4" destOrd="0" presId="urn:microsoft.com/office/officeart/2005/8/layout/default"/>
    <dgm:cxn modelId="{39174279-A643-4995-965E-760A0B10D451}" type="presParOf" srcId="{10CFEDCB-F818-4274-BC5D-82ACBD3F2DE6}" destId="{6B9DF68E-3A06-42E6-A026-1A312BAF4208}" srcOrd="5" destOrd="0" presId="urn:microsoft.com/office/officeart/2005/8/layout/default"/>
    <dgm:cxn modelId="{479D7132-402A-4511-8AE7-56449BBAA854}" type="presParOf" srcId="{10CFEDCB-F818-4274-BC5D-82ACBD3F2DE6}" destId="{604AD948-52E7-42A5-B6BF-3F28327C256F}" srcOrd="6" destOrd="0" presId="urn:microsoft.com/office/officeart/2005/8/layout/default"/>
    <dgm:cxn modelId="{DCECB467-2BCB-484F-AAC6-0BD011CBE0AC}" type="presParOf" srcId="{10CFEDCB-F818-4274-BC5D-82ACBD3F2DE6}" destId="{526C6B1B-B98C-4E4B-BEA4-71434EEF132F}" srcOrd="7" destOrd="0" presId="urn:microsoft.com/office/officeart/2005/8/layout/default"/>
    <dgm:cxn modelId="{6582AF85-9D5C-4BF0-A20F-154CAD1EC035}" type="presParOf" srcId="{10CFEDCB-F818-4274-BC5D-82ACBD3F2DE6}" destId="{02193ECA-4945-4ED2-9BBB-D1602DD1A005}" srcOrd="8" destOrd="0" presId="urn:microsoft.com/office/officeart/2005/8/layout/default"/>
    <dgm:cxn modelId="{3CA69437-D720-4EDA-9772-FD30C125E80D}" type="presParOf" srcId="{10CFEDCB-F818-4274-BC5D-82ACBD3F2DE6}" destId="{727F8B90-F889-415A-B844-D00BCAB75AE9}" srcOrd="9" destOrd="0" presId="urn:microsoft.com/office/officeart/2005/8/layout/default"/>
    <dgm:cxn modelId="{77765509-B818-48F8-A8AE-C135F36D428F}" type="presParOf" srcId="{10CFEDCB-F818-4274-BC5D-82ACBD3F2DE6}" destId="{9C0A411B-64A2-45D1-8688-987AD8A116C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6907EB-AA54-4216-873F-D6BE67DAA73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C2DC49-1C84-45FD-9D7E-584CCEE053CA}">
      <dgm:prSet/>
      <dgm:spPr/>
      <dgm:t>
        <a:bodyPr/>
        <a:lstStyle/>
        <a:p>
          <a:r>
            <a:rPr lang="en-US"/>
            <a:t>I-SNP - Institutional Special Needs Plans </a:t>
          </a:r>
        </a:p>
      </dgm:t>
    </dgm:pt>
    <dgm:pt modelId="{C944DED6-CA17-40C6-98F0-EE2CA3CE727C}" type="parTrans" cxnId="{64233ACA-2F99-4EC4-B964-0B60D0CB06C1}">
      <dgm:prSet/>
      <dgm:spPr/>
      <dgm:t>
        <a:bodyPr/>
        <a:lstStyle/>
        <a:p>
          <a:endParaRPr lang="en-US"/>
        </a:p>
      </dgm:t>
    </dgm:pt>
    <dgm:pt modelId="{06431877-DF8C-48F2-8192-F3C0E312F2CF}" type="sibTrans" cxnId="{64233ACA-2F99-4EC4-B964-0B60D0CB06C1}">
      <dgm:prSet/>
      <dgm:spPr/>
      <dgm:t>
        <a:bodyPr/>
        <a:lstStyle/>
        <a:p>
          <a:endParaRPr lang="en-US"/>
        </a:p>
      </dgm:t>
    </dgm:pt>
    <dgm:pt modelId="{8A263064-2C3D-42A1-8307-62B6CBBF10E2}">
      <dgm:prSet/>
      <dgm:spPr/>
      <dgm:t>
        <a:bodyPr/>
        <a:lstStyle/>
        <a:p>
          <a:r>
            <a:rPr lang="en-US"/>
            <a:t>Pharmacy</a:t>
          </a:r>
        </a:p>
      </dgm:t>
    </dgm:pt>
    <dgm:pt modelId="{41234E23-A731-44EF-8D7F-BA838574BA9F}" type="parTrans" cxnId="{2FFD9144-C7FF-4F88-8ED7-9FF1D340B82C}">
      <dgm:prSet/>
      <dgm:spPr/>
      <dgm:t>
        <a:bodyPr/>
        <a:lstStyle/>
        <a:p>
          <a:endParaRPr lang="en-US"/>
        </a:p>
      </dgm:t>
    </dgm:pt>
    <dgm:pt modelId="{E61A3EE1-BE55-4747-AAE2-F22F7E31FF75}" type="sibTrans" cxnId="{2FFD9144-C7FF-4F88-8ED7-9FF1D340B82C}">
      <dgm:prSet/>
      <dgm:spPr/>
      <dgm:t>
        <a:bodyPr/>
        <a:lstStyle/>
        <a:p>
          <a:endParaRPr lang="en-US"/>
        </a:p>
      </dgm:t>
    </dgm:pt>
    <dgm:pt modelId="{D43331CC-0C1D-4255-A1C5-DE4256D62576}">
      <dgm:prSet/>
      <dgm:spPr/>
      <dgm:t>
        <a:bodyPr/>
        <a:lstStyle/>
        <a:p>
          <a:r>
            <a:rPr lang="en-US"/>
            <a:t>Ziegler Link-age Technology Fund  </a:t>
          </a:r>
        </a:p>
      </dgm:t>
    </dgm:pt>
    <dgm:pt modelId="{ACC07950-7190-409E-BCF5-377AD2C85FE1}" type="parTrans" cxnId="{38D5B68D-E6C5-4F48-9C5B-917528B18DB5}">
      <dgm:prSet/>
      <dgm:spPr/>
      <dgm:t>
        <a:bodyPr/>
        <a:lstStyle/>
        <a:p>
          <a:endParaRPr lang="en-US"/>
        </a:p>
      </dgm:t>
    </dgm:pt>
    <dgm:pt modelId="{371E1F12-8E3A-4B1D-AD1E-B50D7B281DFB}" type="sibTrans" cxnId="{38D5B68D-E6C5-4F48-9C5B-917528B18DB5}">
      <dgm:prSet/>
      <dgm:spPr/>
      <dgm:t>
        <a:bodyPr/>
        <a:lstStyle/>
        <a:p>
          <a:endParaRPr lang="en-US"/>
        </a:p>
      </dgm:t>
    </dgm:pt>
    <dgm:pt modelId="{CE8F96AA-14EF-4822-AEFE-8DB7BF591D85}">
      <dgm:prSet/>
      <dgm:spPr/>
      <dgm:t>
        <a:bodyPr/>
        <a:lstStyle/>
        <a:p>
          <a:r>
            <a:rPr lang="en-US"/>
            <a:t>Group purchasing organizations </a:t>
          </a:r>
        </a:p>
      </dgm:t>
    </dgm:pt>
    <dgm:pt modelId="{E7884118-55FE-4E9F-BDB1-3D16EABD9DC6}" type="parTrans" cxnId="{A1DAB8DC-1B86-453B-A3BA-2B44D10301AD}">
      <dgm:prSet/>
      <dgm:spPr/>
      <dgm:t>
        <a:bodyPr/>
        <a:lstStyle/>
        <a:p>
          <a:endParaRPr lang="en-US"/>
        </a:p>
      </dgm:t>
    </dgm:pt>
    <dgm:pt modelId="{2294DE4C-873C-4DF6-9F0F-718BB4CAF9AC}" type="sibTrans" cxnId="{A1DAB8DC-1B86-453B-A3BA-2B44D10301AD}">
      <dgm:prSet/>
      <dgm:spPr/>
      <dgm:t>
        <a:bodyPr/>
        <a:lstStyle/>
        <a:p>
          <a:endParaRPr lang="en-US"/>
        </a:p>
      </dgm:t>
    </dgm:pt>
    <dgm:pt modelId="{979E4263-8D30-4EF0-8E92-80E31F97B744}">
      <dgm:prSet/>
      <dgm:spPr/>
      <dgm:t>
        <a:bodyPr/>
        <a:lstStyle/>
        <a:p>
          <a:r>
            <a:rPr lang="en-US"/>
            <a:t>Paymerang – invoice payment automation solution </a:t>
          </a:r>
        </a:p>
      </dgm:t>
    </dgm:pt>
    <dgm:pt modelId="{13CAE7D6-A858-4369-AA9B-984EE6A6E2BA}" type="parTrans" cxnId="{BAF93769-66F8-47CC-A098-DB61A45061BA}">
      <dgm:prSet/>
      <dgm:spPr/>
      <dgm:t>
        <a:bodyPr/>
        <a:lstStyle/>
        <a:p>
          <a:endParaRPr lang="en-US"/>
        </a:p>
      </dgm:t>
    </dgm:pt>
    <dgm:pt modelId="{74B92EC2-5493-43F7-996E-F2C4ACF4DB0B}" type="sibTrans" cxnId="{BAF93769-66F8-47CC-A098-DB61A45061BA}">
      <dgm:prSet/>
      <dgm:spPr/>
      <dgm:t>
        <a:bodyPr/>
        <a:lstStyle/>
        <a:p>
          <a:endParaRPr lang="en-US"/>
        </a:p>
      </dgm:t>
    </dgm:pt>
    <dgm:pt modelId="{E07003CC-B8B8-40CF-80E7-2D5C316D59A7}" type="pres">
      <dgm:prSet presAssocID="{A56907EB-AA54-4216-873F-D6BE67DAA731}" presName="diagram" presStyleCnt="0">
        <dgm:presLayoutVars>
          <dgm:dir/>
          <dgm:resizeHandles val="exact"/>
        </dgm:presLayoutVars>
      </dgm:prSet>
      <dgm:spPr/>
    </dgm:pt>
    <dgm:pt modelId="{17475639-A84D-4452-BBC1-A8E9BB1A9A94}" type="pres">
      <dgm:prSet presAssocID="{32C2DC49-1C84-45FD-9D7E-584CCEE053CA}" presName="node" presStyleLbl="node1" presStyleIdx="0" presStyleCnt="5">
        <dgm:presLayoutVars>
          <dgm:bulletEnabled val="1"/>
        </dgm:presLayoutVars>
      </dgm:prSet>
      <dgm:spPr/>
    </dgm:pt>
    <dgm:pt modelId="{45D4378D-124C-40EB-86F2-C4534E8A61DE}" type="pres">
      <dgm:prSet presAssocID="{06431877-DF8C-48F2-8192-F3C0E312F2CF}" presName="sibTrans" presStyleCnt="0"/>
      <dgm:spPr/>
    </dgm:pt>
    <dgm:pt modelId="{784CF054-3915-4301-866F-206733B5F594}" type="pres">
      <dgm:prSet presAssocID="{8A263064-2C3D-42A1-8307-62B6CBBF10E2}" presName="node" presStyleLbl="node1" presStyleIdx="1" presStyleCnt="5">
        <dgm:presLayoutVars>
          <dgm:bulletEnabled val="1"/>
        </dgm:presLayoutVars>
      </dgm:prSet>
      <dgm:spPr/>
    </dgm:pt>
    <dgm:pt modelId="{44BDFE45-4352-4E31-BD24-C5CC254A2457}" type="pres">
      <dgm:prSet presAssocID="{E61A3EE1-BE55-4747-AAE2-F22F7E31FF75}" presName="sibTrans" presStyleCnt="0"/>
      <dgm:spPr/>
    </dgm:pt>
    <dgm:pt modelId="{C7629255-055D-465D-BF65-286504C8CBB3}" type="pres">
      <dgm:prSet presAssocID="{D43331CC-0C1D-4255-A1C5-DE4256D62576}" presName="node" presStyleLbl="node1" presStyleIdx="2" presStyleCnt="5">
        <dgm:presLayoutVars>
          <dgm:bulletEnabled val="1"/>
        </dgm:presLayoutVars>
      </dgm:prSet>
      <dgm:spPr/>
    </dgm:pt>
    <dgm:pt modelId="{15F70C13-D86B-49FC-9C1E-E782F7E76BC5}" type="pres">
      <dgm:prSet presAssocID="{371E1F12-8E3A-4B1D-AD1E-B50D7B281DFB}" presName="sibTrans" presStyleCnt="0"/>
      <dgm:spPr/>
    </dgm:pt>
    <dgm:pt modelId="{27124D8A-4C86-4288-AC09-3AA1279C9311}" type="pres">
      <dgm:prSet presAssocID="{CE8F96AA-14EF-4822-AEFE-8DB7BF591D85}" presName="node" presStyleLbl="node1" presStyleIdx="3" presStyleCnt="5">
        <dgm:presLayoutVars>
          <dgm:bulletEnabled val="1"/>
        </dgm:presLayoutVars>
      </dgm:prSet>
      <dgm:spPr/>
    </dgm:pt>
    <dgm:pt modelId="{D61B115B-8072-4DDE-801D-DF9F868FA524}" type="pres">
      <dgm:prSet presAssocID="{2294DE4C-873C-4DF6-9F0F-718BB4CAF9AC}" presName="sibTrans" presStyleCnt="0"/>
      <dgm:spPr/>
    </dgm:pt>
    <dgm:pt modelId="{0E7B2686-0249-4189-AE8A-906A42610E7A}" type="pres">
      <dgm:prSet presAssocID="{979E4263-8D30-4EF0-8E92-80E31F97B744}" presName="node" presStyleLbl="node1" presStyleIdx="4" presStyleCnt="5">
        <dgm:presLayoutVars>
          <dgm:bulletEnabled val="1"/>
        </dgm:presLayoutVars>
      </dgm:prSet>
      <dgm:spPr/>
    </dgm:pt>
  </dgm:ptLst>
  <dgm:cxnLst>
    <dgm:cxn modelId="{9DFDD63D-CE41-4ACD-B669-52C161FC2E0D}" type="presOf" srcId="{979E4263-8D30-4EF0-8E92-80E31F97B744}" destId="{0E7B2686-0249-4189-AE8A-906A42610E7A}" srcOrd="0" destOrd="0" presId="urn:microsoft.com/office/officeart/2005/8/layout/default"/>
    <dgm:cxn modelId="{2FFD9144-C7FF-4F88-8ED7-9FF1D340B82C}" srcId="{A56907EB-AA54-4216-873F-D6BE67DAA731}" destId="{8A263064-2C3D-42A1-8307-62B6CBBF10E2}" srcOrd="1" destOrd="0" parTransId="{41234E23-A731-44EF-8D7F-BA838574BA9F}" sibTransId="{E61A3EE1-BE55-4747-AAE2-F22F7E31FF75}"/>
    <dgm:cxn modelId="{A1AE8747-1303-4537-98F0-154EC082E166}" type="presOf" srcId="{D43331CC-0C1D-4255-A1C5-DE4256D62576}" destId="{C7629255-055D-465D-BF65-286504C8CBB3}" srcOrd="0" destOrd="0" presId="urn:microsoft.com/office/officeart/2005/8/layout/default"/>
    <dgm:cxn modelId="{BAF93769-66F8-47CC-A098-DB61A45061BA}" srcId="{A56907EB-AA54-4216-873F-D6BE67DAA731}" destId="{979E4263-8D30-4EF0-8E92-80E31F97B744}" srcOrd="4" destOrd="0" parTransId="{13CAE7D6-A858-4369-AA9B-984EE6A6E2BA}" sibTransId="{74B92EC2-5493-43F7-996E-F2C4ACF4DB0B}"/>
    <dgm:cxn modelId="{BE505C56-B87D-4D03-9D2C-8AA4BA8B37B0}" type="presOf" srcId="{32C2DC49-1C84-45FD-9D7E-584CCEE053CA}" destId="{17475639-A84D-4452-BBC1-A8E9BB1A9A94}" srcOrd="0" destOrd="0" presId="urn:microsoft.com/office/officeart/2005/8/layout/default"/>
    <dgm:cxn modelId="{9FE6477E-26C0-4F66-89EA-10BD8270F524}" type="presOf" srcId="{A56907EB-AA54-4216-873F-D6BE67DAA731}" destId="{E07003CC-B8B8-40CF-80E7-2D5C316D59A7}" srcOrd="0" destOrd="0" presId="urn:microsoft.com/office/officeart/2005/8/layout/default"/>
    <dgm:cxn modelId="{38D5B68D-E6C5-4F48-9C5B-917528B18DB5}" srcId="{A56907EB-AA54-4216-873F-D6BE67DAA731}" destId="{D43331CC-0C1D-4255-A1C5-DE4256D62576}" srcOrd="2" destOrd="0" parTransId="{ACC07950-7190-409E-BCF5-377AD2C85FE1}" sibTransId="{371E1F12-8E3A-4B1D-AD1E-B50D7B281DFB}"/>
    <dgm:cxn modelId="{64233ACA-2F99-4EC4-B964-0B60D0CB06C1}" srcId="{A56907EB-AA54-4216-873F-D6BE67DAA731}" destId="{32C2DC49-1C84-45FD-9D7E-584CCEE053CA}" srcOrd="0" destOrd="0" parTransId="{C944DED6-CA17-40C6-98F0-EE2CA3CE727C}" sibTransId="{06431877-DF8C-48F2-8192-F3C0E312F2CF}"/>
    <dgm:cxn modelId="{A1DAB8DC-1B86-453B-A3BA-2B44D10301AD}" srcId="{A56907EB-AA54-4216-873F-D6BE67DAA731}" destId="{CE8F96AA-14EF-4822-AEFE-8DB7BF591D85}" srcOrd="3" destOrd="0" parTransId="{E7884118-55FE-4E9F-BDB1-3D16EABD9DC6}" sibTransId="{2294DE4C-873C-4DF6-9F0F-718BB4CAF9AC}"/>
    <dgm:cxn modelId="{0EDE59E5-DFA8-4FCD-9F3C-8B713A2A17BE}" type="presOf" srcId="{8A263064-2C3D-42A1-8307-62B6CBBF10E2}" destId="{784CF054-3915-4301-866F-206733B5F594}" srcOrd="0" destOrd="0" presId="urn:microsoft.com/office/officeart/2005/8/layout/default"/>
    <dgm:cxn modelId="{A81FBCF6-3DF0-4064-ACC1-84BBCE487B87}" type="presOf" srcId="{CE8F96AA-14EF-4822-AEFE-8DB7BF591D85}" destId="{27124D8A-4C86-4288-AC09-3AA1279C9311}" srcOrd="0" destOrd="0" presId="urn:microsoft.com/office/officeart/2005/8/layout/default"/>
    <dgm:cxn modelId="{25F88FF5-9DF3-4D8C-98E8-8A2830DD5422}" type="presParOf" srcId="{E07003CC-B8B8-40CF-80E7-2D5C316D59A7}" destId="{17475639-A84D-4452-BBC1-A8E9BB1A9A94}" srcOrd="0" destOrd="0" presId="urn:microsoft.com/office/officeart/2005/8/layout/default"/>
    <dgm:cxn modelId="{4B357B45-F1A8-4FEB-86CC-DEBFCE778994}" type="presParOf" srcId="{E07003CC-B8B8-40CF-80E7-2D5C316D59A7}" destId="{45D4378D-124C-40EB-86F2-C4534E8A61DE}" srcOrd="1" destOrd="0" presId="urn:microsoft.com/office/officeart/2005/8/layout/default"/>
    <dgm:cxn modelId="{4265B015-D697-45D0-8D91-7725BFD28855}" type="presParOf" srcId="{E07003CC-B8B8-40CF-80E7-2D5C316D59A7}" destId="{784CF054-3915-4301-866F-206733B5F594}" srcOrd="2" destOrd="0" presId="urn:microsoft.com/office/officeart/2005/8/layout/default"/>
    <dgm:cxn modelId="{DCE7073F-877C-4986-97C6-A472D5FA812C}" type="presParOf" srcId="{E07003CC-B8B8-40CF-80E7-2D5C316D59A7}" destId="{44BDFE45-4352-4E31-BD24-C5CC254A2457}" srcOrd="3" destOrd="0" presId="urn:microsoft.com/office/officeart/2005/8/layout/default"/>
    <dgm:cxn modelId="{766DB250-C103-45EE-8E4C-FFFC0D4EDEFF}" type="presParOf" srcId="{E07003CC-B8B8-40CF-80E7-2D5C316D59A7}" destId="{C7629255-055D-465D-BF65-286504C8CBB3}" srcOrd="4" destOrd="0" presId="urn:microsoft.com/office/officeart/2005/8/layout/default"/>
    <dgm:cxn modelId="{633609BA-3646-4FCF-AE3B-18612C64E465}" type="presParOf" srcId="{E07003CC-B8B8-40CF-80E7-2D5C316D59A7}" destId="{15F70C13-D86B-49FC-9C1E-E782F7E76BC5}" srcOrd="5" destOrd="0" presId="urn:microsoft.com/office/officeart/2005/8/layout/default"/>
    <dgm:cxn modelId="{4A5C3005-664C-498E-843C-FF24DB5716A2}" type="presParOf" srcId="{E07003CC-B8B8-40CF-80E7-2D5C316D59A7}" destId="{27124D8A-4C86-4288-AC09-3AA1279C9311}" srcOrd="6" destOrd="0" presId="urn:microsoft.com/office/officeart/2005/8/layout/default"/>
    <dgm:cxn modelId="{4CA0576B-67B9-43B8-A8FC-355D06A3C7E5}" type="presParOf" srcId="{E07003CC-B8B8-40CF-80E7-2D5C316D59A7}" destId="{D61B115B-8072-4DDE-801D-DF9F868FA524}" srcOrd="7" destOrd="0" presId="urn:microsoft.com/office/officeart/2005/8/layout/default"/>
    <dgm:cxn modelId="{BF549607-3A1B-4BCD-B597-EF1D369AB2FF}" type="presParOf" srcId="{E07003CC-B8B8-40CF-80E7-2D5C316D59A7}" destId="{0E7B2686-0249-4189-AE8A-906A42610E7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E512A2-723D-457B-A7F0-91BAE1269DB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659122-A2CB-454E-814B-2E9ECC4ADE00}">
      <dgm:prSet/>
      <dgm:spPr/>
      <dgm:t>
        <a:bodyPr/>
        <a:lstStyle/>
        <a:p>
          <a:r>
            <a:rPr lang="en-US" err="1"/>
            <a:t>Payactiv</a:t>
          </a:r>
          <a:r>
            <a:rPr lang="en-US"/>
            <a:t> – earned wage access service </a:t>
          </a:r>
        </a:p>
      </dgm:t>
    </dgm:pt>
    <dgm:pt modelId="{3E8B3241-209E-441A-8C54-26272BAC99CA}" type="parTrans" cxnId="{BACC96F9-89B6-458F-8A80-AAC182BD0A48}">
      <dgm:prSet/>
      <dgm:spPr/>
      <dgm:t>
        <a:bodyPr/>
        <a:lstStyle/>
        <a:p>
          <a:endParaRPr lang="en-US"/>
        </a:p>
      </dgm:t>
    </dgm:pt>
    <dgm:pt modelId="{2D6E1FAE-6253-4DEC-B560-2323840C957A}" type="sibTrans" cxnId="{BACC96F9-89B6-458F-8A80-AAC182BD0A48}">
      <dgm:prSet/>
      <dgm:spPr/>
      <dgm:t>
        <a:bodyPr/>
        <a:lstStyle/>
        <a:p>
          <a:endParaRPr lang="en-US"/>
        </a:p>
      </dgm:t>
    </dgm:pt>
    <dgm:pt modelId="{CFEB8B4A-4523-432F-9021-8EA431BDCF06}">
      <dgm:prSet/>
      <dgm:spPr/>
      <dgm:t>
        <a:bodyPr/>
        <a:lstStyle/>
        <a:p>
          <a:r>
            <a:rPr lang="en-US"/>
            <a:t>Medical director and physician engagement</a:t>
          </a:r>
        </a:p>
      </dgm:t>
    </dgm:pt>
    <dgm:pt modelId="{86D2B9B9-F5B3-4686-B5B2-5588C2381F21}" type="parTrans" cxnId="{EA2C735D-4452-4816-828B-F2BDDEF378E8}">
      <dgm:prSet/>
      <dgm:spPr/>
      <dgm:t>
        <a:bodyPr/>
        <a:lstStyle/>
        <a:p>
          <a:endParaRPr lang="en-US"/>
        </a:p>
      </dgm:t>
    </dgm:pt>
    <dgm:pt modelId="{B526E984-9AF8-4EB7-B4BA-904FD9F86998}" type="sibTrans" cxnId="{EA2C735D-4452-4816-828B-F2BDDEF378E8}">
      <dgm:prSet/>
      <dgm:spPr/>
      <dgm:t>
        <a:bodyPr/>
        <a:lstStyle/>
        <a:p>
          <a:endParaRPr lang="en-US"/>
        </a:p>
      </dgm:t>
    </dgm:pt>
    <dgm:pt modelId="{671498F1-019E-4C6A-81F2-344E06A10E3F}">
      <dgm:prSet/>
      <dgm:spPr/>
      <dgm:t>
        <a:bodyPr/>
        <a:lstStyle/>
        <a:p>
          <a:r>
            <a:rPr lang="en-US"/>
            <a:t>Therapy services</a:t>
          </a:r>
        </a:p>
      </dgm:t>
    </dgm:pt>
    <dgm:pt modelId="{87A81185-E74D-49BE-A84E-DCA2A9D2E4E3}" type="parTrans" cxnId="{F9D7C17C-49FB-4095-9ABA-C561F8677B2F}">
      <dgm:prSet/>
      <dgm:spPr/>
      <dgm:t>
        <a:bodyPr/>
        <a:lstStyle/>
        <a:p>
          <a:endParaRPr lang="en-US"/>
        </a:p>
      </dgm:t>
    </dgm:pt>
    <dgm:pt modelId="{2080F0CB-D032-40C8-B279-5C0B86FF89B5}" type="sibTrans" cxnId="{F9D7C17C-49FB-4095-9ABA-C561F8677B2F}">
      <dgm:prSet/>
      <dgm:spPr/>
      <dgm:t>
        <a:bodyPr/>
        <a:lstStyle/>
        <a:p>
          <a:endParaRPr lang="en-US"/>
        </a:p>
      </dgm:t>
    </dgm:pt>
    <dgm:pt modelId="{89089F89-31F2-49B8-870E-52349F253BD2}">
      <dgm:prSet/>
      <dgm:spPr/>
      <dgm:t>
        <a:bodyPr/>
        <a:lstStyle/>
        <a:p>
          <a:r>
            <a:rPr lang="en-US"/>
            <a:t>Hospice and palliative care</a:t>
          </a:r>
        </a:p>
      </dgm:t>
    </dgm:pt>
    <dgm:pt modelId="{B6F0017F-5B80-4026-94DA-BF76018F6F39}" type="parTrans" cxnId="{6FC565A3-C79F-4F2C-A919-0404C80C8C6E}">
      <dgm:prSet/>
      <dgm:spPr/>
      <dgm:t>
        <a:bodyPr/>
        <a:lstStyle/>
        <a:p>
          <a:endParaRPr lang="en-US"/>
        </a:p>
      </dgm:t>
    </dgm:pt>
    <dgm:pt modelId="{9348D618-5068-4C6D-86B1-DE5F0D67DA63}" type="sibTrans" cxnId="{6FC565A3-C79F-4F2C-A919-0404C80C8C6E}">
      <dgm:prSet/>
      <dgm:spPr/>
      <dgm:t>
        <a:bodyPr/>
        <a:lstStyle/>
        <a:p>
          <a:endParaRPr lang="en-US"/>
        </a:p>
      </dgm:t>
    </dgm:pt>
    <dgm:pt modelId="{C1B307EB-CEDB-4089-9943-51962D7EEEAA}">
      <dgm:prSet/>
      <dgm:spPr/>
      <dgm:t>
        <a:bodyPr/>
        <a:lstStyle/>
        <a:p>
          <a:r>
            <a:rPr lang="en-US"/>
            <a:t>Strategic home health partnerships</a:t>
          </a:r>
        </a:p>
      </dgm:t>
    </dgm:pt>
    <dgm:pt modelId="{5A29E0E5-4005-4098-AD3F-A41C0ADDA191}" type="parTrans" cxnId="{1DB0D6E4-44F1-4A2E-924F-CA4EE20DDF06}">
      <dgm:prSet/>
      <dgm:spPr/>
      <dgm:t>
        <a:bodyPr/>
        <a:lstStyle/>
        <a:p>
          <a:endParaRPr lang="en-US"/>
        </a:p>
      </dgm:t>
    </dgm:pt>
    <dgm:pt modelId="{0A011E21-22C2-4408-A664-B1AF07997B36}" type="sibTrans" cxnId="{1DB0D6E4-44F1-4A2E-924F-CA4EE20DDF06}">
      <dgm:prSet/>
      <dgm:spPr/>
      <dgm:t>
        <a:bodyPr/>
        <a:lstStyle/>
        <a:p>
          <a:endParaRPr lang="en-US"/>
        </a:p>
      </dgm:t>
    </dgm:pt>
    <dgm:pt modelId="{E5037B58-95AE-4F4C-BE33-8F8FAE815FD6}" type="pres">
      <dgm:prSet presAssocID="{A3E512A2-723D-457B-A7F0-91BAE1269DBA}" presName="linear" presStyleCnt="0">
        <dgm:presLayoutVars>
          <dgm:animLvl val="lvl"/>
          <dgm:resizeHandles val="exact"/>
        </dgm:presLayoutVars>
      </dgm:prSet>
      <dgm:spPr/>
    </dgm:pt>
    <dgm:pt modelId="{C6127F71-123D-4C04-BAC5-D9FC08130238}" type="pres">
      <dgm:prSet presAssocID="{D1659122-A2CB-454E-814B-2E9ECC4ADE0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E04C164-868D-4685-B1FB-90E61E1C0780}" type="pres">
      <dgm:prSet presAssocID="{2D6E1FAE-6253-4DEC-B560-2323840C957A}" presName="spacer" presStyleCnt="0"/>
      <dgm:spPr/>
    </dgm:pt>
    <dgm:pt modelId="{B5A73E6C-5DAA-4B25-804D-822F09876DB4}" type="pres">
      <dgm:prSet presAssocID="{CFEB8B4A-4523-432F-9021-8EA431BDCF0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1A060F3-B428-4FFF-AC2D-461634DCA3BF}" type="pres">
      <dgm:prSet presAssocID="{B526E984-9AF8-4EB7-B4BA-904FD9F86998}" presName="spacer" presStyleCnt="0"/>
      <dgm:spPr/>
    </dgm:pt>
    <dgm:pt modelId="{3C65DBEC-B831-446C-8C0E-CD742D4AEA50}" type="pres">
      <dgm:prSet presAssocID="{671498F1-019E-4C6A-81F2-344E06A10E3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CC71576-1EFE-4938-B43D-964F94EE7E89}" type="pres">
      <dgm:prSet presAssocID="{2080F0CB-D032-40C8-B279-5C0B86FF89B5}" presName="spacer" presStyleCnt="0"/>
      <dgm:spPr/>
    </dgm:pt>
    <dgm:pt modelId="{E5E48C9A-3E75-4974-B116-02224E916502}" type="pres">
      <dgm:prSet presAssocID="{89089F89-31F2-49B8-870E-52349F253B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13B0BF6-DD10-4D9B-8B47-889EBD674D1B}" type="pres">
      <dgm:prSet presAssocID="{9348D618-5068-4C6D-86B1-DE5F0D67DA63}" presName="spacer" presStyleCnt="0"/>
      <dgm:spPr/>
    </dgm:pt>
    <dgm:pt modelId="{590EE416-F302-4023-AA31-C92D6B839067}" type="pres">
      <dgm:prSet presAssocID="{C1B307EB-CEDB-4089-9943-51962D7EEEA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9E2E605-3FA9-42D4-B132-5D2194093012}" type="presOf" srcId="{89089F89-31F2-49B8-870E-52349F253BD2}" destId="{E5E48C9A-3E75-4974-B116-02224E916502}" srcOrd="0" destOrd="0" presId="urn:microsoft.com/office/officeart/2005/8/layout/vList2"/>
    <dgm:cxn modelId="{456E9626-31DC-42D4-A282-22158A6A5AEC}" type="presOf" srcId="{A3E512A2-723D-457B-A7F0-91BAE1269DBA}" destId="{E5037B58-95AE-4F4C-BE33-8F8FAE815FD6}" srcOrd="0" destOrd="0" presId="urn:microsoft.com/office/officeart/2005/8/layout/vList2"/>
    <dgm:cxn modelId="{81A70540-7A47-429E-A338-E267C03C78A7}" type="presOf" srcId="{C1B307EB-CEDB-4089-9943-51962D7EEEAA}" destId="{590EE416-F302-4023-AA31-C92D6B839067}" srcOrd="0" destOrd="0" presId="urn:microsoft.com/office/officeart/2005/8/layout/vList2"/>
    <dgm:cxn modelId="{EA2C735D-4452-4816-828B-F2BDDEF378E8}" srcId="{A3E512A2-723D-457B-A7F0-91BAE1269DBA}" destId="{CFEB8B4A-4523-432F-9021-8EA431BDCF06}" srcOrd="1" destOrd="0" parTransId="{86D2B9B9-F5B3-4686-B5B2-5588C2381F21}" sibTransId="{B526E984-9AF8-4EB7-B4BA-904FD9F86998}"/>
    <dgm:cxn modelId="{FD33D451-0721-4995-8445-FBFC9DBD4B26}" type="presOf" srcId="{D1659122-A2CB-454E-814B-2E9ECC4ADE00}" destId="{C6127F71-123D-4C04-BAC5-D9FC08130238}" srcOrd="0" destOrd="0" presId="urn:microsoft.com/office/officeart/2005/8/layout/vList2"/>
    <dgm:cxn modelId="{F9D7C17C-49FB-4095-9ABA-C561F8677B2F}" srcId="{A3E512A2-723D-457B-A7F0-91BAE1269DBA}" destId="{671498F1-019E-4C6A-81F2-344E06A10E3F}" srcOrd="2" destOrd="0" parTransId="{87A81185-E74D-49BE-A84E-DCA2A9D2E4E3}" sibTransId="{2080F0CB-D032-40C8-B279-5C0B86FF89B5}"/>
    <dgm:cxn modelId="{6FC565A3-C79F-4F2C-A919-0404C80C8C6E}" srcId="{A3E512A2-723D-457B-A7F0-91BAE1269DBA}" destId="{89089F89-31F2-49B8-870E-52349F253BD2}" srcOrd="3" destOrd="0" parTransId="{B6F0017F-5B80-4026-94DA-BF76018F6F39}" sibTransId="{9348D618-5068-4C6D-86B1-DE5F0D67DA63}"/>
    <dgm:cxn modelId="{D178BACF-087A-491A-BC45-8202FF74ED4F}" type="presOf" srcId="{CFEB8B4A-4523-432F-9021-8EA431BDCF06}" destId="{B5A73E6C-5DAA-4B25-804D-822F09876DB4}" srcOrd="0" destOrd="0" presId="urn:microsoft.com/office/officeart/2005/8/layout/vList2"/>
    <dgm:cxn modelId="{07ACC2D3-1403-4FFD-B70F-279FC27D5A23}" type="presOf" srcId="{671498F1-019E-4C6A-81F2-344E06A10E3F}" destId="{3C65DBEC-B831-446C-8C0E-CD742D4AEA50}" srcOrd="0" destOrd="0" presId="urn:microsoft.com/office/officeart/2005/8/layout/vList2"/>
    <dgm:cxn modelId="{1DB0D6E4-44F1-4A2E-924F-CA4EE20DDF06}" srcId="{A3E512A2-723D-457B-A7F0-91BAE1269DBA}" destId="{C1B307EB-CEDB-4089-9943-51962D7EEEAA}" srcOrd="4" destOrd="0" parTransId="{5A29E0E5-4005-4098-AD3F-A41C0ADDA191}" sibTransId="{0A011E21-22C2-4408-A664-B1AF07997B36}"/>
    <dgm:cxn modelId="{BACC96F9-89B6-458F-8A80-AAC182BD0A48}" srcId="{A3E512A2-723D-457B-A7F0-91BAE1269DBA}" destId="{D1659122-A2CB-454E-814B-2E9ECC4ADE00}" srcOrd="0" destOrd="0" parTransId="{3E8B3241-209E-441A-8C54-26272BAC99CA}" sibTransId="{2D6E1FAE-6253-4DEC-B560-2323840C957A}"/>
    <dgm:cxn modelId="{4F6AB69A-A7E8-4809-8C64-89CC024188B5}" type="presParOf" srcId="{E5037B58-95AE-4F4C-BE33-8F8FAE815FD6}" destId="{C6127F71-123D-4C04-BAC5-D9FC08130238}" srcOrd="0" destOrd="0" presId="urn:microsoft.com/office/officeart/2005/8/layout/vList2"/>
    <dgm:cxn modelId="{BC529DB0-704E-425D-9E50-C7E42D0E4F45}" type="presParOf" srcId="{E5037B58-95AE-4F4C-BE33-8F8FAE815FD6}" destId="{4E04C164-868D-4685-B1FB-90E61E1C0780}" srcOrd="1" destOrd="0" presId="urn:microsoft.com/office/officeart/2005/8/layout/vList2"/>
    <dgm:cxn modelId="{99F74E0A-B169-41B2-880D-3BF8D69E6591}" type="presParOf" srcId="{E5037B58-95AE-4F4C-BE33-8F8FAE815FD6}" destId="{B5A73E6C-5DAA-4B25-804D-822F09876DB4}" srcOrd="2" destOrd="0" presId="urn:microsoft.com/office/officeart/2005/8/layout/vList2"/>
    <dgm:cxn modelId="{6D231498-5131-4271-A90E-CA49556AA4BB}" type="presParOf" srcId="{E5037B58-95AE-4F4C-BE33-8F8FAE815FD6}" destId="{91A060F3-B428-4FFF-AC2D-461634DCA3BF}" srcOrd="3" destOrd="0" presId="urn:microsoft.com/office/officeart/2005/8/layout/vList2"/>
    <dgm:cxn modelId="{0561D7F6-A962-48A1-B9DB-9E08FB59E217}" type="presParOf" srcId="{E5037B58-95AE-4F4C-BE33-8F8FAE815FD6}" destId="{3C65DBEC-B831-446C-8C0E-CD742D4AEA50}" srcOrd="4" destOrd="0" presId="urn:microsoft.com/office/officeart/2005/8/layout/vList2"/>
    <dgm:cxn modelId="{EE688144-444E-49DF-A413-112885219205}" type="presParOf" srcId="{E5037B58-95AE-4F4C-BE33-8F8FAE815FD6}" destId="{8CC71576-1EFE-4938-B43D-964F94EE7E89}" srcOrd="5" destOrd="0" presId="urn:microsoft.com/office/officeart/2005/8/layout/vList2"/>
    <dgm:cxn modelId="{E05CDBFD-377D-4F4C-AFF5-53815BBD43FB}" type="presParOf" srcId="{E5037B58-95AE-4F4C-BE33-8F8FAE815FD6}" destId="{E5E48C9A-3E75-4974-B116-02224E916502}" srcOrd="6" destOrd="0" presId="urn:microsoft.com/office/officeart/2005/8/layout/vList2"/>
    <dgm:cxn modelId="{89BE34CE-804E-40F8-AEB5-BA81A9B25DD5}" type="presParOf" srcId="{E5037B58-95AE-4F4C-BE33-8F8FAE815FD6}" destId="{413B0BF6-DD10-4D9B-8B47-889EBD674D1B}" srcOrd="7" destOrd="0" presId="urn:microsoft.com/office/officeart/2005/8/layout/vList2"/>
    <dgm:cxn modelId="{A18A5B2A-B606-4179-A553-F10F31CB5914}" type="presParOf" srcId="{E5037B58-95AE-4F4C-BE33-8F8FAE815FD6}" destId="{590EE416-F302-4023-AA31-C92D6B83906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6535B8-8C66-4DC1-B436-0713097B9B81}" type="doc">
      <dgm:prSet loTypeId="urn:microsoft.com/office/officeart/2008/layout/PictureLineup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D0F649A-3ABC-45CC-A460-2425C54A072C}">
      <dgm:prSet phldrT="[Text]"/>
      <dgm:spPr/>
      <dgm:t>
        <a:bodyPr/>
        <a:lstStyle/>
        <a:p>
          <a:pPr algn="ctr"/>
          <a:r>
            <a:rPr lang="en-US"/>
            <a:t>Robotics</a:t>
          </a:r>
        </a:p>
      </dgm:t>
    </dgm:pt>
    <dgm:pt modelId="{51EBE5FC-B2C1-4859-AAA0-37FAB99A1E4F}" type="parTrans" cxnId="{86689969-FA2C-4761-87F0-EF34D6BBBA23}">
      <dgm:prSet/>
      <dgm:spPr/>
      <dgm:t>
        <a:bodyPr/>
        <a:lstStyle/>
        <a:p>
          <a:pPr algn="ctr"/>
          <a:endParaRPr lang="en-US"/>
        </a:p>
      </dgm:t>
    </dgm:pt>
    <dgm:pt modelId="{FA93A90E-4BD4-4C8B-AC14-42C3108C2862}" type="sibTrans" cxnId="{86689969-FA2C-4761-87F0-EF34D6BBBA23}">
      <dgm:prSet/>
      <dgm:spPr/>
      <dgm:t>
        <a:bodyPr/>
        <a:lstStyle/>
        <a:p>
          <a:pPr algn="ctr"/>
          <a:endParaRPr lang="en-US"/>
        </a:p>
      </dgm:t>
    </dgm:pt>
    <dgm:pt modelId="{D634A6F7-B68E-4CF9-A86A-D1634316157C}">
      <dgm:prSet phldrT="[Text]"/>
      <dgm:spPr/>
      <dgm:t>
        <a:bodyPr/>
        <a:lstStyle/>
        <a:p>
          <a:pPr algn="ctr"/>
          <a:r>
            <a:rPr lang="en-US"/>
            <a:t>Machine Learning</a:t>
          </a:r>
        </a:p>
      </dgm:t>
    </dgm:pt>
    <dgm:pt modelId="{E8215FA0-8C98-4EEA-B18B-211CCCFBBF04}" type="parTrans" cxnId="{6BED5F9B-B86D-45FF-A150-F130D062E3C3}">
      <dgm:prSet/>
      <dgm:spPr/>
      <dgm:t>
        <a:bodyPr/>
        <a:lstStyle/>
        <a:p>
          <a:pPr algn="ctr"/>
          <a:endParaRPr lang="en-US"/>
        </a:p>
      </dgm:t>
    </dgm:pt>
    <dgm:pt modelId="{AB2FC559-58C4-458B-B149-DDA1D2A43C50}" type="sibTrans" cxnId="{6BED5F9B-B86D-45FF-A150-F130D062E3C3}">
      <dgm:prSet/>
      <dgm:spPr/>
      <dgm:t>
        <a:bodyPr/>
        <a:lstStyle/>
        <a:p>
          <a:pPr algn="ctr"/>
          <a:endParaRPr lang="en-US"/>
        </a:p>
      </dgm:t>
    </dgm:pt>
    <dgm:pt modelId="{BA2C0B7C-F5DE-4DE8-B820-3D690E321D2F}">
      <dgm:prSet phldrT="[Text]"/>
      <dgm:spPr/>
      <dgm:t>
        <a:bodyPr/>
        <a:lstStyle/>
        <a:p>
          <a:pPr algn="ctr"/>
          <a:br>
            <a:rPr lang="en-US"/>
          </a:br>
          <a:r>
            <a:rPr lang="en-US"/>
            <a:t>Expanded Telecare</a:t>
          </a:r>
        </a:p>
      </dgm:t>
    </dgm:pt>
    <dgm:pt modelId="{1A8ECB9E-3FFB-4595-946D-D83AC89EDDCB}" type="parTrans" cxnId="{A7652618-13DC-4228-A95A-D6254EF52B8D}">
      <dgm:prSet/>
      <dgm:spPr/>
      <dgm:t>
        <a:bodyPr/>
        <a:lstStyle/>
        <a:p>
          <a:pPr algn="ctr"/>
          <a:endParaRPr lang="en-US"/>
        </a:p>
      </dgm:t>
    </dgm:pt>
    <dgm:pt modelId="{6842AA43-EE4D-4EB4-84DE-691125A076F8}" type="sibTrans" cxnId="{A7652618-13DC-4228-A95A-D6254EF52B8D}">
      <dgm:prSet/>
      <dgm:spPr/>
      <dgm:t>
        <a:bodyPr/>
        <a:lstStyle/>
        <a:p>
          <a:pPr algn="ctr"/>
          <a:endParaRPr lang="en-US"/>
        </a:p>
      </dgm:t>
    </dgm:pt>
    <dgm:pt modelId="{5CBC3BCD-66EB-4F3E-82B0-313B05C07406}">
      <dgm:prSet phldrT="[Text]"/>
      <dgm:spPr/>
      <dgm:t>
        <a:bodyPr/>
        <a:lstStyle/>
        <a:p>
          <a:pPr algn="ctr"/>
          <a:r>
            <a:rPr lang="en-US"/>
            <a:t>Home-enabled solutions</a:t>
          </a:r>
        </a:p>
      </dgm:t>
    </dgm:pt>
    <dgm:pt modelId="{1C63F49C-40BA-4E8B-A09C-B5A2DBF4E95C}" type="parTrans" cxnId="{56D5ABFA-4383-417A-9438-F5C67B0AAB50}">
      <dgm:prSet/>
      <dgm:spPr/>
      <dgm:t>
        <a:bodyPr/>
        <a:lstStyle/>
        <a:p>
          <a:pPr algn="ctr"/>
          <a:endParaRPr lang="en-US"/>
        </a:p>
      </dgm:t>
    </dgm:pt>
    <dgm:pt modelId="{8C39407E-6E8C-46C0-8A10-E46522C855C8}" type="sibTrans" cxnId="{56D5ABFA-4383-417A-9438-F5C67B0AAB50}">
      <dgm:prSet/>
      <dgm:spPr/>
      <dgm:t>
        <a:bodyPr/>
        <a:lstStyle/>
        <a:p>
          <a:pPr algn="ctr"/>
          <a:endParaRPr lang="en-US"/>
        </a:p>
      </dgm:t>
    </dgm:pt>
    <dgm:pt modelId="{EC7B49E2-3555-4582-A91F-4EB87CF97003}">
      <dgm:prSet/>
      <dgm:spPr/>
      <dgm:t>
        <a:bodyPr/>
        <a:lstStyle/>
        <a:p>
          <a:pPr algn="ctr"/>
          <a:r>
            <a:rPr lang="en-US"/>
            <a:t>Remote Monitoring</a:t>
          </a:r>
        </a:p>
      </dgm:t>
    </dgm:pt>
    <dgm:pt modelId="{F245BB85-90D4-4F33-BD04-F0A41676521F}" type="parTrans" cxnId="{A88286C9-80AC-4DA9-805F-D306DAAED675}">
      <dgm:prSet/>
      <dgm:spPr/>
      <dgm:t>
        <a:bodyPr/>
        <a:lstStyle/>
        <a:p>
          <a:pPr algn="ctr"/>
          <a:endParaRPr lang="en-US"/>
        </a:p>
      </dgm:t>
    </dgm:pt>
    <dgm:pt modelId="{C198C38E-2E56-4D34-A7DA-2CC11AAC7855}" type="sibTrans" cxnId="{A88286C9-80AC-4DA9-805F-D306DAAED675}">
      <dgm:prSet/>
      <dgm:spPr/>
      <dgm:t>
        <a:bodyPr/>
        <a:lstStyle/>
        <a:p>
          <a:pPr algn="ctr"/>
          <a:endParaRPr lang="en-US"/>
        </a:p>
      </dgm:t>
    </dgm:pt>
    <dgm:pt modelId="{BE259492-ADCD-4E3B-BB55-18300B4392A0}">
      <dgm:prSet/>
      <dgm:spPr/>
      <dgm:t>
        <a:bodyPr/>
        <a:lstStyle/>
        <a:p>
          <a:pPr algn="ctr"/>
          <a:r>
            <a:rPr lang="en-US"/>
            <a:t>Virtual Reality</a:t>
          </a:r>
        </a:p>
      </dgm:t>
    </dgm:pt>
    <dgm:pt modelId="{B718DAE4-691E-45E9-AB63-8097EC158D97}" type="parTrans" cxnId="{327FB2DB-509B-4C86-80BF-D6EFC42DD533}">
      <dgm:prSet/>
      <dgm:spPr/>
      <dgm:t>
        <a:bodyPr/>
        <a:lstStyle/>
        <a:p>
          <a:pPr algn="ctr"/>
          <a:endParaRPr lang="en-US"/>
        </a:p>
      </dgm:t>
    </dgm:pt>
    <dgm:pt modelId="{C8E0FB67-88A5-4BAA-962C-073AAF2EF27E}" type="sibTrans" cxnId="{327FB2DB-509B-4C86-80BF-D6EFC42DD533}">
      <dgm:prSet/>
      <dgm:spPr/>
      <dgm:t>
        <a:bodyPr/>
        <a:lstStyle/>
        <a:p>
          <a:pPr algn="ctr"/>
          <a:endParaRPr lang="en-US"/>
        </a:p>
      </dgm:t>
    </dgm:pt>
    <dgm:pt modelId="{3D5A520B-6D87-4A9F-8E1E-15CCD8745D68}">
      <dgm:prSet/>
      <dgm:spPr/>
      <dgm:t>
        <a:bodyPr/>
        <a:lstStyle/>
        <a:p>
          <a:pPr algn="ctr"/>
          <a:r>
            <a:rPr lang="en-US"/>
            <a:t>Big Bets:  New Kind of Competition</a:t>
          </a:r>
        </a:p>
      </dgm:t>
    </dgm:pt>
    <dgm:pt modelId="{30291B2A-881D-496E-BA04-4CE3D514E5B9}" type="parTrans" cxnId="{AE12AC00-385C-4764-B0A3-358EA9818565}">
      <dgm:prSet/>
      <dgm:spPr/>
      <dgm:t>
        <a:bodyPr/>
        <a:lstStyle/>
        <a:p>
          <a:pPr algn="ctr"/>
          <a:endParaRPr lang="en-US"/>
        </a:p>
      </dgm:t>
    </dgm:pt>
    <dgm:pt modelId="{7ACE2D3C-CCBA-41DB-BA10-4215A7BD6200}" type="sibTrans" cxnId="{AE12AC00-385C-4764-B0A3-358EA9818565}">
      <dgm:prSet/>
      <dgm:spPr/>
      <dgm:t>
        <a:bodyPr/>
        <a:lstStyle/>
        <a:p>
          <a:pPr algn="ctr"/>
          <a:endParaRPr lang="en-US"/>
        </a:p>
      </dgm:t>
    </dgm:pt>
    <dgm:pt modelId="{B9594742-F9CF-4CD3-B758-63AB6FA75B40}" type="pres">
      <dgm:prSet presAssocID="{4E6535B8-8C66-4DC1-B436-0713097B9B8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16A81D9D-81B6-4133-8931-38EFBCB2975E}" type="pres">
      <dgm:prSet presAssocID="{5D0F649A-3ABC-45CC-A460-2425C54A072C}" presName="composite" presStyleCnt="0"/>
      <dgm:spPr/>
    </dgm:pt>
    <dgm:pt modelId="{52CB9BF6-A7E4-4A42-A21F-42BAC6875A17}" type="pres">
      <dgm:prSet presAssocID="{5D0F649A-3ABC-45CC-A460-2425C54A072C}" presName="Image" presStyleLbl="alignNode1" presStyleIdx="0" presStyleCnt="7"/>
      <dgm:spPr>
        <a:blipFill rotWithShape="1">
          <a:blip xmlns:r="http://schemas.openxmlformats.org/officeDocument/2006/relationships" r:embed="rId1"/>
          <a:srcRect/>
          <a:stretch>
            <a:fillRect l="-33000" r="-33000"/>
          </a:stretch>
        </a:blipFill>
      </dgm:spPr>
    </dgm:pt>
    <dgm:pt modelId="{80F2320D-F81A-4671-B1D2-6D19711B5004}" type="pres">
      <dgm:prSet presAssocID="{5D0F649A-3ABC-45CC-A460-2425C54A072C}" presName="Accent" presStyleLbl="parChTrans1D1" presStyleIdx="0" presStyleCnt="7"/>
      <dgm:spPr/>
    </dgm:pt>
    <dgm:pt modelId="{FAB5722C-3934-4DA2-9E86-4BAF11049BF1}" type="pres">
      <dgm:prSet presAssocID="{5D0F649A-3ABC-45CC-A460-2425C54A072C}" presName="Paren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FFF4B3C1-9031-4E86-96E1-2D17B29F93DC}" type="pres">
      <dgm:prSet presAssocID="{FA93A90E-4BD4-4C8B-AC14-42C3108C2862}" presName="sibTrans" presStyleCnt="0"/>
      <dgm:spPr/>
    </dgm:pt>
    <dgm:pt modelId="{54062F40-7CDE-4F68-9013-0101D6EAF4C5}" type="pres">
      <dgm:prSet presAssocID="{D634A6F7-B68E-4CF9-A86A-D1634316157C}" presName="composite" presStyleCnt="0"/>
      <dgm:spPr/>
    </dgm:pt>
    <dgm:pt modelId="{1EB42A51-B326-4CA2-81D7-59249575DDEE}" type="pres">
      <dgm:prSet presAssocID="{D634A6F7-B68E-4CF9-A86A-D1634316157C}" presName="Image" presStyleLbl="alignNode1" presStyleIdx="1" presStyleCnt="7"/>
      <dgm:spPr>
        <a:blipFill rotWithShape="1">
          <a:blip xmlns:r="http://schemas.openxmlformats.org/officeDocument/2006/relationships" r:embed="rId2"/>
          <a:srcRect/>
          <a:stretch>
            <a:fillRect l="-27000" r="-27000"/>
          </a:stretch>
        </a:blipFill>
      </dgm:spPr>
    </dgm:pt>
    <dgm:pt modelId="{7BA20578-B6FE-43ED-B157-676E7FABE85C}" type="pres">
      <dgm:prSet presAssocID="{D634A6F7-B68E-4CF9-A86A-D1634316157C}" presName="Accent" presStyleLbl="parChTrans1D1" presStyleIdx="1" presStyleCnt="7"/>
      <dgm:spPr/>
    </dgm:pt>
    <dgm:pt modelId="{1FC72876-CDEE-4572-8899-2CF2FC84232C}" type="pres">
      <dgm:prSet presAssocID="{D634A6F7-B68E-4CF9-A86A-D1634316157C}" presName="Paren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4D072B01-78DB-4AC9-9582-5366968863DE}" type="pres">
      <dgm:prSet presAssocID="{AB2FC559-58C4-458B-B149-DDA1D2A43C50}" presName="sibTrans" presStyleCnt="0"/>
      <dgm:spPr/>
    </dgm:pt>
    <dgm:pt modelId="{ACAC8ADE-8773-433D-99BE-2410D208300A}" type="pres">
      <dgm:prSet presAssocID="{BA2C0B7C-F5DE-4DE8-B820-3D690E321D2F}" presName="composite" presStyleCnt="0"/>
      <dgm:spPr/>
    </dgm:pt>
    <dgm:pt modelId="{B06528B5-7566-42DB-96E7-9BDA3E2BB4C5}" type="pres">
      <dgm:prSet presAssocID="{BA2C0B7C-F5DE-4DE8-B820-3D690E321D2F}" presName="Image" presStyleLbl="alignNode1" presStyleIdx="2" presStyleCnt="7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DBB1FF9A-3F1B-4422-8A2E-70D9CAA52BEB}" type="pres">
      <dgm:prSet presAssocID="{BA2C0B7C-F5DE-4DE8-B820-3D690E321D2F}" presName="Accent" presStyleLbl="parChTrans1D1" presStyleIdx="2" presStyleCnt="7"/>
      <dgm:spPr/>
    </dgm:pt>
    <dgm:pt modelId="{3840C580-7EE0-4464-9052-F011DF4ACC56}" type="pres">
      <dgm:prSet presAssocID="{BA2C0B7C-F5DE-4DE8-B820-3D690E321D2F}" presName="Paren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5A08D750-A44D-4518-BBC6-6655E716F173}" type="pres">
      <dgm:prSet presAssocID="{6842AA43-EE4D-4EB4-84DE-691125A076F8}" presName="sibTrans" presStyleCnt="0"/>
      <dgm:spPr/>
    </dgm:pt>
    <dgm:pt modelId="{6AAD810C-C3D3-43C4-BC84-B0385DE6F27D}" type="pres">
      <dgm:prSet presAssocID="{5CBC3BCD-66EB-4F3E-82B0-313B05C07406}" presName="composite" presStyleCnt="0"/>
      <dgm:spPr/>
    </dgm:pt>
    <dgm:pt modelId="{6C245332-5466-4184-A4DD-1B2276CA479F}" type="pres">
      <dgm:prSet presAssocID="{5CBC3BCD-66EB-4F3E-82B0-313B05C07406}" presName="Image" presStyleLbl="alignNode1" presStyleIdx="3" presStyleCnt="7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6A9E80AB-3467-48ED-8AB4-117EA955A62C}" type="pres">
      <dgm:prSet presAssocID="{5CBC3BCD-66EB-4F3E-82B0-313B05C07406}" presName="Accent" presStyleLbl="parChTrans1D1" presStyleIdx="3" presStyleCnt="7"/>
      <dgm:spPr/>
    </dgm:pt>
    <dgm:pt modelId="{31757EF0-EAC2-4B87-8852-0BC597394F11}" type="pres">
      <dgm:prSet presAssocID="{5CBC3BCD-66EB-4F3E-82B0-313B05C07406}" presName="Paren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6C3CD10F-CD70-4652-9F8E-E1EBCAEE9B46}" type="pres">
      <dgm:prSet presAssocID="{8C39407E-6E8C-46C0-8A10-E46522C855C8}" presName="sibTrans" presStyleCnt="0"/>
      <dgm:spPr/>
    </dgm:pt>
    <dgm:pt modelId="{B544D31C-B339-4156-B38F-42DFF81982A2}" type="pres">
      <dgm:prSet presAssocID="{EC7B49E2-3555-4582-A91F-4EB87CF97003}" presName="composite" presStyleCnt="0"/>
      <dgm:spPr/>
    </dgm:pt>
    <dgm:pt modelId="{9F66464E-E6DE-453D-BD95-AAEE9B763BC7}" type="pres">
      <dgm:prSet presAssocID="{EC7B49E2-3555-4582-A91F-4EB87CF97003}" presName="Image" presStyleLbl="alignNod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D87237A5-EF7D-42CD-A625-6CBCFDEF76F3}" type="pres">
      <dgm:prSet presAssocID="{EC7B49E2-3555-4582-A91F-4EB87CF97003}" presName="Accent" presStyleLbl="parChTrans1D1" presStyleIdx="4" presStyleCnt="7"/>
      <dgm:spPr/>
    </dgm:pt>
    <dgm:pt modelId="{A254A466-B06A-429F-B1F7-1A685EB06AB9}" type="pres">
      <dgm:prSet presAssocID="{EC7B49E2-3555-4582-A91F-4EB87CF97003}" presName="Paren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707390EA-94DE-4367-A437-E28E662A4E06}" type="pres">
      <dgm:prSet presAssocID="{C198C38E-2E56-4D34-A7DA-2CC11AAC7855}" presName="sibTrans" presStyleCnt="0"/>
      <dgm:spPr/>
    </dgm:pt>
    <dgm:pt modelId="{342383C9-2E09-42F5-9736-B78A7517706A}" type="pres">
      <dgm:prSet presAssocID="{BE259492-ADCD-4E3B-BB55-18300B4392A0}" presName="composite" presStyleCnt="0"/>
      <dgm:spPr/>
    </dgm:pt>
    <dgm:pt modelId="{177698ED-2B49-4A20-B80E-CFABFFA250DE}" type="pres">
      <dgm:prSet presAssocID="{BE259492-ADCD-4E3B-BB55-18300B4392A0}" presName="Image" presStyleLbl="alignNode1" presStyleIdx="5" presStyleCnt="7"/>
      <dgm:spPr>
        <a:blipFill rotWithShape="1">
          <a:blip xmlns:r="http://schemas.openxmlformats.org/officeDocument/2006/relationships" r:embed="rId6"/>
          <a:srcRect/>
          <a:stretch>
            <a:fillRect l="-26000" r="-26000"/>
          </a:stretch>
        </a:blipFill>
      </dgm:spPr>
    </dgm:pt>
    <dgm:pt modelId="{18ABC0B2-FB2D-4C36-A9CC-DFDF6CB1090C}" type="pres">
      <dgm:prSet presAssocID="{BE259492-ADCD-4E3B-BB55-18300B4392A0}" presName="Accent" presStyleLbl="parChTrans1D1" presStyleIdx="5" presStyleCnt="7"/>
      <dgm:spPr/>
    </dgm:pt>
    <dgm:pt modelId="{87D4A9A3-552B-4B68-9417-B6772FDE0740}" type="pres">
      <dgm:prSet presAssocID="{BE259492-ADCD-4E3B-BB55-18300B4392A0}" presName="Paren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B8A8F377-A618-4586-A5C4-5C57E94A2F74}" type="pres">
      <dgm:prSet presAssocID="{C8E0FB67-88A5-4BAA-962C-073AAF2EF27E}" presName="sibTrans" presStyleCnt="0"/>
      <dgm:spPr/>
    </dgm:pt>
    <dgm:pt modelId="{C81F9C88-57C3-4324-9DC7-DF69AAF6B1C5}" type="pres">
      <dgm:prSet presAssocID="{3D5A520B-6D87-4A9F-8E1E-15CCD8745D68}" presName="composite" presStyleCnt="0"/>
      <dgm:spPr/>
    </dgm:pt>
    <dgm:pt modelId="{5D54283C-BAAA-48FD-A73E-A69F8D12E5CA}" type="pres">
      <dgm:prSet presAssocID="{3D5A520B-6D87-4A9F-8E1E-15CCD8745D68}" presName="Image" presStyleLbl="alignNode1" presStyleIdx="6" presStyleCnt="7"/>
      <dgm:spPr>
        <a:blipFill rotWithShape="1">
          <a:blip xmlns:r="http://schemas.openxmlformats.org/officeDocument/2006/relationships" r:embed="rId7"/>
          <a:srcRect/>
          <a:stretch>
            <a:fillRect l="-1000" r="-1000"/>
          </a:stretch>
        </a:blipFill>
      </dgm:spPr>
    </dgm:pt>
    <dgm:pt modelId="{34E1010F-8EE7-4E05-BBDD-4600E561CA2F}" type="pres">
      <dgm:prSet presAssocID="{3D5A520B-6D87-4A9F-8E1E-15CCD8745D68}" presName="Accent" presStyleLbl="parChTrans1D1" presStyleIdx="6" presStyleCnt="7"/>
      <dgm:spPr/>
    </dgm:pt>
    <dgm:pt modelId="{3B58F006-21FB-401B-B27F-0E64DC5E7758}" type="pres">
      <dgm:prSet presAssocID="{3D5A520B-6D87-4A9F-8E1E-15CCD8745D68}" presName="Paren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AE12AC00-385C-4764-B0A3-358EA9818565}" srcId="{4E6535B8-8C66-4DC1-B436-0713097B9B81}" destId="{3D5A520B-6D87-4A9F-8E1E-15CCD8745D68}" srcOrd="6" destOrd="0" parTransId="{30291B2A-881D-496E-BA04-4CE3D514E5B9}" sibTransId="{7ACE2D3C-CCBA-41DB-BA10-4215A7BD6200}"/>
    <dgm:cxn modelId="{A7652618-13DC-4228-A95A-D6254EF52B8D}" srcId="{4E6535B8-8C66-4DC1-B436-0713097B9B81}" destId="{BA2C0B7C-F5DE-4DE8-B820-3D690E321D2F}" srcOrd="2" destOrd="0" parTransId="{1A8ECB9E-3FFB-4595-946D-D83AC89EDDCB}" sibTransId="{6842AA43-EE4D-4EB4-84DE-691125A076F8}"/>
    <dgm:cxn modelId="{51A03A37-0A98-49CB-85C7-696C136CCC3D}" type="presOf" srcId="{4E6535B8-8C66-4DC1-B436-0713097B9B81}" destId="{B9594742-F9CF-4CD3-B758-63AB6FA75B40}" srcOrd="0" destOrd="0" presId="urn:microsoft.com/office/officeart/2008/layout/PictureLineup"/>
    <dgm:cxn modelId="{D4A1883A-1827-4402-95CD-415450CE1B40}" type="presOf" srcId="{D634A6F7-B68E-4CF9-A86A-D1634316157C}" destId="{1FC72876-CDEE-4572-8899-2CF2FC84232C}" srcOrd="0" destOrd="0" presId="urn:microsoft.com/office/officeart/2008/layout/PictureLineup"/>
    <dgm:cxn modelId="{5527B540-1ADB-463A-AE55-B880F6EC59B8}" type="presOf" srcId="{5D0F649A-3ABC-45CC-A460-2425C54A072C}" destId="{FAB5722C-3934-4DA2-9E86-4BAF11049BF1}" srcOrd="0" destOrd="0" presId="urn:microsoft.com/office/officeart/2008/layout/PictureLineup"/>
    <dgm:cxn modelId="{86689969-FA2C-4761-87F0-EF34D6BBBA23}" srcId="{4E6535B8-8C66-4DC1-B436-0713097B9B81}" destId="{5D0F649A-3ABC-45CC-A460-2425C54A072C}" srcOrd="0" destOrd="0" parTransId="{51EBE5FC-B2C1-4859-AAA0-37FAB99A1E4F}" sibTransId="{FA93A90E-4BD4-4C8B-AC14-42C3108C2862}"/>
    <dgm:cxn modelId="{91BE7D50-04BE-474E-9AF1-9311CAFA8ADF}" type="presOf" srcId="{EC7B49E2-3555-4582-A91F-4EB87CF97003}" destId="{A254A466-B06A-429F-B1F7-1A685EB06AB9}" srcOrd="0" destOrd="0" presId="urn:microsoft.com/office/officeart/2008/layout/PictureLineup"/>
    <dgm:cxn modelId="{6BED5F9B-B86D-45FF-A150-F130D062E3C3}" srcId="{4E6535B8-8C66-4DC1-B436-0713097B9B81}" destId="{D634A6F7-B68E-4CF9-A86A-D1634316157C}" srcOrd="1" destOrd="0" parTransId="{E8215FA0-8C98-4EEA-B18B-211CCCFBBF04}" sibTransId="{AB2FC559-58C4-458B-B149-DDA1D2A43C50}"/>
    <dgm:cxn modelId="{7B7EEAA0-280A-48EC-BC7A-B67E0F413550}" type="presOf" srcId="{5CBC3BCD-66EB-4F3E-82B0-313B05C07406}" destId="{31757EF0-EAC2-4B87-8852-0BC597394F11}" srcOrd="0" destOrd="0" presId="urn:microsoft.com/office/officeart/2008/layout/PictureLineup"/>
    <dgm:cxn modelId="{A88286C9-80AC-4DA9-805F-D306DAAED675}" srcId="{4E6535B8-8C66-4DC1-B436-0713097B9B81}" destId="{EC7B49E2-3555-4582-A91F-4EB87CF97003}" srcOrd="4" destOrd="0" parTransId="{F245BB85-90D4-4F33-BD04-F0A41676521F}" sibTransId="{C198C38E-2E56-4D34-A7DA-2CC11AAC7855}"/>
    <dgm:cxn modelId="{5EC16DD9-6E6D-4260-84DF-02BDEE603819}" type="presOf" srcId="{3D5A520B-6D87-4A9F-8E1E-15CCD8745D68}" destId="{3B58F006-21FB-401B-B27F-0E64DC5E7758}" srcOrd="0" destOrd="0" presId="urn:microsoft.com/office/officeart/2008/layout/PictureLineup"/>
    <dgm:cxn modelId="{327FB2DB-509B-4C86-80BF-D6EFC42DD533}" srcId="{4E6535B8-8C66-4DC1-B436-0713097B9B81}" destId="{BE259492-ADCD-4E3B-BB55-18300B4392A0}" srcOrd="5" destOrd="0" parTransId="{B718DAE4-691E-45E9-AB63-8097EC158D97}" sibTransId="{C8E0FB67-88A5-4BAA-962C-073AAF2EF27E}"/>
    <dgm:cxn modelId="{E9B921F7-20DD-421B-8619-AF14B4F658BA}" type="presOf" srcId="{BA2C0B7C-F5DE-4DE8-B820-3D690E321D2F}" destId="{3840C580-7EE0-4464-9052-F011DF4ACC56}" srcOrd="0" destOrd="0" presId="urn:microsoft.com/office/officeart/2008/layout/PictureLineup"/>
    <dgm:cxn modelId="{D0AF4BF9-6CAB-4065-8F85-02ED24480DF0}" type="presOf" srcId="{BE259492-ADCD-4E3B-BB55-18300B4392A0}" destId="{87D4A9A3-552B-4B68-9417-B6772FDE0740}" srcOrd="0" destOrd="0" presId="urn:microsoft.com/office/officeart/2008/layout/PictureLineup"/>
    <dgm:cxn modelId="{56D5ABFA-4383-417A-9438-F5C67B0AAB50}" srcId="{4E6535B8-8C66-4DC1-B436-0713097B9B81}" destId="{5CBC3BCD-66EB-4F3E-82B0-313B05C07406}" srcOrd="3" destOrd="0" parTransId="{1C63F49C-40BA-4E8B-A09C-B5A2DBF4E95C}" sibTransId="{8C39407E-6E8C-46C0-8A10-E46522C855C8}"/>
    <dgm:cxn modelId="{B6E067D5-6712-4CFD-B505-1397C87C245E}" type="presParOf" srcId="{B9594742-F9CF-4CD3-B758-63AB6FA75B40}" destId="{16A81D9D-81B6-4133-8931-38EFBCB2975E}" srcOrd="0" destOrd="0" presId="urn:microsoft.com/office/officeart/2008/layout/PictureLineup"/>
    <dgm:cxn modelId="{D54042F5-290C-46BA-B730-0AF428D2FAE8}" type="presParOf" srcId="{16A81D9D-81B6-4133-8931-38EFBCB2975E}" destId="{52CB9BF6-A7E4-4A42-A21F-42BAC6875A17}" srcOrd="0" destOrd="0" presId="urn:microsoft.com/office/officeart/2008/layout/PictureLineup"/>
    <dgm:cxn modelId="{0AE2B168-A62D-427F-816A-D3E65DAB0602}" type="presParOf" srcId="{16A81D9D-81B6-4133-8931-38EFBCB2975E}" destId="{80F2320D-F81A-4671-B1D2-6D19711B5004}" srcOrd="1" destOrd="0" presId="urn:microsoft.com/office/officeart/2008/layout/PictureLineup"/>
    <dgm:cxn modelId="{C2CDA082-3A0F-47A8-B16B-B1AB0CC563C4}" type="presParOf" srcId="{16A81D9D-81B6-4133-8931-38EFBCB2975E}" destId="{FAB5722C-3934-4DA2-9E86-4BAF11049BF1}" srcOrd="2" destOrd="0" presId="urn:microsoft.com/office/officeart/2008/layout/PictureLineup"/>
    <dgm:cxn modelId="{EB57F1AB-EE83-4D95-A408-FFE98E741E3C}" type="presParOf" srcId="{B9594742-F9CF-4CD3-B758-63AB6FA75B40}" destId="{FFF4B3C1-9031-4E86-96E1-2D17B29F93DC}" srcOrd="1" destOrd="0" presId="urn:microsoft.com/office/officeart/2008/layout/PictureLineup"/>
    <dgm:cxn modelId="{41F9F502-FC45-4F27-91EF-A35D06E22CA4}" type="presParOf" srcId="{B9594742-F9CF-4CD3-B758-63AB6FA75B40}" destId="{54062F40-7CDE-4F68-9013-0101D6EAF4C5}" srcOrd="2" destOrd="0" presId="urn:microsoft.com/office/officeart/2008/layout/PictureLineup"/>
    <dgm:cxn modelId="{3252172C-0444-4234-9CFD-AFAB7BBD78AF}" type="presParOf" srcId="{54062F40-7CDE-4F68-9013-0101D6EAF4C5}" destId="{1EB42A51-B326-4CA2-81D7-59249575DDEE}" srcOrd="0" destOrd="0" presId="urn:microsoft.com/office/officeart/2008/layout/PictureLineup"/>
    <dgm:cxn modelId="{23E6F877-2FC8-43AA-8A21-C0AF4157A251}" type="presParOf" srcId="{54062F40-7CDE-4F68-9013-0101D6EAF4C5}" destId="{7BA20578-B6FE-43ED-B157-676E7FABE85C}" srcOrd="1" destOrd="0" presId="urn:microsoft.com/office/officeart/2008/layout/PictureLineup"/>
    <dgm:cxn modelId="{CF729E1E-8B7C-4D65-9AEE-5AD4B8DBDE40}" type="presParOf" srcId="{54062F40-7CDE-4F68-9013-0101D6EAF4C5}" destId="{1FC72876-CDEE-4572-8899-2CF2FC84232C}" srcOrd="2" destOrd="0" presId="urn:microsoft.com/office/officeart/2008/layout/PictureLineup"/>
    <dgm:cxn modelId="{8AA4291C-2376-4729-9134-8B3A8047D3B7}" type="presParOf" srcId="{B9594742-F9CF-4CD3-B758-63AB6FA75B40}" destId="{4D072B01-78DB-4AC9-9582-5366968863DE}" srcOrd="3" destOrd="0" presId="urn:microsoft.com/office/officeart/2008/layout/PictureLineup"/>
    <dgm:cxn modelId="{F1605C1A-A5F4-48BC-9D15-D388A7CA431B}" type="presParOf" srcId="{B9594742-F9CF-4CD3-B758-63AB6FA75B40}" destId="{ACAC8ADE-8773-433D-99BE-2410D208300A}" srcOrd="4" destOrd="0" presId="urn:microsoft.com/office/officeart/2008/layout/PictureLineup"/>
    <dgm:cxn modelId="{8FCAB1A6-F97A-479B-B0A5-5778162A9536}" type="presParOf" srcId="{ACAC8ADE-8773-433D-99BE-2410D208300A}" destId="{B06528B5-7566-42DB-96E7-9BDA3E2BB4C5}" srcOrd="0" destOrd="0" presId="urn:microsoft.com/office/officeart/2008/layout/PictureLineup"/>
    <dgm:cxn modelId="{98FDC337-4690-4FCD-980D-4BB6CBB546CC}" type="presParOf" srcId="{ACAC8ADE-8773-433D-99BE-2410D208300A}" destId="{DBB1FF9A-3F1B-4422-8A2E-70D9CAA52BEB}" srcOrd="1" destOrd="0" presId="urn:microsoft.com/office/officeart/2008/layout/PictureLineup"/>
    <dgm:cxn modelId="{122D02BD-0B81-4F7E-9DF7-5CD3A319126A}" type="presParOf" srcId="{ACAC8ADE-8773-433D-99BE-2410D208300A}" destId="{3840C580-7EE0-4464-9052-F011DF4ACC56}" srcOrd="2" destOrd="0" presId="urn:microsoft.com/office/officeart/2008/layout/PictureLineup"/>
    <dgm:cxn modelId="{E199B538-AC03-4FB0-AD83-1563D0D36AEC}" type="presParOf" srcId="{B9594742-F9CF-4CD3-B758-63AB6FA75B40}" destId="{5A08D750-A44D-4518-BBC6-6655E716F173}" srcOrd="5" destOrd="0" presId="urn:microsoft.com/office/officeart/2008/layout/PictureLineup"/>
    <dgm:cxn modelId="{6DFED71B-7A7C-48C3-8739-3D3FB1809C1C}" type="presParOf" srcId="{B9594742-F9CF-4CD3-B758-63AB6FA75B40}" destId="{6AAD810C-C3D3-43C4-BC84-B0385DE6F27D}" srcOrd="6" destOrd="0" presId="urn:microsoft.com/office/officeart/2008/layout/PictureLineup"/>
    <dgm:cxn modelId="{9B287598-9C08-4657-BC65-36E20CDB5768}" type="presParOf" srcId="{6AAD810C-C3D3-43C4-BC84-B0385DE6F27D}" destId="{6C245332-5466-4184-A4DD-1B2276CA479F}" srcOrd="0" destOrd="0" presId="urn:microsoft.com/office/officeart/2008/layout/PictureLineup"/>
    <dgm:cxn modelId="{7151D86B-501E-4638-B5EE-09D697690469}" type="presParOf" srcId="{6AAD810C-C3D3-43C4-BC84-B0385DE6F27D}" destId="{6A9E80AB-3467-48ED-8AB4-117EA955A62C}" srcOrd="1" destOrd="0" presId="urn:microsoft.com/office/officeart/2008/layout/PictureLineup"/>
    <dgm:cxn modelId="{F074E037-F33C-42C5-9656-EF70FEFB38BB}" type="presParOf" srcId="{6AAD810C-C3D3-43C4-BC84-B0385DE6F27D}" destId="{31757EF0-EAC2-4B87-8852-0BC597394F11}" srcOrd="2" destOrd="0" presId="urn:microsoft.com/office/officeart/2008/layout/PictureLineup"/>
    <dgm:cxn modelId="{3834349E-EE98-4786-9403-926830205699}" type="presParOf" srcId="{B9594742-F9CF-4CD3-B758-63AB6FA75B40}" destId="{6C3CD10F-CD70-4652-9F8E-E1EBCAEE9B46}" srcOrd="7" destOrd="0" presId="urn:microsoft.com/office/officeart/2008/layout/PictureLineup"/>
    <dgm:cxn modelId="{30F048C2-C704-4181-AF4F-3F47A6715416}" type="presParOf" srcId="{B9594742-F9CF-4CD3-B758-63AB6FA75B40}" destId="{B544D31C-B339-4156-B38F-42DFF81982A2}" srcOrd="8" destOrd="0" presId="urn:microsoft.com/office/officeart/2008/layout/PictureLineup"/>
    <dgm:cxn modelId="{03C32FFF-3809-4372-91E3-7E6EBF617336}" type="presParOf" srcId="{B544D31C-B339-4156-B38F-42DFF81982A2}" destId="{9F66464E-E6DE-453D-BD95-AAEE9B763BC7}" srcOrd="0" destOrd="0" presId="urn:microsoft.com/office/officeart/2008/layout/PictureLineup"/>
    <dgm:cxn modelId="{E500BCB9-2B58-48E7-A1FB-3F02EE63EA4E}" type="presParOf" srcId="{B544D31C-B339-4156-B38F-42DFF81982A2}" destId="{D87237A5-EF7D-42CD-A625-6CBCFDEF76F3}" srcOrd="1" destOrd="0" presId="urn:microsoft.com/office/officeart/2008/layout/PictureLineup"/>
    <dgm:cxn modelId="{6F802A4B-96AC-499E-8893-D57E89CA9834}" type="presParOf" srcId="{B544D31C-B339-4156-B38F-42DFF81982A2}" destId="{A254A466-B06A-429F-B1F7-1A685EB06AB9}" srcOrd="2" destOrd="0" presId="urn:microsoft.com/office/officeart/2008/layout/PictureLineup"/>
    <dgm:cxn modelId="{68694FBD-0962-4508-997E-4DD3FCECCB06}" type="presParOf" srcId="{B9594742-F9CF-4CD3-B758-63AB6FA75B40}" destId="{707390EA-94DE-4367-A437-E28E662A4E06}" srcOrd="9" destOrd="0" presId="urn:microsoft.com/office/officeart/2008/layout/PictureLineup"/>
    <dgm:cxn modelId="{EF311E48-EAD1-4C38-82DB-9E8DF95A741D}" type="presParOf" srcId="{B9594742-F9CF-4CD3-B758-63AB6FA75B40}" destId="{342383C9-2E09-42F5-9736-B78A7517706A}" srcOrd="10" destOrd="0" presId="urn:microsoft.com/office/officeart/2008/layout/PictureLineup"/>
    <dgm:cxn modelId="{D7EC31BD-8229-4DF6-818B-D9747713D694}" type="presParOf" srcId="{342383C9-2E09-42F5-9736-B78A7517706A}" destId="{177698ED-2B49-4A20-B80E-CFABFFA250DE}" srcOrd="0" destOrd="0" presId="urn:microsoft.com/office/officeart/2008/layout/PictureLineup"/>
    <dgm:cxn modelId="{2239CF7E-36BF-46CA-896F-11F9CEB15B90}" type="presParOf" srcId="{342383C9-2E09-42F5-9736-B78A7517706A}" destId="{18ABC0B2-FB2D-4C36-A9CC-DFDF6CB1090C}" srcOrd="1" destOrd="0" presId="urn:microsoft.com/office/officeart/2008/layout/PictureLineup"/>
    <dgm:cxn modelId="{7D976FEE-FC1D-468A-8B3C-A009412D9601}" type="presParOf" srcId="{342383C9-2E09-42F5-9736-B78A7517706A}" destId="{87D4A9A3-552B-4B68-9417-B6772FDE0740}" srcOrd="2" destOrd="0" presId="urn:microsoft.com/office/officeart/2008/layout/PictureLineup"/>
    <dgm:cxn modelId="{074136F0-1F60-44DB-8154-0A62BC8DABA5}" type="presParOf" srcId="{B9594742-F9CF-4CD3-B758-63AB6FA75B40}" destId="{B8A8F377-A618-4586-A5C4-5C57E94A2F74}" srcOrd="11" destOrd="0" presId="urn:microsoft.com/office/officeart/2008/layout/PictureLineup"/>
    <dgm:cxn modelId="{894A3AE6-8303-4948-8771-64414458D60E}" type="presParOf" srcId="{B9594742-F9CF-4CD3-B758-63AB6FA75B40}" destId="{C81F9C88-57C3-4324-9DC7-DF69AAF6B1C5}" srcOrd="12" destOrd="0" presId="urn:microsoft.com/office/officeart/2008/layout/PictureLineup"/>
    <dgm:cxn modelId="{2612D448-3CE7-43C7-AB33-4DF72B824CB6}" type="presParOf" srcId="{C81F9C88-57C3-4324-9DC7-DF69AAF6B1C5}" destId="{5D54283C-BAAA-48FD-A73E-A69F8D12E5CA}" srcOrd="0" destOrd="0" presId="urn:microsoft.com/office/officeart/2008/layout/PictureLineup"/>
    <dgm:cxn modelId="{A667667F-A826-4887-BF7E-95AD4D0C9BF3}" type="presParOf" srcId="{C81F9C88-57C3-4324-9DC7-DF69AAF6B1C5}" destId="{34E1010F-8EE7-4E05-BBDD-4600E561CA2F}" srcOrd="1" destOrd="0" presId="urn:microsoft.com/office/officeart/2008/layout/PictureLineup"/>
    <dgm:cxn modelId="{36D61318-2F12-4A93-B40B-B7D4606C1323}" type="presParOf" srcId="{C81F9C88-57C3-4324-9DC7-DF69AAF6B1C5}" destId="{3B58F006-21FB-401B-B27F-0E64DC5E7758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F268A6-35AE-4D8B-AFE8-7C417414803F}" type="doc">
      <dgm:prSet loTypeId="urn:microsoft.com/office/officeart/2005/8/layout/cycle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A26556-F82A-4FE3-9668-5232D874F680}">
      <dgm:prSet phldrT="[Text]" custT="1"/>
      <dgm:spPr/>
      <dgm:t>
        <a:bodyPr/>
        <a:lstStyle/>
        <a:p>
          <a:r>
            <a:rPr lang="en-US" sz="1400"/>
            <a:t>Telehealth Solutions</a:t>
          </a:r>
        </a:p>
      </dgm:t>
    </dgm:pt>
    <dgm:pt modelId="{1EF2FDF9-184E-46EC-ABE5-96F932DF1A9A}" type="parTrans" cxnId="{DC29D35F-696C-4939-88F0-FFB2077723A1}">
      <dgm:prSet/>
      <dgm:spPr/>
      <dgm:t>
        <a:bodyPr/>
        <a:lstStyle/>
        <a:p>
          <a:endParaRPr lang="en-US"/>
        </a:p>
      </dgm:t>
    </dgm:pt>
    <dgm:pt modelId="{CB5BACBB-F63B-49B5-939C-D6C8111220F7}" type="sibTrans" cxnId="{DC29D35F-696C-4939-88F0-FFB2077723A1}">
      <dgm:prSet/>
      <dgm:spPr/>
      <dgm:t>
        <a:bodyPr/>
        <a:lstStyle/>
        <a:p>
          <a:endParaRPr lang="en-US"/>
        </a:p>
      </dgm:t>
    </dgm:pt>
    <dgm:pt modelId="{49F7FB84-B81E-4AD6-A85A-D22A172840FA}">
      <dgm:prSet phldrT="[Text]" custT="1"/>
      <dgm:spPr/>
      <dgm:t>
        <a:bodyPr/>
        <a:lstStyle/>
        <a:p>
          <a:r>
            <a:rPr lang="en-US" sz="1100"/>
            <a:t>Brain Fitness/</a:t>
          </a:r>
        </a:p>
        <a:p>
          <a:r>
            <a:rPr lang="en-US" sz="1100"/>
            <a:t>Cognitive Care Solutions</a:t>
          </a:r>
        </a:p>
      </dgm:t>
    </dgm:pt>
    <dgm:pt modelId="{672DB1CC-DEA9-47E0-9FB8-55F798FE81A5}" type="parTrans" cxnId="{09A592CD-DF41-443B-A57B-E3EEF522E4FF}">
      <dgm:prSet/>
      <dgm:spPr/>
      <dgm:t>
        <a:bodyPr/>
        <a:lstStyle/>
        <a:p>
          <a:endParaRPr lang="en-US"/>
        </a:p>
      </dgm:t>
    </dgm:pt>
    <dgm:pt modelId="{5766396A-63ED-4D21-B07E-017C57AE577E}" type="sibTrans" cxnId="{09A592CD-DF41-443B-A57B-E3EEF522E4FF}">
      <dgm:prSet/>
      <dgm:spPr/>
      <dgm:t>
        <a:bodyPr/>
        <a:lstStyle/>
        <a:p>
          <a:endParaRPr lang="en-US"/>
        </a:p>
      </dgm:t>
    </dgm:pt>
    <dgm:pt modelId="{980A2F6B-98F7-4C10-A83B-A7C9CE52B6ED}">
      <dgm:prSet phldrT="[Text]" custT="1"/>
      <dgm:spPr/>
      <dgm:t>
        <a:bodyPr/>
        <a:lstStyle/>
        <a:p>
          <a:r>
            <a:rPr lang="en-US" sz="1050"/>
            <a:t>Resident Monitoring, safety, and fall solutions</a:t>
          </a:r>
        </a:p>
      </dgm:t>
    </dgm:pt>
    <dgm:pt modelId="{7858070B-B5BE-4558-971C-5C449FEEA587}" type="parTrans" cxnId="{7699B0B1-FDCA-4675-8BF5-74DC3F26912F}">
      <dgm:prSet/>
      <dgm:spPr/>
      <dgm:t>
        <a:bodyPr/>
        <a:lstStyle/>
        <a:p>
          <a:endParaRPr lang="en-US"/>
        </a:p>
      </dgm:t>
    </dgm:pt>
    <dgm:pt modelId="{09477B8F-8312-4915-8B6F-CC26A88620E1}" type="sibTrans" cxnId="{7699B0B1-FDCA-4675-8BF5-74DC3F26912F}">
      <dgm:prSet/>
      <dgm:spPr/>
      <dgm:t>
        <a:bodyPr/>
        <a:lstStyle/>
        <a:p>
          <a:endParaRPr lang="en-US"/>
        </a:p>
      </dgm:t>
    </dgm:pt>
    <dgm:pt modelId="{1E8DAFBB-739B-4B54-B7C9-9B2DADF91895}">
      <dgm:prSet phldrT="[Text]" custT="1"/>
      <dgm:spPr/>
      <dgm:t>
        <a:bodyPr/>
        <a:lstStyle/>
        <a:p>
          <a:r>
            <a:rPr lang="en-US" sz="1200"/>
            <a:t>Care Coordination Solutions</a:t>
          </a:r>
        </a:p>
      </dgm:t>
    </dgm:pt>
    <dgm:pt modelId="{E67F833E-9D95-4BAD-A533-EA520AE0FB26}" type="parTrans" cxnId="{5E163FB5-1149-492A-BFFF-4C5BDBEF82A1}">
      <dgm:prSet/>
      <dgm:spPr/>
      <dgm:t>
        <a:bodyPr/>
        <a:lstStyle/>
        <a:p>
          <a:endParaRPr lang="en-US"/>
        </a:p>
      </dgm:t>
    </dgm:pt>
    <dgm:pt modelId="{F7AA7C3E-58F4-4655-82C9-60575183E0F9}" type="sibTrans" cxnId="{5E163FB5-1149-492A-BFFF-4C5BDBEF82A1}">
      <dgm:prSet/>
      <dgm:spPr/>
      <dgm:t>
        <a:bodyPr/>
        <a:lstStyle/>
        <a:p>
          <a:endParaRPr lang="en-US"/>
        </a:p>
      </dgm:t>
    </dgm:pt>
    <dgm:pt modelId="{C4D284BB-3761-494A-8904-D8B9819308C9}">
      <dgm:prSet phldrT="[Text]" custT="1"/>
      <dgm:spPr/>
      <dgm:t>
        <a:bodyPr/>
        <a:lstStyle/>
        <a:p>
          <a:r>
            <a:rPr lang="en-US" sz="1400"/>
            <a:t>Smart Home Technology</a:t>
          </a:r>
        </a:p>
      </dgm:t>
    </dgm:pt>
    <dgm:pt modelId="{17E22241-EA3D-4130-A934-EDEC475C01C5}" type="parTrans" cxnId="{F60BFFF9-9218-4CCA-B610-7AFE574E3F97}">
      <dgm:prSet/>
      <dgm:spPr/>
      <dgm:t>
        <a:bodyPr/>
        <a:lstStyle/>
        <a:p>
          <a:endParaRPr lang="en-US"/>
        </a:p>
      </dgm:t>
    </dgm:pt>
    <dgm:pt modelId="{18ADCAD4-B503-4086-B839-DBE0A9B3CBCC}" type="sibTrans" cxnId="{F60BFFF9-9218-4CCA-B610-7AFE574E3F97}">
      <dgm:prSet/>
      <dgm:spPr/>
      <dgm:t>
        <a:bodyPr/>
        <a:lstStyle/>
        <a:p>
          <a:endParaRPr lang="en-US"/>
        </a:p>
      </dgm:t>
    </dgm:pt>
    <dgm:pt modelId="{3A4B6FD7-C74E-46A4-9FA9-C8F666ADAB39}">
      <dgm:prSet custT="1"/>
      <dgm:spPr/>
      <dgm:t>
        <a:bodyPr/>
        <a:lstStyle/>
        <a:p>
          <a:r>
            <a:rPr lang="en-US" sz="1100"/>
            <a:t>Communication &amp; Engagement Solutions</a:t>
          </a:r>
        </a:p>
      </dgm:t>
    </dgm:pt>
    <dgm:pt modelId="{1EC0DB6F-50B9-478E-946F-0E94A73E7105}" type="parTrans" cxnId="{2CE56D30-756C-4F9E-85E9-DB7D96250A35}">
      <dgm:prSet/>
      <dgm:spPr/>
      <dgm:t>
        <a:bodyPr/>
        <a:lstStyle/>
        <a:p>
          <a:endParaRPr lang="en-US"/>
        </a:p>
      </dgm:t>
    </dgm:pt>
    <dgm:pt modelId="{78DB0D94-F552-4C2B-9619-9992EFB6BCF2}" type="sibTrans" cxnId="{2CE56D30-756C-4F9E-85E9-DB7D96250A35}">
      <dgm:prSet/>
      <dgm:spPr/>
      <dgm:t>
        <a:bodyPr/>
        <a:lstStyle/>
        <a:p>
          <a:endParaRPr lang="en-US"/>
        </a:p>
      </dgm:t>
    </dgm:pt>
    <dgm:pt modelId="{EA326D45-1E01-40E7-9708-9A44519F867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Workforce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Solutions</a:t>
          </a:r>
        </a:p>
      </dgm:t>
    </dgm:pt>
    <dgm:pt modelId="{C0EA962B-8DE9-4093-9FF1-AEBB384A8055}" type="parTrans" cxnId="{B7DB202F-F42A-4752-8983-0F3D036C708F}">
      <dgm:prSet/>
      <dgm:spPr/>
      <dgm:t>
        <a:bodyPr/>
        <a:lstStyle/>
        <a:p>
          <a:endParaRPr lang="en-US"/>
        </a:p>
      </dgm:t>
    </dgm:pt>
    <dgm:pt modelId="{4A42937D-40FC-41BB-8FD8-C7B82DCCEA50}" type="sibTrans" cxnId="{B7DB202F-F42A-4752-8983-0F3D036C708F}">
      <dgm:prSet/>
      <dgm:spPr/>
      <dgm:t>
        <a:bodyPr/>
        <a:lstStyle/>
        <a:p>
          <a:endParaRPr lang="en-US"/>
        </a:p>
      </dgm:t>
    </dgm:pt>
    <dgm:pt modelId="{AB25AC19-D023-4032-9D08-3D6341ABF6A3}" type="pres">
      <dgm:prSet presAssocID="{38F268A6-35AE-4D8B-AFE8-7C417414803F}" presName="cycle" presStyleCnt="0">
        <dgm:presLayoutVars>
          <dgm:dir/>
          <dgm:resizeHandles val="exact"/>
        </dgm:presLayoutVars>
      </dgm:prSet>
      <dgm:spPr/>
    </dgm:pt>
    <dgm:pt modelId="{5C46FE62-1736-46D6-85B0-7FDA5EAB0062}" type="pres">
      <dgm:prSet presAssocID="{C4A26556-F82A-4FE3-9668-5232D874F680}" presName="node" presStyleLbl="node1" presStyleIdx="0" presStyleCnt="7">
        <dgm:presLayoutVars>
          <dgm:bulletEnabled val="1"/>
        </dgm:presLayoutVars>
      </dgm:prSet>
      <dgm:spPr/>
    </dgm:pt>
    <dgm:pt modelId="{3CA9D7BD-A226-4DED-89AF-29455758BAA0}" type="pres">
      <dgm:prSet presAssocID="{C4A26556-F82A-4FE3-9668-5232D874F680}" presName="spNode" presStyleCnt="0"/>
      <dgm:spPr/>
    </dgm:pt>
    <dgm:pt modelId="{BBB57BD6-19C6-4430-9657-D08BFE1C960F}" type="pres">
      <dgm:prSet presAssocID="{CB5BACBB-F63B-49B5-939C-D6C8111220F7}" presName="sibTrans" presStyleLbl="sibTrans1D1" presStyleIdx="0" presStyleCnt="7"/>
      <dgm:spPr/>
    </dgm:pt>
    <dgm:pt modelId="{9E4BAE28-0FAF-456E-80D5-424B5F38C428}" type="pres">
      <dgm:prSet presAssocID="{3A4B6FD7-C74E-46A4-9FA9-C8F666ADAB39}" presName="node" presStyleLbl="node1" presStyleIdx="1" presStyleCnt="7">
        <dgm:presLayoutVars>
          <dgm:bulletEnabled val="1"/>
        </dgm:presLayoutVars>
      </dgm:prSet>
      <dgm:spPr/>
    </dgm:pt>
    <dgm:pt modelId="{72AFCC70-C3C0-42F3-87A1-26C83B5A016E}" type="pres">
      <dgm:prSet presAssocID="{3A4B6FD7-C74E-46A4-9FA9-C8F666ADAB39}" presName="spNode" presStyleCnt="0"/>
      <dgm:spPr/>
    </dgm:pt>
    <dgm:pt modelId="{5A03DDAE-2225-4D45-BB15-455002DDA7D2}" type="pres">
      <dgm:prSet presAssocID="{78DB0D94-F552-4C2B-9619-9992EFB6BCF2}" presName="sibTrans" presStyleLbl="sibTrans1D1" presStyleIdx="1" presStyleCnt="7"/>
      <dgm:spPr/>
    </dgm:pt>
    <dgm:pt modelId="{42C48900-C0C5-48F7-81A6-67C612F0F7BF}" type="pres">
      <dgm:prSet presAssocID="{EA326D45-1E01-40E7-9708-9A44519F867C}" presName="node" presStyleLbl="node1" presStyleIdx="2" presStyleCnt="7">
        <dgm:presLayoutVars>
          <dgm:bulletEnabled val="1"/>
        </dgm:presLayoutVars>
      </dgm:prSet>
      <dgm:spPr/>
    </dgm:pt>
    <dgm:pt modelId="{B19BE1BC-A3AD-449F-B0E9-C9FFBF83FCBF}" type="pres">
      <dgm:prSet presAssocID="{EA326D45-1E01-40E7-9708-9A44519F867C}" presName="spNode" presStyleCnt="0"/>
      <dgm:spPr/>
    </dgm:pt>
    <dgm:pt modelId="{5A01AB47-7B96-4759-90B7-5A7CDA2CB99B}" type="pres">
      <dgm:prSet presAssocID="{4A42937D-40FC-41BB-8FD8-C7B82DCCEA50}" presName="sibTrans" presStyleLbl="sibTrans1D1" presStyleIdx="2" presStyleCnt="7"/>
      <dgm:spPr/>
    </dgm:pt>
    <dgm:pt modelId="{71476AAE-E430-4964-A4BE-D2398D7C60C9}" type="pres">
      <dgm:prSet presAssocID="{49F7FB84-B81E-4AD6-A85A-D22A172840FA}" presName="node" presStyleLbl="node1" presStyleIdx="3" presStyleCnt="7">
        <dgm:presLayoutVars>
          <dgm:bulletEnabled val="1"/>
        </dgm:presLayoutVars>
      </dgm:prSet>
      <dgm:spPr/>
    </dgm:pt>
    <dgm:pt modelId="{777AC309-9DEE-4951-859A-1492D9610988}" type="pres">
      <dgm:prSet presAssocID="{49F7FB84-B81E-4AD6-A85A-D22A172840FA}" presName="spNode" presStyleCnt="0"/>
      <dgm:spPr/>
    </dgm:pt>
    <dgm:pt modelId="{103645C3-4CDF-47B2-8A0B-1BC65A8DEF06}" type="pres">
      <dgm:prSet presAssocID="{5766396A-63ED-4D21-B07E-017C57AE577E}" presName="sibTrans" presStyleLbl="sibTrans1D1" presStyleIdx="3" presStyleCnt="7"/>
      <dgm:spPr/>
    </dgm:pt>
    <dgm:pt modelId="{AD9447B2-13ED-4C60-BC81-05D5A7C012A8}" type="pres">
      <dgm:prSet presAssocID="{980A2F6B-98F7-4C10-A83B-A7C9CE52B6ED}" presName="node" presStyleLbl="node1" presStyleIdx="4" presStyleCnt="7">
        <dgm:presLayoutVars>
          <dgm:bulletEnabled val="1"/>
        </dgm:presLayoutVars>
      </dgm:prSet>
      <dgm:spPr/>
    </dgm:pt>
    <dgm:pt modelId="{8C736CAD-BCE6-4509-94F3-00FC8B1D7E75}" type="pres">
      <dgm:prSet presAssocID="{980A2F6B-98F7-4C10-A83B-A7C9CE52B6ED}" presName="spNode" presStyleCnt="0"/>
      <dgm:spPr/>
    </dgm:pt>
    <dgm:pt modelId="{B39E9053-C991-43C9-8A93-4545C9EC2710}" type="pres">
      <dgm:prSet presAssocID="{09477B8F-8312-4915-8B6F-CC26A88620E1}" presName="sibTrans" presStyleLbl="sibTrans1D1" presStyleIdx="4" presStyleCnt="7"/>
      <dgm:spPr/>
    </dgm:pt>
    <dgm:pt modelId="{26A5ACA1-1DB5-47B9-8662-BCF1585EF8F7}" type="pres">
      <dgm:prSet presAssocID="{1E8DAFBB-739B-4B54-B7C9-9B2DADF91895}" presName="node" presStyleLbl="node1" presStyleIdx="5" presStyleCnt="7">
        <dgm:presLayoutVars>
          <dgm:bulletEnabled val="1"/>
        </dgm:presLayoutVars>
      </dgm:prSet>
      <dgm:spPr/>
    </dgm:pt>
    <dgm:pt modelId="{08A385FA-0EA1-4F04-9840-B08B3B44ABBE}" type="pres">
      <dgm:prSet presAssocID="{1E8DAFBB-739B-4B54-B7C9-9B2DADF91895}" presName="spNode" presStyleCnt="0"/>
      <dgm:spPr/>
    </dgm:pt>
    <dgm:pt modelId="{C9E51729-934E-4295-9264-661BC474208E}" type="pres">
      <dgm:prSet presAssocID="{F7AA7C3E-58F4-4655-82C9-60575183E0F9}" presName="sibTrans" presStyleLbl="sibTrans1D1" presStyleIdx="5" presStyleCnt="7"/>
      <dgm:spPr/>
    </dgm:pt>
    <dgm:pt modelId="{111B241B-F3E1-4834-846D-8087B7D541DE}" type="pres">
      <dgm:prSet presAssocID="{C4D284BB-3761-494A-8904-D8B9819308C9}" presName="node" presStyleLbl="node1" presStyleIdx="6" presStyleCnt="7">
        <dgm:presLayoutVars>
          <dgm:bulletEnabled val="1"/>
        </dgm:presLayoutVars>
      </dgm:prSet>
      <dgm:spPr/>
    </dgm:pt>
    <dgm:pt modelId="{87555B06-62BB-41EB-958B-C44FE08CD01D}" type="pres">
      <dgm:prSet presAssocID="{C4D284BB-3761-494A-8904-D8B9819308C9}" presName="spNode" presStyleCnt="0"/>
      <dgm:spPr/>
    </dgm:pt>
    <dgm:pt modelId="{D2B2F89A-70E6-43B7-9025-791C198E2D03}" type="pres">
      <dgm:prSet presAssocID="{18ADCAD4-B503-4086-B839-DBE0A9B3CBCC}" presName="sibTrans" presStyleLbl="sibTrans1D1" presStyleIdx="6" presStyleCnt="7"/>
      <dgm:spPr/>
    </dgm:pt>
  </dgm:ptLst>
  <dgm:cxnLst>
    <dgm:cxn modelId="{8A6F3821-9D6C-41E5-9799-F479B6131D99}" type="presOf" srcId="{38F268A6-35AE-4D8B-AFE8-7C417414803F}" destId="{AB25AC19-D023-4032-9D08-3D6341ABF6A3}" srcOrd="0" destOrd="0" presId="urn:microsoft.com/office/officeart/2005/8/layout/cycle6"/>
    <dgm:cxn modelId="{21FC3B22-BB8C-4946-B67A-7072BB94D787}" type="presOf" srcId="{C4D284BB-3761-494A-8904-D8B9819308C9}" destId="{111B241B-F3E1-4834-846D-8087B7D541DE}" srcOrd="0" destOrd="0" presId="urn:microsoft.com/office/officeart/2005/8/layout/cycle6"/>
    <dgm:cxn modelId="{6B5B0727-A7AE-440B-BB01-2F37692CA0C9}" type="presOf" srcId="{EA326D45-1E01-40E7-9708-9A44519F867C}" destId="{42C48900-C0C5-48F7-81A6-67C612F0F7BF}" srcOrd="0" destOrd="0" presId="urn:microsoft.com/office/officeart/2005/8/layout/cycle6"/>
    <dgm:cxn modelId="{B7DB202F-F42A-4752-8983-0F3D036C708F}" srcId="{38F268A6-35AE-4D8B-AFE8-7C417414803F}" destId="{EA326D45-1E01-40E7-9708-9A44519F867C}" srcOrd="2" destOrd="0" parTransId="{C0EA962B-8DE9-4093-9FF1-AEBB384A8055}" sibTransId="{4A42937D-40FC-41BB-8FD8-C7B82DCCEA50}"/>
    <dgm:cxn modelId="{2CE56D30-756C-4F9E-85E9-DB7D96250A35}" srcId="{38F268A6-35AE-4D8B-AFE8-7C417414803F}" destId="{3A4B6FD7-C74E-46A4-9FA9-C8F666ADAB39}" srcOrd="1" destOrd="0" parTransId="{1EC0DB6F-50B9-478E-946F-0E94A73E7105}" sibTransId="{78DB0D94-F552-4C2B-9619-9992EFB6BCF2}"/>
    <dgm:cxn modelId="{DA70B85B-53A0-435F-9580-5AA782D8CFD3}" type="presOf" srcId="{49F7FB84-B81E-4AD6-A85A-D22A172840FA}" destId="{71476AAE-E430-4964-A4BE-D2398D7C60C9}" srcOrd="0" destOrd="0" presId="urn:microsoft.com/office/officeart/2005/8/layout/cycle6"/>
    <dgm:cxn modelId="{DC29D35F-696C-4939-88F0-FFB2077723A1}" srcId="{38F268A6-35AE-4D8B-AFE8-7C417414803F}" destId="{C4A26556-F82A-4FE3-9668-5232D874F680}" srcOrd="0" destOrd="0" parTransId="{1EF2FDF9-184E-46EC-ABE5-96F932DF1A9A}" sibTransId="{CB5BACBB-F63B-49B5-939C-D6C8111220F7}"/>
    <dgm:cxn modelId="{4113C549-DA50-483A-936E-EF69A297C146}" type="presOf" srcId="{3A4B6FD7-C74E-46A4-9FA9-C8F666ADAB39}" destId="{9E4BAE28-0FAF-456E-80D5-424B5F38C428}" srcOrd="0" destOrd="0" presId="urn:microsoft.com/office/officeart/2005/8/layout/cycle6"/>
    <dgm:cxn modelId="{1406516A-3FAC-4B69-AB67-EAD76BF0CA94}" type="presOf" srcId="{18ADCAD4-B503-4086-B839-DBE0A9B3CBCC}" destId="{D2B2F89A-70E6-43B7-9025-791C198E2D03}" srcOrd="0" destOrd="0" presId="urn:microsoft.com/office/officeart/2005/8/layout/cycle6"/>
    <dgm:cxn modelId="{725BBA4B-C246-4B89-86DD-9FF6DA204565}" type="presOf" srcId="{CB5BACBB-F63B-49B5-939C-D6C8111220F7}" destId="{BBB57BD6-19C6-4430-9657-D08BFE1C960F}" srcOrd="0" destOrd="0" presId="urn:microsoft.com/office/officeart/2005/8/layout/cycle6"/>
    <dgm:cxn modelId="{A322204F-5C91-40A6-A259-1A0D629A73EF}" type="presOf" srcId="{C4A26556-F82A-4FE3-9668-5232D874F680}" destId="{5C46FE62-1736-46D6-85B0-7FDA5EAB0062}" srcOrd="0" destOrd="0" presId="urn:microsoft.com/office/officeart/2005/8/layout/cycle6"/>
    <dgm:cxn modelId="{AFCAB572-327B-451D-835D-166C0E97FC5D}" type="presOf" srcId="{4A42937D-40FC-41BB-8FD8-C7B82DCCEA50}" destId="{5A01AB47-7B96-4759-90B7-5A7CDA2CB99B}" srcOrd="0" destOrd="0" presId="urn:microsoft.com/office/officeart/2005/8/layout/cycle6"/>
    <dgm:cxn modelId="{2CF69D7B-8E4B-49AE-8BA4-3DB9B0BE7916}" type="presOf" srcId="{F7AA7C3E-58F4-4655-82C9-60575183E0F9}" destId="{C9E51729-934E-4295-9264-661BC474208E}" srcOrd="0" destOrd="0" presId="urn:microsoft.com/office/officeart/2005/8/layout/cycle6"/>
    <dgm:cxn modelId="{0BBB7386-F1D1-4966-A242-C1BC4FAC769A}" type="presOf" srcId="{78DB0D94-F552-4C2B-9619-9992EFB6BCF2}" destId="{5A03DDAE-2225-4D45-BB15-455002DDA7D2}" srcOrd="0" destOrd="0" presId="urn:microsoft.com/office/officeart/2005/8/layout/cycle6"/>
    <dgm:cxn modelId="{7699B0B1-FDCA-4675-8BF5-74DC3F26912F}" srcId="{38F268A6-35AE-4D8B-AFE8-7C417414803F}" destId="{980A2F6B-98F7-4C10-A83B-A7C9CE52B6ED}" srcOrd="4" destOrd="0" parTransId="{7858070B-B5BE-4558-971C-5C449FEEA587}" sibTransId="{09477B8F-8312-4915-8B6F-CC26A88620E1}"/>
    <dgm:cxn modelId="{5E163FB5-1149-492A-BFFF-4C5BDBEF82A1}" srcId="{38F268A6-35AE-4D8B-AFE8-7C417414803F}" destId="{1E8DAFBB-739B-4B54-B7C9-9B2DADF91895}" srcOrd="5" destOrd="0" parTransId="{E67F833E-9D95-4BAD-A533-EA520AE0FB26}" sibTransId="{F7AA7C3E-58F4-4655-82C9-60575183E0F9}"/>
    <dgm:cxn modelId="{B639EDBE-83BC-4692-A419-AF0449D6D331}" type="presOf" srcId="{09477B8F-8312-4915-8B6F-CC26A88620E1}" destId="{B39E9053-C991-43C9-8A93-4545C9EC2710}" srcOrd="0" destOrd="0" presId="urn:microsoft.com/office/officeart/2005/8/layout/cycle6"/>
    <dgm:cxn modelId="{8EE0DBC8-7A59-42AF-BB08-5A4751C81641}" type="presOf" srcId="{1E8DAFBB-739B-4B54-B7C9-9B2DADF91895}" destId="{26A5ACA1-1DB5-47B9-8662-BCF1585EF8F7}" srcOrd="0" destOrd="0" presId="urn:microsoft.com/office/officeart/2005/8/layout/cycle6"/>
    <dgm:cxn modelId="{09A592CD-DF41-443B-A57B-E3EEF522E4FF}" srcId="{38F268A6-35AE-4D8B-AFE8-7C417414803F}" destId="{49F7FB84-B81E-4AD6-A85A-D22A172840FA}" srcOrd="3" destOrd="0" parTransId="{672DB1CC-DEA9-47E0-9FB8-55F798FE81A5}" sibTransId="{5766396A-63ED-4D21-B07E-017C57AE577E}"/>
    <dgm:cxn modelId="{90B8ECD4-01DA-40D3-93A1-350FF594ACDC}" type="presOf" srcId="{5766396A-63ED-4D21-B07E-017C57AE577E}" destId="{103645C3-4CDF-47B2-8A0B-1BC65A8DEF06}" srcOrd="0" destOrd="0" presId="urn:microsoft.com/office/officeart/2005/8/layout/cycle6"/>
    <dgm:cxn modelId="{BC0E52DB-823B-4272-B5B4-A3854CAC8C56}" type="presOf" srcId="{980A2F6B-98F7-4C10-A83B-A7C9CE52B6ED}" destId="{AD9447B2-13ED-4C60-BC81-05D5A7C012A8}" srcOrd="0" destOrd="0" presId="urn:microsoft.com/office/officeart/2005/8/layout/cycle6"/>
    <dgm:cxn modelId="{F60BFFF9-9218-4CCA-B610-7AFE574E3F97}" srcId="{38F268A6-35AE-4D8B-AFE8-7C417414803F}" destId="{C4D284BB-3761-494A-8904-D8B9819308C9}" srcOrd="6" destOrd="0" parTransId="{17E22241-EA3D-4130-A934-EDEC475C01C5}" sibTransId="{18ADCAD4-B503-4086-B839-DBE0A9B3CBCC}"/>
    <dgm:cxn modelId="{B9D437FD-048A-4A8B-94B6-31AC3BA0A914}" type="presParOf" srcId="{AB25AC19-D023-4032-9D08-3D6341ABF6A3}" destId="{5C46FE62-1736-46D6-85B0-7FDA5EAB0062}" srcOrd="0" destOrd="0" presId="urn:microsoft.com/office/officeart/2005/8/layout/cycle6"/>
    <dgm:cxn modelId="{37FE3559-9DD8-4BAC-86A9-9C67058A6A5A}" type="presParOf" srcId="{AB25AC19-D023-4032-9D08-3D6341ABF6A3}" destId="{3CA9D7BD-A226-4DED-89AF-29455758BAA0}" srcOrd="1" destOrd="0" presId="urn:microsoft.com/office/officeart/2005/8/layout/cycle6"/>
    <dgm:cxn modelId="{943510E2-5DCE-4575-84EA-07780B5AA08E}" type="presParOf" srcId="{AB25AC19-D023-4032-9D08-3D6341ABF6A3}" destId="{BBB57BD6-19C6-4430-9657-D08BFE1C960F}" srcOrd="2" destOrd="0" presId="urn:microsoft.com/office/officeart/2005/8/layout/cycle6"/>
    <dgm:cxn modelId="{6EC1D7A3-CEDC-42D2-9F45-D2D39324D8E8}" type="presParOf" srcId="{AB25AC19-D023-4032-9D08-3D6341ABF6A3}" destId="{9E4BAE28-0FAF-456E-80D5-424B5F38C428}" srcOrd="3" destOrd="0" presId="urn:microsoft.com/office/officeart/2005/8/layout/cycle6"/>
    <dgm:cxn modelId="{B39AD3D2-3184-4DC6-BD0D-0E6D64EFE59D}" type="presParOf" srcId="{AB25AC19-D023-4032-9D08-3D6341ABF6A3}" destId="{72AFCC70-C3C0-42F3-87A1-26C83B5A016E}" srcOrd="4" destOrd="0" presId="urn:microsoft.com/office/officeart/2005/8/layout/cycle6"/>
    <dgm:cxn modelId="{470B2F6F-50FF-4046-ADA9-E3812093C313}" type="presParOf" srcId="{AB25AC19-D023-4032-9D08-3D6341ABF6A3}" destId="{5A03DDAE-2225-4D45-BB15-455002DDA7D2}" srcOrd="5" destOrd="0" presId="urn:microsoft.com/office/officeart/2005/8/layout/cycle6"/>
    <dgm:cxn modelId="{0008D1AF-15BB-4371-89FF-7AAE0D615BB9}" type="presParOf" srcId="{AB25AC19-D023-4032-9D08-3D6341ABF6A3}" destId="{42C48900-C0C5-48F7-81A6-67C612F0F7BF}" srcOrd="6" destOrd="0" presId="urn:microsoft.com/office/officeart/2005/8/layout/cycle6"/>
    <dgm:cxn modelId="{17E885BB-DA0F-43DA-81AF-3D15898E86FC}" type="presParOf" srcId="{AB25AC19-D023-4032-9D08-3D6341ABF6A3}" destId="{B19BE1BC-A3AD-449F-B0E9-C9FFBF83FCBF}" srcOrd="7" destOrd="0" presId="urn:microsoft.com/office/officeart/2005/8/layout/cycle6"/>
    <dgm:cxn modelId="{7DC26C71-37BF-44ED-BD55-FC301FD4D63B}" type="presParOf" srcId="{AB25AC19-D023-4032-9D08-3D6341ABF6A3}" destId="{5A01AB47-7B96-4759-90B7-5A7CDA2CB99B}" srcOrd="8" destOrd="0" presId="urn:microsoft.com/office/officeart/2005/8/layout/cycle6"/>
    <dgm:cxn modelId="{BDFBC473-7448-4B55-957A-C7113634D14F}" type="presParOf" srcId="{AB25AC19-D023-4032-9D08-3D6341ABF6A3}" destId="{71476AAE-E430-4964-A4BE-D2398D7C60C9}" srcOrd="9" destOrd="0" presId="urn:microsoft.com/office/officeart/2005/8/layout/cycle6"/>
    <dgm:cxn modelId="{1B6459A6-142F-40D0-A07A-309FFF6F9D54}" type="presParOf" srcId="{AB25AC19-D023-4032-9D08-3D6341ABF6A3}" destId="{777AC309-9DEE-4951-859A-1492D9610988}" srcOrd="10" destOrd="0" presId="urn:microsoft.com/office/officeart/2005/8/layout/cycle6"/>
    <dgm:cxn modelId="{FC7FE907-C13F-4CC8-B136-BB200FA6C0F9}" type="presParOf" srcId="{AB25AC19-D023-4032-9D08-3D6341ABF6A3}" destId="{103645C3-4CDF-47B2-8A0B-1BC65A8DEF06}" srcOrd="11" destOrd="0" presId="urn:microsoft.com/office/officeart/2005/8/layout/cycle6"/>
    <dgm:cxn modelId="{7419D17B-5BFE-4490-BDF6-301B00AA3408}" type="presParOf" srcId="{AB25AC19-D023-4032-9D08-3D6341ABF6A3}" destId="{AD9447B2-13ED-4C60-BC81-05D5A7C012A8}" srcOrd="12" destOrd="0" presId="urn:microsoft.com/office/officeart/2005/8/layout/cycle6"/>
    <dgm:cxn modelId="{9E56E3BA-E110-4585-95F2-57EA54A2D420}" type="presParOf" srcId="{AB25AC19-D023-4032-9D08-3D6341ABF6A3}" destId="{8C736CAD-BCE6-4509-94F3-00FC8B1D7E75}" srcOrd="13" destOrd="0" presId="urn:microsoft.com/office/officeart/2005/8/layout/cycle6"/>
    <dgm:cxn modelId="{1A9F0B20-6EB6-4FC8-8346-8A5D0834E0E4}" type="presParOf" srcId="{AB25AC19-D023-4032-9D08-3D6341ABF6A3}" destId="{B39E9053-C991-43C9-8A93-4545C9EC2710}" srcOrd="14" destOrd="0" presId="urn:microsoft.com/office/officeart/2005/8/layout/cycle6"/>
    <dgm:cxn modelId="{4C304602-C492-4999-B0CF-07D3EDE8F795}" type="presParOf" srcId="{AB25AC19-D023-4032-9D08-3D6341ABF6A3}" destId="{26A5ACA1-1DB5-47B9-8662-BCF1585EF8F7}" srcOrd="15" destOrd="0" presId="urn:microsoft.com/office/officeart/2005/8/layout/cycle6"/>
    <dgm:cxn modelId="{72115216-9E96-45DC-80DF-8819BC7F9586}" type="presParOf" srcId="{AB25AC19-D023-4032-9D08-3D6341ABF6A3}" destId="{08A385FA-0EA1-4F04-9840-B08B3B44ABBE}" srcOrd="16" destOrd="0" presId="urn:microsoft.com/office/officeart/2005/8/layout/cycle6"/>
    <dgm:cxn modelId="{80B5A50B-E89D-4733-88B4-604B7D3578E6}" type="presParOf" srcId="{AB25AC19-D023-4032-9D08-3D6341ABF6A3}" destId="{C9E51729-934E-4295-9264-661BC474208E}" srcOrd="17" destOrd="0" presId="urn:microsoft.com/office/officeart/2005/8/layout/cycle6"/>
    <dgm:cxn modelId="{D571A1CA-954B-4086-A435-83DFA1D3B9EA}" type="presParOf" srcId="{AB25AC19-D023-4032-9D08-3D6341ABF6A3}" destId="{111B241B-F3E1-4834-846D-8087B7D541DE}" srcOrd="18" destOrd="0" presId="urn:microsoft.com/office/officeart/2005/8/layout/cycle6"/>
    <dgm:cxn modelId="{A829B672-52F5-488F-B896-D3E4E30C6E66}" type="presParOf" srcId="{AB25AC19-D023-4032-9D08-3D6341ABF6A3}" destId="{87555B06-62BB-41EB-958B-C44FE08CD01D}" srcOrd="19" destOrd="0" presId="urn:microsoft.com/office/officeart/2005/8/layout/cycle6"/>
    <dgm:cxn modelId="{9C44EF36-48D7-495A-B028-F87B7A9E66EA}" type="presParOf" srcId="{AB25AC19-D023-4032-9D08-3D6341ABF6A3}" destId="{D2B2F89A-70E6-43B7-9025-791C198E2D03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B71AD-F00A-4291-A1E9-9D7E22AC282C}">
      <dsp:nvSpPr>
        <dsp:cNvPr id="0" name=""/>
        <dsp:cNvSpPr/>
      </dsp:nvSpPr>
      <dsp:spPr>
        <a:xfrm>
          <a:off x="3911369" y="1531550"/>
          <a:ext cx="1706208" cy="17065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6699B-836E-4798-83BC-EECF34CC0214}">
      <dsp:nvSpPr>
        <dsp:cNvPr id="0" name=""/>
        <dsp:cNvSpPr/>
      </dsp:nvSpPr>
      <dsp:spPr>
        <a:xfrm>
          <a:off x="3968021" y="1588444"/>
          <a:ext cx="1592905" cy="15927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1.4</a:t>
          </a:r>
          <a:r>
            <a:rPr lang="en-US" sz="3100" kern="1200"/>
            <a:t>M</a:t>
          </a:r>
        </a:p>
      </dsp:txBody>
      <dsp:txXfrm>
        <a:off x="4195737" y="1816021"/>
        <a:ext cx="1137472" cy="1137582"/>
      </dsp:txXfrm>
    </dsp:sp>
    <dsp:sp modelId="{1B7A13F8-7F3E-43C3-9B6B-581384F52661}">
      <dsp:nvSpPr>
        <dsp:cNvPr id="0" name=""/>
        <dsp:cNvSpPr/>
      </dsp:nvSpPr>
      <dsp:spPr>
        <a:xfrm rot="2700000">
          <a:off x="2150009" y="1533613"/>
          <a:ext cx="1702098" cy="1702098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47921-E4E6-4DB6-8D04-62549861EFAA}">
      <dsp:nvSpPr>
        <dsp:cNvPr id="0" name=""/>
        <dsp:cNvSpPr/>
      </dsp:nvSpPr>
      <dsp:spPr>
        <a:xfrm>
          <a:off x="2204605" y="1588444"/>
          <a:ext cx="1592905" cy="15927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4.1</a:t>
          </a:r>
          <a:r>
            <a:rPr lang="en-US" sz="3100" kern="1200"/>
            <a:t>M</a:t>
          </a:r>
        </a:p>
      </dsp:txBody>
      <dsp:txXfrm>
        <a:off x="2432322" y="1816021"/>
        <a:ext cx="1137472" cy="1137582"/>
      </dsp:txXfrm>
    </dsp:sp>
    <dsp:sp modelId="{E4E26714-AAB2-490C-ADA1-0D5F989703A6}">
      <dsp:nvSpPr>
        <dsp:cNvPr id="0" name=""/>
        <dsp:cNvSpPr/>
      </dsp:nvSpPr>
      <dsp:spPr>
        <a:xfrm rot="2700000">
          <a:off x="386593" y="1533613"/>
          <a:ext cx="1702098" cy="1702098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2EA19-2F31-4F64-A03A-2759335AFAFA}">
      <dsp:nvSpPr>
        <dsp:cNvPr id="0" name=""/>
        <dsp:cNvSpPr/>
      </dsp:nvSpPr>
      <dsp:spPr>
        <a:xfrm>
          <a:off x="441190" y="1588444"/>
          <a:ext cx="1592905" cy="159273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11.2</a:t>
          </a:r>
          <a:r>
            <a:rPr lang="en-US" sz="3100" kern="1200"/>
            <a:t>M</a:t>
          </a:r>
        </a:p>
      </dsp:txBody>
      <dsp:txXfrm>
        <a:off x="668907" y="1816021"/>
        <a:ext cx="1137472" cy="1137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339A9-B915-4E84-AF92-9865768B591E}">
      <dsp:nvSpPr>
        <dsp:cNvPr id="0" name=""/>
        <dsp:cNvSpPr/>
      </dsp:nvSpPr>
      <dsp:spPr>
        <a:xfrm>
          <a:off x="0" y="0"/>
          <a:ext cx="7915564" cy="9873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Lee’s Summit Labor Force March 2023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58,067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77.5% of workforce commutes into Lee’s Summit</a:t>
          </a:r>
        </a:p>
      </dsp:txBody>
      <dsp:txXfrm>
        <a:off x="1681845" y="0"/>
        <a:ext cx="6233718" cy="987328"/>
      </dsp:txXfrm>
    </dsp:sp>
    <dsp:sp modelId="{84E1A00B-AF0A-46B3-8DCB-4BA0D7BDD3E4}">
      <dsp:nvSpPr>
        <dsp:cNvPr id="0" name=""/>
        <dsp:cNvSpPr/>
      </dsp:nvSpPr>
      <dsp:spPr>
        <a:xfrm>
          <a:off x="98732" y="98732"/>
          <a:ext cx="1583112" cy="7898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563D4-6F2E-4817-9C7E-D3CFF68D04BD}">
      <dsp:nvSpPr>
        <dsp:cNvPr id="0" name=""/>
        <dsp:cNvSpPr/>
      </dsp:nvSpPr>
      <dsp:spPr>
        <a:xfrm>
          <a:off x="0" y="1086061"/>
          <a:ext cx="7915564" cy="987328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ym typeface="Wingdings" panose="05000000000000000000" pitchFamily="2" charset="2"/>
            </a:rPr>
            <a:t>   </a:t>
          </a:r>
          <a:r>
            <a:rPr lang="en-US" sz="1200" kern="1200"/>
            <a:t>Continued growth in Lee’s Summit area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ym typeface="Wingdings" panose="05000000000000000000" pitchFamily="2" charset="2"/>
            </a:rPr>
            <a:t>   </a:t>
          </a:r>
          <a:r>
            <a:rPr lang="en-US" sz="1200" kern="1200"/>
            <a:t>Population pool of people we  are in a much more favorable position than other areas in MO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ym typeface="Wingdings" panose="05000000000000000000" pitchFamily="2" charset="2"/>
            </a:rPr>
            <a:t>   </a:t>
          </a:r>
          <a:r>
            <a:rPr lang="en-US" sz="1200" kern="1200"/>
            <a:t>Lee’s Summit market area is outpacing the U.S.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ym typeface="Wingdings" panose="05000000000000000000" pitchFamily="2" charset="2"/>
            </a:rPr>
            <a:t>   </a:t>
          </a:r>
          <a:r>
            <a:rPr lang="en-US" sz="1200" kern="1200"/>
            <a:t>In the Lee’s Summit market area, we are in a better place than most</a:t>
          </a:r>
        </a:p>
      </dsp:txBody>
      <dsp:txXfrm>
        <a:off x="1681845" y="1086061"/>
        <a:ext cx="6233718" cy="987328"/>
      </dsp:txXfrm>
    </dsp:sp>
    <dsp:sp modelId="{4D6DA39E-22B7-465E-8993-B541834EFD17}">
      <dsp:nvSpPr>
        <dsp:cNvPr id="0" name=""/>
        <dsp:cNvSpPr/>
      </dsp:nvSpPr>
      <dsp:spPr>
        <a:xfrm>
          <a:off x="98732" y="1184794"/>
          <a:ext cx="1583112" cy="7898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E4E46-78C3-4A8F-9AD5-8E40C8EEBF7A}">
      <dsp:nvSpPr>
        <dsp:cNvPr id="0" name=""/>
        <dsp:cNvSpPr/>
      </dsp:nvSpPr>
      <dsp:spPr>
        <a:xfrm>
          <a:off x="0" y="0"/>
          <a:ext cx="11215395" cy="667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Significant increase in second marriages</a:t>
          </a:r>
        </a:p>
      </dsp:txBody>
      <dsp:txXfrm>
        <a:off x="2309810" y="0"/>
        <a:ext cx="8905584" cy="667319"/>
      </dsp:txXfrm>
    </dsp:sp>
    <dsp:sp modelId="{F333B235-CAD3-4F7D-8261-4C2913A7ECF5}">
      <dsp:nvSpPr>
        <dsp:cNvPr id="0" name=""/>
        <dsp:cNvSpPr/>
      </dsp:nvSpPr>
      <dsp:spPr>
        <a:xfrm>
          <a:off x="66731" y="66731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D53AB2-630E-4F97-9E9B-4A402A741D83}">
      <dsp:nvSpPr>
        <dsp:cNvPr id="0" name=""/>
        <dsp:cNvSpPr/>
      </dsp:nvSpPr>
      <dsp:spPr>
        <a:xfrm>
          <a:off x="0" y="734051"/>
          <a:ext cx="11215395" cy="66731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Significant increase in adults with no children</a:t>
          </a:r>
        </a:p>
      </dsp:txBody>
      <dsp:txXfrm>
        <a:off x="2309810" y="734051"/>
        <a:ext cx="8905584" cy="667319"/>
      </dsp:txXfrm>
    </dsp:sp>
    <dsp:sp modelId="{7B0F08B3-E86E-40BD-A949-680FCFB777FE}">
      <dsp:nvSpPr>
        <dsp:cNvPr id="0" name=""/>
        <dsp:cNvSpPr/>
      </dsp:nvSpPr>
      <dsp:spPr>
        <a:xfrm>
          <a:off x="66731" y="800783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AD8D7-060F-4166-A2B4-F4A9E6E07B9B}">
      <dsp:nvSpPr>
        <dsp:cNvPr id="0" name=""/>
        <dsp:cNvSpPr/>
      </dsp:nvSpPr>
      <dsp:spPr>
        <a:xfrm>
          <a:off x="0" y="1468103"/>
          <a:ext cx="11215395" cy="6673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Significant increase in females with full careers</a:t>
          </a:r>
        </a:p>
      </dsp:txBody>
      <dsp:txXfrm>
        <a:off x="2309810" y="1468103"/>
        <a:ext cx="8905584" cy="667319"/>
      </dsp:txXfrm>
    </dsp:sp>
    <dsp:sp modelId="{9E391A24-5785-4CE1-82BB-87D2369164A6}">
      <dsp:nvSpPr>
        <dsp:cNvPr id="0" name=""/>
        <dsp:cNvSpPr/>
      </dsp:nvSpPr>
      <dsp:spPr>
        <a:xfrm>
          <a:off x="66731" y="1534835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23DD1D-4C27-44D0-81B0-E1187C350700}">
      <dsp:nvSpPr>
        <dsp:cNvPr id="0" name=""/>
        <dsp:cNvSpPr/>
      </dsp:nvSpPr>
      <dsp:spPr>
        <a:xfrm>
          <a:off x="0" y="2202154"/>
          <a:ext cx="11215395" cy="667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in females with greater financial resources than spouse/partner</a:t>
          </a:r>
        </a:p>
      </dsp:txBody>
      <dsp:txXfrm>
        <a:off x="2309810" y="2202154"/>
        <a:ext cx="8905584" cy="667319"/>
      </dsp:txXfrm>
    </dsp:sp>
    <dsp:sp modelId="{F6156A3E-C91C-47A9-A16F-DF3DE101F4C2}">
      <dsp:nvSpPr>
        <dsp:cNvPr id="0" name=""/>
        <dsp:cNvSpPr/>
      </dsp:nvSpPr>
      <dsp:spPr>
        <a:xfrm>
          <a:off x="66731" y="2268886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8000" b="-108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6A2ABD-F679-4E03-8AB3-408E1D8F6449}">
      <dsp:nvSpPr>
        <dsp:cNvPr id="0" name=""/>
        <dsp:cNvSpPr/>
      </dsp:nvSpPr>
      <dsp:spPr>
        <a:xfrm>
          <a:off x="0" y="2936206"/>
          <a:ext cx="11215395" cy="66731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Much higher percentage of assets held in 401K plans</a:t>
          </a:r>
        </a:p>
      </dsp:txBody>
      <dsp:txXfrm>
        <a:off x="2309810" y="2936206"/>
        <a:ext cx="8905584" cy="667319"/>
      </dsp:txXfrm>
    </dsp:sp>
    <dsp:sp modelId="{8F2B75AC-434F-4E3B-8A7A-4F690E362B4A}">
      <dsp:nvSpPr>
        <dsp:cNvPr id="0" name=""/>
        <dsp:cNvSpPr/>
      </dsp:nvSpPr>
      <dsp:spPr>
        <a:xfrm>
          <a:off x="66731" y="3002938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851DCF-9185-4FA2-8BBF-CE96176C7E01}">
      <dsp:nvSpPr>
        <dsp:cNvPr id="0" name=""/>
        <dsp:cNvSpPr/>
      </dsp:nvSpPr>
      <dsp:spPr>
        <a:xfrm>
          <a:off x="0" y="3670258"/>
          <a:ext cx="11215395" cy="667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Significant increase in use of professional financial advisors</a:t>
          </a:r>
        </a:p>
      </dsp:txBody>
      <dsp:txXfrm>
        <a:off x="2309810" y="3670258"/>
        <a:ext cx="8905584" cy="667319"/>
      </dsp:txXfrm>
    </dsp:sp>
    <dsp:sp modelId="{0967F6B1-5605-4ED8-9EC0-8F04B4E6B257}">
      <dsp:nvSpPr>
        <dsp:cNvPr id="0" name=""/>
        <dsp:cNvSpPr/>
      </dsp:nvSpPr>
      <dsp:spPr>
        <a:xfrm>
          <a:off x="66731" y="3736990"/>
          <a:ext cx="2243079" cy="5338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0" b="-9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EFC84-F852-4FD9-9787-4D515591D5F2}">
      <dsp:nvSpPr>
        <dsp:cNvPr id="0" name=""/>
        <dsp:cNvSpPr/>
      </dsp:nvSpPr>
      <dsp:spPr>
        <a:xfrm>
          <a:off x="3380441" y="1996018"/>
          <a:ext cx="1422502" cy="1422502"/>
        </a:xfrm>
        <a:prstGeom prst="ellipse">
          <a:avLst/>
        </a:prstGeom>
        <a:gradFill rotWithShape="0">
          <a:gsLst>
            <a:gs pos="0">
              <a:srgbClr val="77B142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7B142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7B142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3588762" y="2204339"/>
        <a:ext cx="1005860" cy="1005860"/>
      </dsp:txXfrm>
    </dsp:sp>
    <dsp:sp modelId="{1AD274CA-E074-4D7D-9ACE-9CA15C3E05EF}">
      <dsp:nvSpPr>
        <dsp:cNvPr id="0" name=""/>
        <dsp:cNvSpPr/>
      </dsp:nvSpPr>
      <dsp:spPr>
        <a:xfrm rot="16200000">
          <a:off x="3940383" y="1477268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E3C0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E3C0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E3C0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3985776" y="1619391"/>
        <a:ext cx="211833" cy="290190"/>
      </dsp:txXfrm>
    </dsp:sp>
    <dsp:sp modelId="{AA237C20-C39C-4084-A954-8D880911BDC3}">
      <dsp:nvSpPr>
        <dsp:cNvPr id="0" name=""/>
        <dsp:cNvSpPr/>
      </dsp:nvSpPr>
      <dsp:spPr>
        <a:xfrm>
          <a:off x="3380441" y="2538"/>
          <a:ext cx="1422502" cy="1422502"/>
        </a:xfrm>
        <a:prstGeom prst="ellipse">
          <a:avLst/>
        </a:prstGeom>
        <a:gradFill rotWithShape="0">
          <a:gsLst>
            <a:gs pos="0">
              <a:srgbClr val="E3C0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E3C0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E3C0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3588762" y="210859"/>
        <a:ext cx="1005860" cy="1005860"/>
      </dsp:txXfrm>
    </dsp:sp>
    <dsp:sp modelId="{8F1204DB-D877-458C-B06F-EDA146E7DFB2}">
      <dsp:nvSpPr>
        <dsp:cNvPr id="0" name=""/>
        <dsp:cNvSpPr/>
      </dsp:nvSpPr>
      <dsp:spPr>
        <a:xfrm rot="20520000">
          <a:off x="4880194" y="2160081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4882416" y="2270838"/>
        <a:ext cx="211833" cy="290190"/>
      </dsp:txXfrm>
    </dsp:sp>
    <dsp:sp modelId="{341E853A-962D-4174-B596-0604D92E7EC8}">
      <dsp:nvSpPr>
        <dsp:cNvPr id="0" name=""/>
        <dsp:cNvSpPr/>
      </dsp:nvSpPr>
      <dsp:spPr>
        <a:xfrm>
          <a:off x="5276353" y="1379998"/>
          <a:ext cx="1422502" cy="1422502"/>
        </a:xfrm>
        <a:prstGeom prst="ellipse">
          <a:avLst/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5484674" y="1588319"/>
        <a:ext cx="1005860" cy="1005860"/>
      </dsp:txXfrm>
    </dsp:sp>
    <dsp:sp modelId="{16D47D7E-C155-4719-B62E-84FB62645E33}">
      <dsp:nvSpPr>
        <dsp:cNvPr id="0" name=""/>
        <dsp:cNvSpPr/>
      </dsp:nvSpPr>
      <dsp:spPr>
        <a:xfrm rot="3240000">
          <a:off x="4521218" y="3264894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7556A4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556A4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556A4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4539929" y="3324901"/>
        <a:ext cx="211833" cy="290190"/>
      </dsp:txXfrm>
    </dsp:sp>
    <dsp:sp modelId="{DDB278AE-34E1-46D1-A6EA-1EA42FB442B1}">
      <dsp:nvSpPr>
        <dsp:cNvPr id="0" name=""/>
        <dsp:cNvSpPr/>
      </dsp:nvSpPr>
      <dsp:spPr>
        <a:xfrm>
          <a:off x="4552179" y="3608777"/>
          <a:ext cx="1422502" cy="1422502"/>
        </a:xfrm>
        <a:prstGeom prst="ellipse">
          <a:avLst/>
        </a:prstGeom>
        <a:gradFill rotWithShape="0">
          <a:gsLst>
            <a:gs pos="0">
              <a:srgbClr val="7556A4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7556A4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7556A4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4760500" y="3817098"/>
        <a:ext cx="1005860" cy="1005860"/>
      </dsp:txXfrm>
    </dsp:sp>
    <dsp:sp modelId="{CF5A1C65-3AC9-4508-9758-AAE0713AED2F}">
      <dsp:nvSpPr>
        <dsp:cNvPr id="0" name=""/>
        <dsp:cNvSpPr/>
      </dsp:nvSpPr>
      <dsp:spPr>
        <a:xfrm rot="7560000">
          <a:off x="3359548" y="3264894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08F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F08F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F08F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 rot="10800000">
        <a:off x="3431622" y="3324901"/>
        <a:ext cx="211833" cy="290190"/>
      </dsp:txXfrm>
    </dsp:sp>
    <dsp:sp modelId="{83087DA3-907D-48DE-A021-26DE3030399A}">
      <dsp:nvSpPr>
        <dsp:cNvPr id="0" name=""/>
        <dsp:cNvSpPr/>
      </dsp:nvSpPr>
      <dsp:spPr>
        <a:xfrm>
          <a:off x="2208703" y="3608777"/>
          <a:ext cx="1422502" cy="1422502"/>
        </a:xfrm>
        <a:prstGeom prst="ellipse">
          <a:avLst/>
        </a:prstGeom>
        <a:gradFill rotWithShape="0">
          <a:gsLst>
            <a:gs pos="0">
              <a:srgbClr val="F08F1E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F08F1E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F08F1E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2417024" y="3817098"/>
        <a:ext cx="1005860" cy="1005860"/>
      </dsp:txXfrm>
    </dsp:sp>
    <dsp:sp modelId="{C43790B5-7CBF-4D5A-9D58-E0899F470BED}">
      <dsp:nvSpPr>
        <dsp:cNvPr id="0" name=""/>
        <dsp:cNvSpPr/>
      </dsp:nvSpPr>
      <dsp:spPr>
        <a:xfrm rot="11880000">
          <a:off x="3000572" y="2160081"/>
          <a:ext cx="302618" cy="4836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B3E3A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CB3E3A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CB3E3A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 rot="10800000">
        <a:off x="3089135" y="2270838"/>
        <a:ext cx="211833" cy="290190"/>
      </dsp:txXfrm>
    </dsp:sp>
    <dsp:sp modelId="{2A87FC2E-A57A-46DE-80CA-B13402F189AF}">
      <dsp:nvSpPr>
        <dsp:cNvPr id="0" name=""/>
        <dsp:cNvSpPr/>
      </dsp:nvSpPr>
      <dsp:spPr>
        <a:xfrm>
          <a:off x="1484529" y="1379998"/>
          <a:ext cx="1422502" cy="1422502"/>
        </a:xfrm>
        <a:prstGeom prst="ellipse">
          <a:avLst/>
        </a:prstGeom>
        <a:gradFill rotWithShape="0">
          <a:gsLst>
            <a:gs pos="0">
              <a:srgbClr val="CB3E3A">
                <a:hueOff val="0"/>
                <a:satOff val="0"/>
                <a:lumOff val="0"/>
                <a:alphaOff val="0"/>
                <a:satMod val="103000"/>
                <a:lumMod val="118000"/>
              </a:srgbClr>
            </a:gs>
            <a:gs pos="50000">
              <a:srgbClr val="CB3E3A">
                <a:hueOff val="0"/>
                <a:satOff val="0"/>
                <a:lumOff val="0"/>
                <a:alphaOff val="0"/>
                <a:satMod val="89000"/>
                <a:lumMod val="91000"/>
              </a:srgbClr>
            </a:gs>
            <a:gs pos="100000">
              <a:srgbClr val="CB3E3A">
                <a:hueOff val="0"/>
                <a:satOff val="0"/>
                <a:lumOff val="0"/>
                <a:alphaOff val="0"/>
                <a:lumMod val="69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>
            <a:solidFill>
              <a:sysClr val="window" lastClr="FFFFFF"/>
            </a:solidFill>
            <a:latin typeface="Corbel"/>
            <a:ea typeface="+mn-ea"/>
            <a:cs typeface="+mn-cs"/>
          </a:endParaRPr>
        </a:p>
      </dsp:txBody>
      <dsp:txXfrm>
        <a:off x="1692850" y="1588319"/>
        <a:ext cx="1005860" cy="10058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A1962-8E6F-4FED-82A9-7B685F45F61B}">
      <dsp:nvSpPr>
        <dsp:cNvPr id="0" name=""/>
        <dsp:cNvSpPr/>
      </dsp:nvSpPr>
      <dsp:spPr>
        <a:xfrm>
          <a:off x="400764" y="143"/>
          <a:ext cx="2892772" cy="1735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Most not-for-profit </a:t>
          </a:r>
          <a:r>
            <a:rPr lang="en-US" sz="2200" b="1" kern="1200"/>
            <a:t>skilled nursing settings are part of a continuum</a:t>
          </a:r>
        </a:p>
      </dsp:txBody>
      <dsp:txXfrm>
        <a:off x="400764" y="143"/>
        <a:ext cx="2892772" cy="1735663"/>
      </dsp:txXfrm>
    </dsp:sp>
    <dsp:sp modelId="{3D51C85F-3DED-438C-9CA6-8DFEED9C3161}">
      <dsp:nvSpPr>
        <dsp:cNvPr id="0" name=""/>
        <dsp:cNvSpPr/>
      </dsp:nvSpPr>
      <dsp:spPr>
        <a:xfrm>
          <a:off x="3582813" y="143"/>
          <a:ext cx="2892772" cy="1735663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Providers are taking a </a:t>
          </a:r>
          <a:r>
            <a:rPr lang="en-US" sz="2200" b="1" kern="1200"/>
            <a:t>hard look at unit mix </a:t>
          </a:r>
          <a:r>
            <a:rPr lang="en-US" sz="2200" kern="1200"/>
            <a:t>allocation (Independent living, assisted living, skilled nursing)</a:t>
          </a:r>
        </a:p>
      </dsp:txBody>
      <dsp:txXfrm>
        <a:off x="3582813" y="143"/>
        <a:ext cx="2892772" cy="1735663"/>
      </dsp:txXfrm>
    </dsp:sp>
    <dsp:sp modelId="{1F3DC56E-0547-418C-8CC3-E31307C1C3C8}">
      <dsp:nvSpPr>
        <dsp:cNvPr id="0" name=""/>
        <dsp:cNvSpPr/>
      </dsp:nvSpPr>
      <dsp:spPr>
        <a:xfrm>
          <a:off x="6764863" y="143"/>
          <a:ext cx="2892772" cy="173566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Conversion of semi-private to private </a:t>
          </a:r>
          <a:r>
            <a:rPr lang="en-US" sz="2200" kern="1200"/>
            <a:t>skilled nursing units</a:t>
          </a:r>
        </a:p>
      </dsp:txBody>
      <dsp:txXfrm>
        <a:off x="6764863" y="143"/>
        <a:ext cx="2892772" cy="1735663"/>
      </dsp:txXfrm>
    </dsp:sp>
    <dsp:sp modelId="{604AD948-52E7-42A5-B6BF-3F28327C256F}">
      <dsp:nvSpPr>
        <dsp:cNvPr id="0" name=""/>
        <dsp:cNvSpPr/>
      </dsp:nvSpPr>
      <dsp:spPr>
        <a:xfrm>
          <a:off x="400764" y="2025084"/>
          <a:ext cx="2892772" cy="173566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Significant workforce pressures</a:t>
          </a:r>
          <a:r>
            <a:rPr lang="en-US" sz="2200" kern="1200"/>
            <a:t>; </a:t>
          </a:r>
          <a:r>
            <a:rPr lang="en-US" sz="2200" i="1" kern="1200"/>
            <a:t>driving</a:t>
          </a:r>
          <a:r>
            <a:rPr lang="en-US" sz="2200" kern="1200"/>
            <a:t> </a:t>
          </a:r>
          <a:r>
            <a:rPr lang="en-US" sz="2200" i="1" kern="1200"/>
            <a:t>occupancy</a:t>
          </a:r>
        </a:p>
      </dsp:txBody>
      <dsp:txXfrm>
        <a:off x="400764" y="2025084"/>
        <a:ext cx="2892772" cy="1735663"/>
      </dsp:txXfrm>
    </dsp:sp>
    <dsp:sp modelId="{02193ECA-4945-4ED2-9BBB-D1602DD1A005}">
      <dsp:nvSpPr>
        <dsp:cNvPr id="0" name=""/>
        <dsp:cNvSpPr/>
      </dsp:nvSpPr>
      <dsp:spPr>
        <a:xfrm>
          <a:off x="3582813" y="2025084"/>
          <a:ext cx="2892772" cy="1735663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Most providers are not exiting skilled nursing, but </a:t>
          </a:r>
          <a:r>
            <a:rPr lang="en-US" sz="2200" b="1" kern="1200"/>
            <a:t>are downsizing</a:t>
          </a:r>
        </a:p>
      </dsp:txBody>
      <dsp:txXfrm>
        <a:off x="3582813" y="2025084"/>
        <a:ext cx="2892772" cy="1735663"/>
      </dsp:txXfrm>
    </dsp:sp>
    <dsp:sp modelId="{9C0A411B-64A2-45D1-8688-987AD8A116C3}">
      <dsp:nvSpPr>
        <dsp:cNvPr id="0" name=""/>
        <dsp:cNvSpPr/>
      </dsp:nvSpPr>
      <dsp:spPr>
        <a:xfrm>
          <a:off x="6764863" y="2025084"/>
          <a:ext cx="2892772" cy="1735663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Impacted greatest of all levels of living </a:t>
          </a:r>
          <a:r>
            <a:rPr lang="en-US" sz="2200" b="1" i="0" kern="1200"/>
            <a:t>during pandemic</a:t>
          </a:r>
        </a:p>
      </dsp:txBody>
      <dsp:txXfrm>
        <a:off x="6764863" y="2025084"/>
        <a:ext cx="2892772" cy="17356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75639-A84D-4452-BBC1-A8E9BB1A9A94}">
      <dsp:nvSpPr>
        <dsp:cNvPr id="0" name=""/>
        <dsp:cNvSpPr/>
      </dsp:nvSpPr>
      <dsp:spPr>
        <a:xfrm>
          <a:off x="400764" y="143"/>
          <a:ext cx="2892772" cy="17356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I-SNP - Institutional Special Needs Plans </a:t>
          </a:r>
        </a:p>
      </dsp:txBody>
      <dsp:txXfrm>
        <a:off x="400764" y="143"/>
        <a:ext cx="2892772" cy="1735663"/>
      </dsp:txXfrm>
    </dsp:sp>
    <dsp:sp modelId="{784CF054-3915-4301-866F-206733B5F594}">
      <dsp:nvSpPr>
        <dsp:cNvPr id="0" name=""/>
        <dsp:cNvSpPr/>
      </dsp:nvSpPr>
      <dsp:spPr>
        <a:xfrm>
          <a:off x="3582813" y="143"/>
          <a:ext cx="2892772" cy="17356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Pharmacy</a:t>
          </a:r>
        </a:p>
      </dsp:txBody>
      <dsp:txXfrm>
        <a:off x="3582813" y="143"/>
        <a:ext cx="2892772" cy="1735663"/>
      </dsp:txXfrm>
    </dsp:sp>
    <dsp:sp modelId="{C7629255-055D-465D-BF65-286504C8CBB3}">
      <dsp:nvSpPr>
        <dsp:cNvPr id="0" name=""/>
        <dsp:cNvSpPr/>
      </dsp:nvSpPr>
      <dsp:spPr>
        <a:xfrm>
          <a:off x="6764863" y="143"/>
          <a:ext cx="2892772" cy="17356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Ziegler Link-age Technology Fund  </a:t>
          </a:r>
        </a:p>
      </dsp:txBody>
      <dsp:txXfrm>
        <a:off x="6764863" y="143"/>
        <a:ext cx="2892772" cy="1735663"/>
      </dsp:txXfrm>
    </dsp:sp>
    <dsp:sp modelId="{27124D8A-4C86-4288-AC09-3AA1279C9311}">
      <dsp:nvSpPr>
        <dsp:cNvPr id="0" name=""/>
        <dsp:cNvSpPr/>
      </dsp:nvSpPr>
      <dsp:spPr>
        <a:xfrm>
          <a:off x="1991789" y="2025084"/>
          <a:ext cx="2892772" cy="17356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Group purchasing organizations </a:t>
          </a:r>
        </a:p>
      </dsp:txBody>
      <dsp:txXfrm>
        <a:off x="1991789" y="2025084"/>
        <a:ext cx="2892772" cy="1735663"/>
      </dsp:txXfrm>
    </dsp:sp>
    <dsp:sp modelId="{0E7B2686-0249-4189-AE8A-906A42610E7A}">
      <dsp:nvSpPr>
        <dsp:cNvPr id="0" name=""/>
        <dsp:cNvSpPr/>
      </dsp:nvSpPr>
      <dsp:spPr>
        <a:xfrm>
          <a:off x="5173838" y="2025084"/>
          <a:ext cx="2892772" cy="17356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Paymerang – invoice payment automation solution </a:t>
          </a:r>
        </a:p>
      </dsp:txBody>
      <dsp:txXfrm>
        <a:off x="5173838" y="2025084"/>
        <a:ext cx="2892772" cy="1735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27F71-123D-4C04-BAC5-D9FC08130238}">
      <dsp:nvSpPr>
        <dsp:cNvPr id="0" name=""/>
        <dsp:cNvSpPr/>
      </dsp:nvSpPr>
      <dsp:spPr>
        <a:xfrm>
          <a:off x="0" y="856964"/>
          <a:ext cx="571384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/>
            <a:t>Payactiv</a:t>
          </a:r>
          <a:r>
            <a:rPr lang="en-US" sz="2400" kern="1200"/>
            <a:t> – earned wage access service </a:t>
          </a:r>
        </a:p>
      </dsp:txBody>
      <dsp:txXfrm>
        <a:off x="28100" y="885064"/>
        <a:ext cx="5657640" cy="519439"/>
      </dsp:txXfrm>
    </dsp:sp>
    <dsp:sp modelId="{B5A73E6C-5DAA-4B25-804D-822F09876DB4}">
      <dsp:nvSpPr>
        <dsp:cNvPr id="0" name=""/>
        <dsp:cNvSpPr/>
      </dsp:nvSpPr>
      <dsp:spPr>
        <a:xfrm>
          <a:off x="0" y="1501724"/>
          <a:ext cx="571384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Medical director and physician engagement</a:t>
          </a:r>
        </a:p>
      </dsp:txBody>
      <dsp:txXfrm>
        <a:off x="28100" y="1529824"/>
        <a:ext cx="5657640" cy="519439"/>
      </dsp:txXfrm>
    </dsp:sp>
    <dsp:sp modelId="{3C65DBEC-B831-446C-8C0E-CD742D4AEA50}">
      <dsp:nvSpPr>
        <dsp:cNvPr id="0" name=""/>
        <dsp:cNvSpPr/>
      </dsp:nvSpPr>
      <dsp:spPr>
        <a:xfrm>
          <a:off x="0" y="2146484"/>
          <a:ext cx="571384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Therapy services</a:t>
          </a:r>
        </a:p>
      </dsp:txBody>
      <dsp:txXfrm>
        <a:off x="28100" y="2174584"/>
        <a:ext cx="5657640" cy="519439"/>
      </dsp:txXfrm>
    </dsp:sp>
    <dsp:sp modelId="{E5E48C9A-3E75-4974-B116-02224E916502}">
      <dsp:nvSpPr>
        <dsp:cNvPr id="0" name=""/>
        <dsp:cNvSpPr/>
      </dsp:nvSpPr>
      <dsp:spPr>
        <a:xfrm>
          <a:off x="0" y="2791244"/>
          <a:ext cx="571384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Hospice and palliative care</a:t>
          </a:r>
        </a:p>
      </dsp:txBody>
      <dsp:txXfrm>
        <a:off x="28100" y="2819344"/>
        <a:ext cx="5657640" cy="519439"/>
      </dsp:txXfrm>
    </dsp:sp>
    <dsp:sp modelId="{590EE416-F302-4023-AA31-C92D6B839067}">
      <dsp:nvSpPr>
        <dsp:cNvPr id="0" name=""/>
        <dsp:cNvSpPr/>
      </dsp:nvSpPr>
      <dsp:spPr>
        <a:xfrm>
          <a:off x="0" y="3436004"/>
          <a:ext cx="5713840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Strategic home health partnerships</a:t>
          </a:r>
        </a:p>
      </dsp:txBody>
      <dsp:txXfrm>
        <a:off x="28100" y="3464104"/>
        <a:ext cx="5657640" cy="519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B9BF6-A7E4-4A42-A21F-42BAC6875A17}">
      <dsp:nvSpPr>
        <dsp:cNvPr id="0" name=""/>
        <dsp:cNvSpPr/>
      </dsp:nvSpPr>
      <dsp:spPr>
        <a:xfrm>
          <a:off x="881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3000" r="-33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2320D-F81A-4671-B1D2-6D19711B5004}">
      <dsp:nvSpPr>
        <dsp:cNvPr id="0" name=""/>
        <dsp:cNvSpPr/>
      </dsp:nvSpPr>
      <dsp:spPr>
        <a:xfrm>
          <a:off x="881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5722C-3934-4DA2-9E86-4BAF11049BF1}">
      <dsp:nvSpPr>
        <dsp:cNvPr id="0" name=""/>
        <dsp:cNvSpPr/>
      </dsp:nvSpPr>
      <dsp:spPr>
        <a:xfrm>
          <a:off x="881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Robotics</a:t>
          </a:r>
        </a:p>
      </dsp:txBody>
      <dsp:txXfrm>
        <a:off x="881" y="1880394"/>
        <a:ext cx="1436004" cy="1436004"/>
      </dsp:txXfrm>
    </dsp:sp>
    <dsp:sp modelId="{1EB42A51-B326-4CA2-81D7-59249575DDEE}">
      <dsp:nvSpPr>
        <dsp:cNvPr id="0" name=""/>
        <dsp:cNvSpPr/>
      </dsp:nvSpPr>
      <dsp:spPr>
        <a:xfrm>
          <a:off x="1437653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7000" r="-2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20578-B6FE-43ED-B157-676E7FABE85C}">
      <dsp:nvSpPr>
        <dsp:cNvPr id="0" name=""/>
        <dsp:cNvSpPr/>
      </dsp:nvSpPr>
      <dsp:spPr>
        <a:xfrm>
          <a:off x="1437653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72876-CDEE-4572-8899-2CF2FC84232C}">
      <dsp:nvSpPr>
        <dsp:cNvPr id="0" name=""/>
        <dsp:cNvSpPr/>
      </dsp:nvSpPr>
      <dsp:spPr>
        <a:xfrm>
          <a:off x="1437653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Machine Learning</a:t>
          </a:r>
        </a:p>
      </dsp:txBody>
      <dsp:txXfrm>
        <a:off x="1437653" y="1880394"/>
        <a:ext cx="1436004" cy="1436004"/>
      </dsp:txXfrm>
    </dsp:sp>
    <dsp:sp modelId="{B06528B5-7566-42DB-96E7-9BDA3E2BB4C5}">
      <dsp:nvSpPr>
        <dsp:cNvPr id="0" name=""/>
        <dsp:cNvSpPr/>
      </dsp:nvSpPr>
      <dsp:spPr>
        <a:xfrm>
          <a:off x="2874425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1FF9A-3F1B-4422-8A2E-70D9CAA52BEB}">
      <dsp:nvSpPr>
        <dsp:cNvPr id="0" name=""/>
        <dsp:cNvSpPr/>
      </dsp:nvSpPr>
      <dsp:spPr>
        <a:xfrm>
          <a:off x="2874425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0C580-7EE0-4464-9052-F011DF4ACC56}">
      <dsp:nvSpPr>
        <dsp:cNvPr id="0" name=""/>
        <dsp:cNvSpPr/>
      </dsp:nvSpPr>
      <dsp:spPr>
        <a:xfrm>
          <a:off x="2874425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900" kern="1200"/>
          </a:br>
          <a:r>
            <a:rPr lang="en-US" sz="1900" kern="1200"/>
            <a:t>Expanded Telecare</a:t>
          </a:r>
        </a:p>
      </dsp:txBody>
      <dsp:txXfrm>
        <a:off x="2874425" y="1880394"/>
        <a:ext cx="1436004" cy="1436004"/>
      </dsp:txXfrm>
    </dsp:sp>
    <dsp:sp modelId="{6C245332-5466-4184-A4DD-1B2276CA479F}">
      <dsp:nvSpPr>
        <dsp:cNvPr id="0" name=""/>
        <dsp:cNvSpPr/>
      </dsp:nvSpPr>
      <dsp:spPr>
        <a:xfrm>
          <a:off x="4311197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E80AB-3467-48ED-8AB4-117EA955A62C}">
      <dsp:nvSpPr>
        <dsp:cNvPr id="0" name=""/>
        <dsp:cNvSpPr/>
      </dsp:nvSpPr>
      <dsp:spPr>
        <a:xfrm>
          <a:off x="4311197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7EF0-EAC2-4B87-8852-0BC597394F11}">
      <dsp:nvSpPr>
        <dsp:cNvPr id="0" name=""/>
        <dsp:cNvSpPr/>
      </dsp:nvSpPr>
      <dsp:spPr>
        <a:xfrm>
          <a:off x="4311197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Home-enabled solutions</a:t>
          </a:r>
        </a:p>
      </dsp:txBody>
      <dsp:txXfrm>
        <a:off x="4311197" y="1880394"/>
        <a:ext cx="1436004" cy="1436004"/>
      </dsp:txXfrm>
    </dsp:sp>
    <dsp:sp modelId="{9F66464E-E6DE-453D-BD95-AAEE9B763BC7}">
      <dsp:nvSpPr>
        <dsp:cNvPr id="0" name=""/>
        <dsp:cNvSpPr/>
      </dsp:nvSpPr>
      <dsp:spPr>
        <a:xfrm>
          <a:off x="5747970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9000" r="-39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237A5-EF7D-42CD-A625-6CBCFDEF76F3}">
      <dsp:nvSpPr>
        <dsp:cNvPr id="0" name=""/>
        <dsp:cNvSpPr/>
      </dsp:nvSpPr>
      <dsp:spPr>
        <a:xfrm>
          <a:off x="5747970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4A466-B06A-429F-B1F7-1A685EB06AB9}">
      <dsp:nvSpPr>
        <dsp:cNvPr id="0" name=""/>
        <dsp:cNvSpPr/>
      </dsp:nvSpPr>
      <dsp:spPr>
        <a:xfrm>
          <a:off x="5747970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Remote Monitoring</a:t>
          </a:r>
        </a:p>
      </dsp:txBody>
      <dsp:txXfrm>
        <a:off x="5747970" y="1880394"/>
        <a:ext cx="1436004" cy="1436004"/>
      </dsp:txXfrm>
    </dsp:sp>
    <dsp:sp modelId="{177698ED-2B49-4A20-B80E-CFABFFA250DE}">
      <dsp:nvSpPr>
        <dsp:cNvPr id="0" name=""/>
        <dsp:cNvSpPr/>
      </dsp:nvSpPr>
      <dsp:spPr>
        <a:xfrm>
          <a:off x="7184742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26000" r="-26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BC0B2-FB2D-4C36-A9CC-DFDF6CB1090C}">
      <dsp:nvSpPr>
        <dsp:cNvPr id="0" name=""/>
        <dsp:cNvSpPr/>
      </dsp:nvSpPr>
      <dsp:spPr>
        <a:xfrm>
          <a:off x="7184742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4A9A3-552B-4B68-9417-B6772FDE0740}">
      <dsp:nvSpPr>
        <dsp:cNvPr id="0" name=""/>
        <dsp:cNvSpPr/>
      </dsp:nvSpPr>
      <dsp:spPr>
        <a:xfrm>
          <a:off x="7184742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Virtual Reality</a:t>
          </a:r>
        </a:p>
      </dsp:txBody>
      <dsp:txXfrm>
        <a:off x="7184742" y="1880394"/>
        <a:ext cx="1436004" cy="1436004"/>
      </dsp:txXfrm>
    </dsp:sp>
    <dsp:sp modelId="{5D54283C-BAAA-48FD-A73E-A69F8D12E5CA}">
      <dsp:nvSpPr>
        <dsp:cNvPr id="0" name=""/>
        <dsp:cNvSpPr/>
      </dsp:nvSpPr>
      <dsp:spPr>
        <a:xfrm>
          <a:off x="8621514" y="444389"/>
          <a:ext cx="1436004" cy="1436004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1000" r="-1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1010F-8EE7-4E05-BBDD-4600E561CA2F}">
      <dsp:nvSpPr>
        <dsp:cNvPr id="0" name=""/>
        <dsp:cNvSpPr/>
      </dsp:nvSpPr>
      <dsp:spPr>
        <a:xfrm>
          <a:off x="8621514" y="444389"/>
          <a:ext cx="143" cy="2872008"/>
        </a:xfrm>
        <a:prstGeom prst="line">
          <a:avLst/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8F006-21FB-401B-B27F-0E64DC5E7758}">
      <dsp:nvSpPr>
        <dsp:cNvPr id="0" name=""/>
        <dsp:cNvSpPr/>
      </dsp:nvSpPr>
      <dsp:spPr>
        <a:xfrm>
          <a:off x="8621514" y="1880394"/>
          <a:ext cx="1436004" cy="1436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Big Bets:  New Kind of Competition</a:t>
          </a:r>
        </a:p>
      </dsp:txBody>
      <dsp:txXfrm>
        <a:off x="8621514" y="1880394"/>
        <a:ext cx="1436004" cy="14360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6FE62-1736-46D6-85B0-7FDA5EAB0062}">
      <dsp:nvSpPr>
        <dsp:cNvPr id="0" name=""/>
        <dsp:cNvSpPr/>
      </dsp:nvSpPr>
      <dsp:spPr>
        <a:xfrm>
          <a:off x="1984540" y="35496"/>
          <a:ext cx="1095515" cy="7120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Telehealth Solutions</a:t>
          </a:r>
        </a:p>
      </dsp:txBody>
      <dsp:txXfrm>
        <a:off x="2019301" y="70257"/>
        <a:ext cx="1025993" cy="642563"/>
      </dsp:txXfrm>
    </dsp:sp>
    <dsp:sp modelId="{BBB57BD6-19C6-4430-9657-D08BFE1C960F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2588892" y="77194"/>
              </a:moveTo>
              <a:arcTo wR="2033869" hR="2033869" stAng="17150178" swAng="1257573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BAE28-0FAF-456E-80D5-424B5F38C428}">
      <dsp:nvSpPr>
        <dsp:cNvPr id="0" name=""/>
        <dsp:cNvSpPr/>
      </dsp:nvSpPr>
      <dsp:spPr>
        <a:xfrm>
          <a:off x="3574683" y="801269"/>
          <a:ext cx="1095515" cy="7120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Communication &amp; Engagement Solutions</a:t>
          </a:r>
        </a:p>
      </dsp:txBody>
      <dsp:txXfrm>
        <a:off x="3609444" y="836030"/>
        <a:ext cx="1025993" cy="642563"/>
      </dsp:txXfrm>
    </dsp:sp>
    <dsp:sp modelId="{5A03DDAE-2225-4D45-BB15-455002DDA7D2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3856375" y="1131042"/>
              </a:moveTo>
              <a:arcTo wR="2033869" hR="2033869" stAng="20018834" swAng="1726971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C48900-C0C5-48F7-81A6-67C612F0F7BF}">
      <dsp:nvSpPr>
        <dsp:cNvPr id="0" name=""/>
        <dsp:cNvSpPr/>
      </dsp:nvSpPr>
      <dsp:spPr>
        <a:xfrm>
          <a:off x="3967416" y="2521945"/>
          <a:ext cx="1095515" cy="7120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Workforce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Solutions</a:t>
          </a:r>
        </a:p>
      </dsp:txBody>
      <dsp:txXfrm>
        <a:off x="4002177" y="2556706"/>
        <a:ext cx="1025993" cy="642563"/>
      </dsp:txXfrm>
    </dsp:sp>
    <dsp:sp modelId="{5A01AB47-7B96-4759-90B7-5A7CDA2CB99B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3896828" y="2849963"/>
              </a:moveTo>
              <a:arcTo wR="2033869" hR="2033869" stAng="1419387" swAng="1359523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76AAE-E430-4964-A4BE-D2398D7C60C9}">
      <dsp:nvSpPr>
        <dsp:cNvPr id="0" name=""/>
        <dsp:cNvSpPr/>
      </dsp:nvSpPr>
      <dsp:spPr>
        <a:xfrm>
          <a:off x="2867003" y="3901819"/>
          <a:ext cx="1095515" cy="7120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Brain Fitness/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Cognitive Care Solutions</a:t>
          </a:r>
        </a:p>
      </dsp:txBody>
      <dsp:txXfrm>
        <a:off x="2901764" y="3936580"/>
        <a:ext cx="1025993" cy="642563"/>
      </dsp:txXfrm>
    </dsp:sp>
    <dsp:sp modelId="{103645C3-4CDF-47B2-8A0B-1BC65A8DEF06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2361970" y="4041100"/>
              </a:moveTo>
              <a:arcTo wR="2033869" hR="2033869" stAng="4842995" swAng="1114011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447B2-13ED-4C60-BC81-05D5A7C012A8}">
      <dsp:nvSpPr>
        <dsp:cNvPr id="0" name=""/>
        <dsp:cNvSpPr/>
      </dsp:nvSpPr>
      <dsp:spPr>
        <a:xfrm>
          <a:off x="1102077" y="3901819"/>
          <a:ext cx="1095515" cy="71208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/>
            <a:t>Resident Monitoring, safety, and fall solutions</a:t>
          </a:r>
        </a:p>
      </dsp:txBody>
      <dsp:txXfrm>
        <a:off x="1136838" y="3936580"/>
        <a:ext cx="1025993" cy="642563"/>
      </dsp:txXfrm>
    </dsp:sp>
    <dsp:sp modelId="{B39E9053-C991-43C9-8A93-4545C9EC2710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629094" y="3504662"/>
              </a:moveTo>
              <a:arcTo wR="2033869" hR="2033869" stAng="8021090" swAng="1359523"/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5ACA1-1DB5-47B9-8662-BCF1585EF8F7}">
      <dsp:nvSpPr>
        <dsp:cNvPr id="0" name=""/>
        <dsp:cNvSpPr/>
      </dsp:nvSpPr>
      <dsp:spPr>
        <a:xfrm>
          <a:off x="1664" y="2521945"/>
          <a:ext cx="1095515" cy="7120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Care Coordination Solutions</a:t>
          </a:r>
        </a:p>
      </dsp:txBody>
      <dsp:txXfrm>
        <a:off x="36425" y="2556706"/>
        <a:ext cx="1025993" cy="642563"/>
      </dsp:txXfrm>
    </dsp:sp>
    <dsp:sp modelId="{C9E51729-934E-4295-9264-661BC474208E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1829" y="2120106"/>
              </a:moveTo>
              <a:arcTo wR="2033869" hR="2033869" stAng="10654195" swAng="1726971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B241B-F3E1-4834-846D-8087B7D541DE}">
      <dsp:nvSpPr>
        <dsp:cNvPr id="0" name=""/>
        <dsp:cNvSpPr/>
      </dsp:nvSpPr>
      <dsp:spPr>
        <a:xfrm>
          <a:off x="394397" y="801269"/>
          <a:ext cx="1095515" cy="7120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Smart Home Technology</a:t>
          </a:r>
        </a:p>
      </dsp:txBody>
      <dsp:txXfrm>
        <a:off x="429158" y="836030"/>
        <a:ext cx="1025993" cy="642563"/>
      </dsp:txXfrm>
    </dsp:sp>
    <dsp:sp modelId="{D2B2F89A-70E6-43B7-9025-791C198E2D03}">
      <dsp:nvSpPr>
        <dsp:cNvPr id="0" name=""/>
        <dsp:cNvSpPr/>
      </dsp:nvSpPr>
      <dsp:spPr>
        <a:xfrm>
          <a:off x="498428" y="391539"/>
          <a:ext cx="4067739" cy="4067739"/>
        </a:xfrm>
        <a:custGeom>
          <a:avLst/>
          <a:gdLst/>
          <a:ahLst/>
          <a:cxnLst/>
          <a:rect l="0" t="0" r="0" b="0"/>
          <a:pathLst>
            <a:path>
              <a:moveTo>
                <a:pt x="815651" y="405198"/>
              </a:moveTo>
              <a:arcTo wR="2033869" hR="2033869" stAng="13992249" swAng="1257573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0.31119</cdr:x>
      <cdr:y>0.28686</cdr:y>
    </cdr:from>
    <cdr:to>
      <cdr:x>0.68881</cdr:x>
      <cdr:y>0.73822</cdr:y>
    </cdr:to>
    <cdr:sp macro="" textlink="">
      <cdr:nvSpPr>
        <cdr:cNvPr id="3" name="TextBox 5">
          <a:extLst xmlns:a="http://schemas.openxmlformats.org/drawingml/2006/main">
            <a:ext uri="{FF2B5EF4-FFF2-40B4-BE49-F238E27FC236}">
              <a16:creationId xmlns:a16="http://schemas.microsoft.com/office/drawing/2014/main" id="{C51FB490-502E-DD2D-2689-8BA14AFA232D}"/>
            </a:ext>
          </a:extLst>
        </cdr:cNvPr>
        <cdr:cNvSpPr txBox="1"/>
      </cdr:nvSpPr>
      <cdr:spPr>
        <a:xfrm xmlns:a="http://schemas.openxmlformats.org/drawingml/2006/main">
          <a:off x="1833195" y="1408371"/>
          <a:ext cx="2224454" cy="22159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800" b="1" dirty="0"/>
            <a:t>75%</a:t>
          </a:r>
        </a:p>
        <a:p xmlns:a="http://schemas.openxmlformats.org/drawingml/2006/main">
          <a:pPr algn="ctr"/>
          <a:r>
            <a:rPr lang="en-US" dirty="0"/>
            <a:t>Percentage of respondents that provide or </a:t>
          </a:r>
          <a:r>
            <a:rPr lang="en-US" b="1" dirty="0"/>
            <a:t>plan to provide non-medical home care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1699" cy="463408"/>
          </a:xfrm>
          <a:prstGeom prst="rect">
            <a:avLst/>
          </a:prstGeom>
        </p:spPr>
        <p:txBody>
          <a:bodyPr vert="horz" lIns="92466" tIns="46232" rIns="92466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70" y="0"/>
            <a:ext cx="3011699" cy="463408"/>
          </a:xfrm>
          <a:prstGeom prst="rect">
            <a:avLst/>
          </a:prstGeom>
        </p:spPr>
        <p:txBody>
          <a:bodyPr vert="horz" lIns="92466" tIns="46232" rIns="92466" bIns="46232" rtlCol="0"/>
          <a:lstStyle>
            <a:lvl1pPr algn="r">
              <a:defRPr sz="1200"/>
            </a:lvl1pPr>
          </a:lstStyle>
          <a:p>
            <a:fld id="{6748E1AF-6343-46AA-8AEF-4C12F4118850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66" tIns="46232" rIns="92466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66" tIns="46232" rIns="92466" bIns="46232" rtlCol="0" anchor="b"/>
          <a:lstStyle>
            <a:lvl1pPr algn="r">
              <a:defRPr sz="1200"/>
            </a:lvl1pPr>
          </a:lstStyle>
          <a:p>
            <a:fld id="{952858E0-3D38-47B7-97D4-4FE08D90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1699" cy="463408"/>
          </a:xfrm>
          <a:prstGeom prst="rect">
            <a:avLst/>
          </a:prstGeom>
        </p:spPr>
        <p:txBody>
          <a:bodyPr vert="horz" lIns="92466" tIns="46232" rIns="92466" bIns="46232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0"/>
            <a:ext cx="3011699" cy="463408"/>
          </a:xfrm>
          <a:prstGeom prst="rect">
            <a:avLst/>
          </a:prstGeom>
        </p:spPr>
        <p:txBody>
          <a:bodyPr vert="horz" lIns="92466" tIns="46232" rIns="92466" bIns="46232" rtlCol="0"/>
          <a:lstStyle>
            <a:lvl1pPr algn="r">
              <a:defRPr sz="1200"/>
            </a:lvl1pPr>
          </a:lstStyle>
          <a:p>
            <a:fld id="{DA9D2517-63AA-420A-887D-BE60360A8F4D}" type="datetimeFigureOut">
              <a:rPr lang="en-US" noProof="0" smtClean="0"/>
              <a:t>5/11/2023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6" tIns="46232" rIns="92466" bIns="46232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5"/>
          </a:xfrm>
          <a:prstGeom prst="rect">
            <a:avLst/>
          </a:prstGeom>
        </p:spPr>
        <p:txBody>
          <a:bodyPr vert="horz" lIns="92466" tIns="46232" rIns="92466" bIns="4623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66" tIns="46232" rIns="92466" bIns="46232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66" tIns="46232" rIns="92466" bIns="46232" rtlCol="0" anchor="b"/>
          <a:lstStyle>
            <a:lvl1pPr algn="r">
              <a:defRPr sz="1200"/>
            </a:lvl1pPr>
          </a:lstStyle>
          <a:p>
            <a:fld id="{284ECAD9-32EE-4091-BDA5-6BD15ACC5E5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702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429" y="4445252"/>
            <a:ext cx="5560060" cy="36367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9598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655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552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792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645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80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7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5826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564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272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89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711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601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968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42"/>
            <a:fld id="{665E084F-4C1A-4F67-ADB5-8D409B896A0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42"/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408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9F17-0811-4F2D-8CCE-ECD49B2283F5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3CAFC2-EC77-4F76-9E3B-D6980940A3B2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C736-2AAC-4647-82A6-62E0E260AB0D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AFB5185-DA29-4889-899E-A7C994E8F2B1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2D2A02F-9F09-40A1-B428-7C4DC2213BA6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15932E-67C2-4D29-AFD8-D787E1D2DC70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EE02F9-A42A-48E8-A057-61E6F846ADD9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2C29ED7-6EF2-4DFA-8FCC-D9CE686309EB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9F4A20D-3AB8-4D78-9B52-C05EB132442B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03C39-2F6C-4DE5-9304-95D37C9E8305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8AE0B-DF65-4C63-9385-5A167DCA04CF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0EA4-8809-47F5-B57E-B6BFDE99A544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A17F-44C8-492F-8C6B-D84F645688C8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E3CE-D15A-4AE8-802A-0D5C1F98C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F4315-4F95-4256-A684-6CC370E6E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77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55A9-D708-48E2-BAF9-E09ACDBD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3E92-1194-40E5-8D8C-1200644BE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846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3EF7-15A8-4713-9106-87465312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77553-0327-4ADE-84AD-B5FC1F5F4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45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86DB-3160-4B59-8637-150EB20E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A1553-A506-4FA5-9310-4B2EB2E31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2C213-6BE8-44D1-8965-A2872B101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260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C7F22-4B9E-4C02-AE4E-783741FA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9D8E-1DD4-4731-ABEE-9E959A8AF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DE0C6-187D-40CE-B05C-748BE10CB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60206-9489-44EE-9034-9725C586F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19C3D-709A-45B1-8AC6-DFFF19781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094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0E96-3F96-4EEA-B076-66D9D36ED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785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77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AB0F-45F1-4E36-9517-D3F4223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8189C-3097-43A5-981D-6AEF67BE9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E7A3D-BA40-48AB-B7AA-7D9BA3E78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8707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9DBB-EF8C-4509-97B6-BB67BDB4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83ED2-7C2C-41FC-B3FE-BE02A84C4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018AE-B909-4354-B91A-3351BF36D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16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03EF-9EC6-407F-AD77-D19D38D17B1F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B0D-6DB6-450D-981E-DB5B064ABC8F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2752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1437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DE01-3159-42E8-9946-B3F7564EBC72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2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1FC6A6-F894-471F-8AA4-AE4112290279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1596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3D98FD-B63D-46E0-B974-EC5BBAC02E27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2301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ECCD-A9BB-4C40-8999-9FDE0B2AF02D}" type="datetime1">
              <a:rPr lang="en-US" smtClean="0"/>
              <a:t>5/11/2023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40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1315-80A2-4A6F-99BC-2337EDBA509A}" type="datetime1">
              <a:rPr lang="en-US" smtClean="0"/>
              <a:t>5/11/2023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59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CEE-D38D-4315-8661-B8B16CE6B114}" type="datetime1">
              <a:rPr lang="en-US" smtClean="0"/>
              <a:t>5/11/2023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9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09053-E1DD-4959-BC7A-C98D3D2614DC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3619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B9C849-F1D8-4230-9F2F-9250D675BB2A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4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D5AF31-860E-4D1E-A062-0D30C88679DC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7022-84E8-42F0-8AEA-ADED76AFD446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9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5789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601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9467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863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3F5CE0-F8B8-4EAA-822E-6451047E7D5F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5984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2842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46700-360D-4474-9946-7580E8968658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5953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67F3-A942-43B7-9681-6435F4941075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7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6BB9-001A-4B59-8C51-603E71AE3226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867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29199B-ED02-48D7-B608-ED36F23246F2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F9C1-1FE9-4A18-8221-D796A375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6822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3ECC-D819-41EC-9E35-F3A87709E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62"/>
            <a:ext cx="10515600" cy="4586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05B50-B98E-42DF-8551-55263376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518F-DB14-40A3-A5BE-2D1475258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6F3700-6B24-4A46-A463-AC9B1B7CC4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4980"/>
            <a:ext cx="10515600" cy="390179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178" indent="0">
              <a:buNone/>
              <a:defRPr>
                <a:solidFill>
                  <a:schemeClr val="accent2"/>
                </a:solidFill>
              </a:defRPr>
            </a:lvl2pPr>
            <a:lvl3pPr marL="914354" indent="0">
              <a:buNone/>
              <a:defRPr>
                <a:solidFill>
                  <a:schemeClr val="accent2"/>
                </a:solidFill>
              </a:defRPr>
            </a:lvl3pPr>
            <a:lvl4pPr marL="1371532" indent="0">
              <a:buNone/>
              <a:defRPr>
                <a:solidFill>
                  <a:schemeClr val="accent2"/>
                </a:solidFill>
              </a:defRPr>
            </a:lvl4pPr>
            <a:lvl5pPr marL="1828709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9980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9A3E-0EAF-4D50-9318-C6852061A3A6}" type="datetime1">
              <a:rPr lang="en-US" smtClean="0"/>
              <a:t>5/11/2023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6FEB-1C94-4FD8-8526-D5944BCAB021}" type="datetime1">
              <a:rPr lang="en-US" smtClean="0"/>
              <a:t>5/11/2023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6417F-88F9-44B8-9F72-E947DBCEF6FA}" type="datetime1">
              <a:rPr lang="en-US" smtClean="0"/>
              <a:t>5/11/2023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C308DB-5943-4A60-BADA-50D450AA0AC5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F98DE5-4ECA-4191-BA2D-D13F04E300D0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4C792-DA47-4D09-A25F-769DAE46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E0C81-7BCF-4038-8594-4B1DC508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462C95-B613-46C9-A9CE-2A3F509659E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75" y="6444235"/>
            <a:ext cx="1815975" cy="26866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21A4B59-F7F3-4DF1-B6DB-A5324AAD3F0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0" y="6444235"/>
            <a:ext cx="1517618" cy="3344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BD85A2-1DCC-46DE-BDDC-2F6758A5D9FE}"/>
              </a:ext>
            </a:extLst>
          </p:cNvPr>
          <p:cNvSpPr/>
          <p:nvPr userDrawn="1"/>
        </p:nvSpPr>
        <p:spPr>
          <a:xfrm>
            <a:off x="0" y="6407743"/>
            <a:ext cx="12192000" cy="493119"/>
          </a:xfrm>
          <a:prstGeom prst="rect">
            <a:avLst/>
          </a:prstGeom>
          <a:solidFill>
            <a:srgbClr val="3D3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0BD263-99C5-40EC-83D2-6A1A51F0BB8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75" y="6487098"/>
            <a:ext cx="1815975" cy="26866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F9ED13E-C558-4264-AF49-D8247BCACB0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0" y="6487098"/>
            <a:ext cx="1517618" cy="3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5/11/2023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907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diagramData" Target="../diagrams/data4.xml"/><Relationship Id="rId21" Type="http://schemas.openxmlformats.org/officeDocument/2006/relationships/image" Target="../media/image44.png"/><Relationship Id="rId7" Type="http://schemas.microsoft.com/office/2007/relationships/diagramDrawing" Target="../diagrams/drawing4.xml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5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enior women at the beach">
            <a:extLst>
              <a:ext uri="{FF2B5EF4-FFF2-40B4-BE49-F238E27FC236}">
                <a16:creationId xmlns:a16="http://schemas.microsoft.com/office/drawing/2014/main" id="{75E426A1-9820-73F4-A9F4-3F1AEF2CBF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r="17311" b="-1"/>
          <a:stretch/>
        </p:blipFill>
        <p:spPr>
          <a:xfrm>
            <a:off x="0" y="0"/>
            <a:ext cx="6311900" cy="685800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/>
          <a:p>
            <a:r>
              <a:rPr lang="en-US" sz="4200"/>
              <a:t>Emerging Trends in Senior Living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Anthony Columbatto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May 9, 2023</a:t>
            </a:r>
          </a:p>
        </p:txBody>
      </p: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9AA9-3081-779D-4DEC-D6FE4778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6658-232C-8A0F-5604-6CE9A89DF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828" y="1849439"/>
            <a:ext cx="4453224" cy="4597399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>
                <a:solidFill>
                  <a:schemeClr val="tx1"/>
                </a:solidFill>
              </a:rPr>
              <a:t>The first wave of baby boomers is now in their mid-70s</a:t>
            </a:r>
            <a:r>
              <a:rPr lang="en-US" sz="3200">
                <a:solidFill>
                  <a:schemeClr val="tx1"/>
                </a:solidFill>
              </a:rPr>
              <a:t>.  Seniors with significant assets and income will dramatically increase for the next two to three decades.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>
                <a:solidFill>
                  <a:schemeClr val="tx1"/>
                </a:solidFill>
              </a:rPr>
              <a:t>Demographic growth will be coupled with shifts impacting customer expectations.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AF3E-A913-21CE-CCDE-23AEE858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5130C-A3D9-236D-68EC-516FB0B3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9439"/>
            <a:ext cx="5853648" cy="39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9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E6C4-2E3D-4BFC-B775-05BD1684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4000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Demographics Driving Demand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189DD-5A76-44FE-9A4C-01A72CD47ADD}"/>
              </a:ext>
            </a:extLst>
          </p:cNvPr>
          <p:cNvSpPr txBox="1"/>
          <p:nvPr/>
        </p:nvSpPr>
        <p:spPr>
          <a:xfrm>
            <a:off x="102689" y="5843826"/>
            <a:ext cx="1399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U.S Census Bureau, Updated 12/2021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>
                <a:solidFill>
                  <a:prstClr val="black"/>
                </a:solidFill>
                <a:latin typeface="Calibri" panose="020F0502020204030204"/>
              </a:rPr>
              <a:t>Ziegler Presentation Sept. 2022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7E1C1-60D5-A6F0-6EC0-ACD3E4C6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370C03B-1E7B-114A-2E4C-16B325F3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14" y="1777021"/>
            <a:ext cx="8379772" cy="50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0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E0C3F6-1B00-C5A1-9EB4-A76407C3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Jackson County Growth by 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13702-1140-BEE4-AC89-6E81F181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7F40410-7874-C9DC-7784-9C61490B4E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77011"/>
              </p:ext>
            </p:extLst>
          </p:nvPr>
        </p:nvGraphicFramePr>
        <p:xfrm>
          <a:off x="1097280" y="2123222"/>
          <a:ext cx="951162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001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3C80FF1E-814A-F374-115F-EC640E7BC87A}"/>
              </a:ext>
            </a:extLst>
          </p:cNvPr>
          <p:cNvGrpSpPr/>
          <p:nvPr/>
        </p:nvGrpSpPr>
        <p:grpSpPr>
          <a:xfrm>
            <a:off x="2298089" y="1414238"/>
            <a:ext cx="8671560" cy="3795395"/>
            <a:chOff x="2298089" y="1414238"/>
            <a:chExt cx="8671560" cy="379539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518A991F-FF11-70CB-D5C6-81330C9D25A8}"/>
                </a:ext>
              </a:extLst>
            </p:cNvPr>
            <p:cNvSpPr/>
            <p:nvPr/>
          </p:nvSpPr>
          <p:spPr>
            <a:xfrm>
              <a:off x="2298089" y="2368796"/>
              <a:ext cx="1163320" cy="2360295"/>
            </a:xfrm>
            <a:custGeom>
              <a:avLst/>
              <a:gdLst/>
              <a:ahLst/>
              <a:cxnLst/>
              <a:rect l="l" t="t" r="r" b="b"/>
              <a:pathLst>
                <a:path w="1163320" h="2360295">
                  <a:moveTo>
                    <a:pt x="0" y="2359985"/>
                  </a:moveTo>
                  <a:lnTo>
                    <a:pt x="431876" y="2359985"/>
                  </a:lnTo>
                </a:path>
                <a:path w="1163320" h="2360295">
                  <a:moveTo>
                    <a:pt x="1007712" y="2359985"/>
                  </a:moveTo>
                  <a:lnTo>
                    <a:pt x="1163009" y="2359985"/>
                  </a:lnTo>
                </a:path>
                <a:path w="1163320" h="2360295">
                  <a:moveTo>
                    <a:pt x="0" y="1885706"/>
                  </a:moveTo>
                  <a:lnTo>
                    <a:pt x="431876" y="1885706"/>
                  </a:lnTo>
                </a:path>
                <a:path w="1163320" h="2360295">
                  <a:moveTo>
                    <a:pt x="1007712" y="1885706"/>
                  </a:moveTo>
                  <a:lnTo>
                    <a:pt x="1163009" y="1885706"/>
                  </a:lnTo>
                </a:path>
                <a:path w="1163320" h="2360295">
                  <a:moveTo>
                    <a:pt x="0" y="1414368"/>
                  </a:moveTo>
                  <a:lnTo>
                    <a:pt x="431876" y="1414368"/>
                  </a:lnTo>
                </a:path>
                <a:path w="1163320" h="2360295">
                  <a:moveTo>
                    <a:pt x="1007712" y="1414368"/>
                  </a:moveTo>
                  <a:lnTo>
                    <a:pt x="1163009" y="1414368"/>
                  </a:lnTo>
                </a:path>
                <a:path w="1163320" h="2360295">
                  <a:moveTo>
                    <a:pt x="0" y="942912"/>
                  </a:moveTo>
                  <a:lnTo>
                    <a:pt x="431876" y="942912"/>
                  </a:lnTo>
                </a:path>
                <a:path w="1163320" h="2360295">
                  <a:moveTo>
                    <a:pt x="1007712" y="942912"/>
                  </a:moveTo>
                  <a:lnTo>
                    <a:pt x="1163009" y="942912"/>
                  </a:lnTo>
                </a:path>
                <a:path w="1163320" h="2360295">
                  <a:moveTo>
                    <a:pt x="0" y="471456"/>
                  </a:moveTo>
                  <a:lnTo>
                    <a:pt x="431876" y="471456"/>
                  </a:lnTo>
                </a:path>
                <a:path w="1163320" h="2360295">
                  <a:moveTo>
                    <a:pt x="1007712" y="471456"/>
                  </a:moveTo>
                  <a:lnTo>
                    <a:pt x="1163009" y="471456"/>
                  </a:lnTo>
                </a:path>
                <a:path w="1163320" h="2360295">
                  <a:moveTo>
                    <a:pt x="0" y="0"/>
                  </a:moveTo>
                  <a:lnTo>
                    <a:pt x="431876" y="0"/>
                  </a:lnTo>
                </a:path>
                <a:path w="1163320" h="2360295">
                  <a:moveTo>
                    <a:pt x="1007712" y="0"/>
                  </a:moveTo>
                  <a:lnTo>
                    <a:pt x="1163009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F78F77FD-DE19-9B3E-4DCC-A95E5E675FB9}"/>
                </a:ext>
              </a:extLst>
            </p:cNvPr>
            <p:cNvSpPr/>
            <p:nvPr/>
          </p:nvSpPr>
          <p:spPr>
            <a:xfrm>
              <a:off x="2729966" y="2013086"/>
              <a:ext cx="575945" cy="3187700"/>
            </a:xfrm>
            <a:custGeom>
              <a:avLst/>
              <a:gdLst/>
              <a:ahLst/>
              <a:cxnLst/>
              <a:rect l="l" t="t" r="r" b="b"/>
              <a:pathLst>
                <a:path w="575945" h="3187700">
                  <a:moveTo>
                    <a:pt x="575835" y="0"/>
                  </a:moveTo>
                  <a:lnTo>
                    <a:pt x="0" y="0"/>
                  </a:lnTo>
                  <a:lnTo>
                    <a:pt x="0" y="3187151"/>
                  </a:lnTo>
                  <a:lnTo>
                    <a:pt x="575835" y="3187151"/>
                  </a:lnTo>
                  <a:lnTo>
                    <a:pt x="575835" y="0"/>
                  </a:lnTo>
                  <a:close/>
                </a:path>
              </a:pathLst>
            </a:custGeom>
            <a:solidFill>
              <a:srgbClr val="153D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236BA002-E371-648E-FBE6-DA2E2778B3F0}"/>
                </a:ext>
              </a:extLst>
            </p:cNvPr>
            <p:cNvSpPr/>
            <p:nvPr/>
          </p:nvSpPr>
          <p:spPr>
            <a:xfrm>
              <a:off x="4036934" y="3311708"/>
              <a:ext cx="1592580" cy="1417320"/>
            </a:xfrm>
            <a:custGeom>
              <a:avLst/>
              <a:gdLst/>
              <a:ahLst/>
              <a:cxnLst/>
              <a:rect l="l" t="t" r="r" b="b"/>
              <a:pathLst>
                <a:path w="1592579" h="1417320">
                  <a:moveTo>
                    <a:pt x="0" y="1417073"/>
                  </a:moveTo>
                  <a:lnTo>
                    <a:pt x="860930" y="1417073"/>
                  </a:lnTo>
                </a:path>
                <a:path w="1592579" h="1417320">
                  <a:moveTo>
                    <a:pt x="1436766" y="1417073"/>
                  </a:moveTo>
                  <a:lnTo>
                    <a:pt x="1592015" y="1417073"/>
                  </a:lnTo>
                </a:path>
                <a:path w="1592579" h="1417320">
                  <a:moveTo>
                    <a:pt x="0" y="942794"/>
                  </a:moveTo>
                  <a:lnTo>
                    <a:pt x="860930" y="942794"/>
                  </a:lnTo>
                </a:path>
                <a:path w="1592579" h="1417320">
                  <a:moveTo>
                    <a:pt x="1436766" y="942794"/>
                  </a:moveTo>
                  <a:lnTo>
                    <a:pt x="1592015" y="942794"/>
                  </a:lnTo>
                </a:path>
                <a:path w="1592579" h="1417320">
                  <a:moveTo>
                    <a:pt x="0" y="471456"/>
                  </a:moveTo>
                  <a:lnTo>
                    <a:pt x="860930" y="471456"/>
                  </a:lnTo>
                </a:path>
                <a:path w="1592579" h="1417320">
                  <a:moveTo>
                    <a:pt x="1436766" y="471456"/>
                  </a:moveTo>
                  <a:lnTo>
                    <a:pt x="1592015" y="471456"/>
                  </a:lnTo>
                </a:path>
                <a:path w="1592579" h="1417320">
                  <a:moveTo>
                    <a:pt x="0" y="0"/>
                  </a:moveTo>
                  <a:lnTo>
                    <a:pt x="860930" y="0"/>
                  </a:lnTo>
                </a:path>
                <a:path w="1592579" h="1417320">
                  <a:moveTo>
                    <a:pt x="1436766" y="0"/>
                  </a:moveTo>
                  <a:lnTo>
                    <a:pt x="1592015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CB1FE4A1-67CD-7386-653A-4C4144BE1219}"/>
                </a:ext>
              </a:extLst>
            </p:cNvPr>
            <p:cNvSpPr/>
            <p:nvPr/>
          </p:nvSpPr>
          <p:spPr>
            <a:xfrm>
              <a:off x="4897865" y="3071745"/>
              <a:ext cx="575945" cy="2128520"/>
            </a:xfrm>
            <a:custGeom>
              <a:avLst/>
              <a:gdLst/>
              <a:ahLst/>
              <a:cxnLst/>
              <a:rect l="l" t="t" r="r" b="b"/>
              <a:pathLst>
                <a:path w="575945" h="2128520">
                  <a:moveTo>
                    <a:pt x="575835" y="0"/>
                  </a:moveTo>
                  <a:lnTo>
                    <a:pt x="0" y="0"/>
                  </a:lnTo>
                  <a:lnTo>
                    <a:pt x="0" y="2128492"/>
                  </a:lnTo>
                  <a:lnTo>
                    <a:pt x="575835" y="2128492"/>
                  </a:lnTo>
                  <a:lnTo>
                    <a:pt x="575835" y="0"/>
                  </a:lnTo>
                  <a:close/>
                </a:path>
              </a:pathLst>
            </a:custGeom>
            <a:solidFill>
              <a:srgbClr val="153D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69AD7BCA-9AAC-D087-FF3E-61BA5DB770E0}"/>
                </a:ext>
              </a:extLst>
            </p:cNvPr>
            <p:cNvSpPr/>
            <p:nvPr/>
          </p:nvSpPr>
          <p:spPr>
            <a:xfrm>
              <a:off x="2298089" y="1894517"/>
              <a:ext cx="8671560" cy="946150"/>
            </a:xfrm>
            <a:custGeom>
              <a:avLst/>
              <a:gdLst/>
              <a:ahLst/>
              <a:cxnLst/>
              <a:rect l="l" t="t" r="r" b="b"/>
              <a:pathLst>
                <a:path w="8671560" h="946150">
                  <a:moveTo>
                    <a:pt x="1738844" y="945735"/>
                  </a:moveTo>
                  <a:lnTo>
                    <a:pt x="3330860" y="945735"/>
                  </a:lnTo>
                </a:path>
                <a:path w="8671560" h="946150">
                  <a:moveTo>
                    <a:pt x="1738844" y="474279"/>
                  </a:moveTo>
                  <a:lnTo>
                    <a:pt x="8671453" y="474279"/>
                  </a:lnTo>
                </a:path>
                <a:path w="8671560" h="946150">
                  <a:moveTo>
                    <a:pt x="0" y="0"/>
                  </a:moveTo>
                  <a:lnTo>
                    <a:pt x="1163009" y="0"/>
                  </a:lnTo>
                </a:path>
                <a:path w="8671560" h="946150">
                  <a:moveTo>
                    <a:pt x="1738844" y="0"/>
                  </a:moveTo>
                  <a:lnTo>
                    <a:pt x="8671453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32B5DF16-4EEA-F784-FC1B-AB0F643237A8}"/>
                </a:ext>
              </a:extLst>
            </p:cNvPr>
            <p:cNvSpPr/>
            <p:nvPr/>
          </p:nvSpPr>
          <p:spPr>
            <a:xfrm>
              <a:off x="2298089" y="1423061"/>
              <a:ext cx="8671560" cy="0"/>
            </a:xfrm>
            <a:custGeom>
              <a:avLst/>
              <a:gdLst/>
              <a:ahLst/>
              <a:cxnLst/>
              <a:rect l="l" t="t" r="r" b="b"/>
              <a:pathLst>
                <a:path w="8671560">
                  <a:moveTo>
                    <a:pt x="0" y="0"/>
                  </a:moveTo>
                  <a:lnTo>
                    <a:pt x="8671453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E7AD632-E496-4953-FD7F-856EE74AB43F}"/>
                </a:ext>
              </a:extLst>
            </p:cNvPr>
            <p:cNvSpPr/>
            <p:nvPr/>
          </p:nvSpPr>
          <p:spPr>
            <a:xfrm>
              <a:off x="3461099" y="1473876"/>
              <a:ext cx="575945" cy="3726815"/>
            </a:xfrm>
            <a:custGeom>
              <a:avLst/>
              <a:gdLst/>
              <a:ahLst/>
              <a:cxnLst/>
              <a:rect l="l" t="t" r="r" b="b"/>
              <a:pathLst>
                <a:path w="575945" h="3726815">
                  <a:moveTo>
                    <a:pt x="575835" y="0"/>
                  </a:moveTo>
                  <a:lnTo>
                    <a:pt x="0" y="0"/>
                  </a:lnTo>
                  <a:lnTo>
                    <a:pt x="0" y="3726361"/>
                  </a:lnTo>
                  <a:lnTo>
                    <a:pt x="575835" y="3726361"/>
                  </a:lnTo>
                  <a:lnTo>
                    <a:pt x="575835" y="0"/>
                  </a:lnTo>
                  <a:close/>
                </a:path>
              </a:pathLst>
            </a:custGeom>
            <a:solidFill>
              <a:srgbClr val="6C7D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99E7A797-BB68-0CD3-6045-BAC4C231ADDC}"/>
                </a:ext>
              </a:extLst>
            </p:cNvPr>
            <p:cNvSpPr/>
            <p:nvPr/>
          </p:nvSpPr>
          <p:spPr>
            <a:xfrm>
              <a:off x="6201963" y="4254503"/>
              <a:ext cx="1592580" cy="474345"/>
            </a:xfrm>
            <a:custGeom>
              <a:avLst/>
              <a:gdLst/>
              <a:ahLst/>
              <a:cxnLst/>
              <a:rect l="l" t="t" r="r" b="b"/>
              <a:pathLst>
                <a:path w="1592579" h="474345">
                  <a:moveTo>
                    <a:pt x="0" y="474279"/>
                  </a:moveTo>
                  <a:lnTo>
                    <a:pt x="863753" y="474279"/>
                  </a:lnTo>
                </a:path>
                <a:path w="1592579" h="474345">
                  <a:moveTo>
                    <a:pt x="1436766" y="474279"/>
                  </a:moveTo>
                  <a:lnTo>
                    <a:pt x="1592015" y="474279"/>
                  </a:lnTo>
                </a:path>
                <a:path w="1592579" h="474345">
                  <a:moveTo>
                    <a:pt x="0" y="0"/>
                  </a:moveTo>
                  <a:lnTo>
                    <a:pt x="863753" y="0"/>
                  </a:lnTo>
                </a:path>
                <a:path w="1592579" h="474345">
                  <a:moveTo>
                    <a:pt x="1436766" y="0"/>
                  </a:moveTo>
                  <a:lnTo>
                    <a:pt x="1592015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3CAD8C45-AEDE-1234-CE8D-CCF62FAA27C9}"/>
                </a:ext>
              </a:extLst>
            </p:cNvPr>
            <p:cNvSpPr/>
            <p:nvPr/>
          </p:nvSpPr>
          <p:spPr>
            <a:xfrm>
              <a:off x="7065716" y="3977840"/>
              <a:ext cx="573405" cy="1223010"/>
            </a:xfrm>
            <a:custGeom>
              <a:avLst/>
              <a:gdLst/>
              <a:ahLst/>
              <a:cxnLst/>
              <a:rect l="l" t="t" r="r" b="b"/>
              <a:pathLst>
                <a:path w="573404" h="1223010">
                  <a:moveTo>
                    <a:pt x="573012" y="0"/>
                  </a:moveTo>
                  <a:lnTo>
                    <a:pt x="0" y="0"/>
                  </a:lnTo>
                  <a:lnTo>
                    <a:pt x="0" y="1222398"/>
                  </a:lnTo>
                  <a:lnTo>
                    <a:pt x="573012" y="1222398"/>
                  </a:lnTo>
                  <a:lnTo>
                    <a:pt x="573012" y="0"/>
                  </a:lnTo>
                  <a:close/>
                </a:path>
              </a:pathLst>
            </a:custGeom>
            <a:solidFill>
              <a:srgbClr val="153D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C6466261-DE68-88E6-4353-80E683E3D2A8}"/>
                </a:ext>
              </a:extLst>
            </p:cNvPr>
            <p:cNvSpPr/>
            <p:nvPr/>
          </p:nvSpPr>
          <p:spPr>
            <a:xfrm>
              <a:off x="6201963" y="2840252"/>
              <a:ext cx="4767580" cy="942975"/>
            </a:xfrm>
            <a:custGeom>
              <a:avLst/>
              <a:gdLst/>
              <a:ahLst/>
              <a:cxnLst/>
              <a:rect l="l" t="t" r="r" b="b"/>
              <a:pathLst>
                <a:path w="4767580" h="942975">
                  <a:moveTo>
                    <a:pt x="0" y="942912"/>
                  </a:moveTo>
                  <a:lnTo>
                    <a:pt x="1592015" y="942912"/>
                  </a:lnTo>
                </a:path>
                <a:path w="4767580" h="942975">
                  <a:moveTo>
                    <a:pt x="0" y="471456"/>
                  </a:moveTo>
                  <a:lnTo>
                    <a:pt x="4767579" y="471456"/>
                  </a:lnTo>
                </a:path>
                <a:path w="4767580" h="942975">
                  <a:moveTo>
                    <a:pt x="0" y="0"/>
                  </a:moveTo>
                  <a:lnTo>
                    <a:pt x="4767579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4FF10117-8956-359D-B0CA-B051E4F2DF53}"/>
                </a:ext>
              </a:extLst>
            </p:cNvPr>
            <p:cNvSpPr/>
            <p:nvPr/>
          </p:nvSpPr>
          <p:spPr>
            <a:xfrm>
              <a:off x="5628950" y="2546650"/>
              <a:ext cx="573405" cy="2653665"/>
            </a:xfrm>
            <a:custGeom>
              <a:avLst/>
              <a:gdLst/>
              <a:ahLst/>
              <a:cxnLst/>
              <a:rect l="l" t="t" r="r" b="b"/>
              <a:pathLst>
                <a:path w="573404" h="2653665">
                  <a:moveTo>
                    <a:pt x="573012" y="0"/>
                  </a:moveTo>
                  <a:lnTo>
                    <a:pt x="0" y="0"/>
                  </a:lnTo>
                  <a:lnTo>
                    <a:pt x="0" y="2653587"/>
                  </a:lnTo>
                  <a:lnTo>
                    <a:pt x="573012" y="2653587"/>
                  </a:lnTo>
                  <a:lnTo>
                    <a:pt x="573012" y="0"/>
                  </a:lnTo>
                  <a:close/>
                </a:path>
              </a:pathLst>
            </a:custGeom>
            <a:solidFill>
              <a:srgbClr val="6C7D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B20ED803-6C56-471B-BB95-941E82A59872}"/>
                </a:ext>
              </a:extLst>
            </p:cNvPr>
            <p:cNvSpPr/>
            <p:nvPr/>
          </p:nvSpPr>
          <p:spPr>
            <a:xfrm>
              <a:off x="8369815" y="4728782"/>
              <a:ext cx="1592580" cy="0"/>
            </a:xfrm>
            <a:custGeom>
              <a:avLst/>
              <a:gdLst/>
              <a:ahLst/>
              <a:cxnLst/>
              <a:rect l="l" t="t" r="r" b="b"/>
              <a:pathLst>
                <a:path w="1592579">
                  <a:moveTo>
                    <a:pt x="0" y="0"/>
                  </a:moveTo>
                  <a:lnTo>
                    <a:pt x="863753" y="0"/>
                  </a:lnTo>
                </a:path>
                <a:path w="1592579">
                  <a:moveTo>
                    <a:pt x="1436766" y="0"/>
                  </a:moveTo>
                  <a:lnTo>
                    <a:pt x="1592015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DA185D8C-76D2-94B8-26B6-82C23D589305}"/>
                </a:ext>
              </a:extLst>
            </p:cNvPr>
            <p:cNvSpPr/>
            <p:nvPr/>
          </p:nvSpPr>
          <p:spPr>
            <a:xfrm>
              <a:off x="9233568" y="4443650"/>
              <a:ext cx="573405" cy="756920"/>
            </a:xfrm>
            <a:custGeom>
              <a:avLst/>
              <a:gdLst/>
              <a:ahLst/>
              <a:cxnLst/>
              <a:rect l="l" t="t" r="r" b="b"/>
              <a:pathLst>
                <a:path w="573404" h="756920">
                  <a:moveTo>
                    <a:pt x="573012" y="0"/>
                  </a:moveTo>
                  <a:lnTo>
                    <a:pt x="0" y="0"/>
                  </a:lnTo>
                  <a:lnTo>
                    <a:pt x="0" y="756588"/>
                  </a:lnTo>
                  <a:lnTo>
                    <a:pt x="573012" y="756588"/>
                  </a:lnTo>
                  <a:lnTo>
                    <a:pt x="573012" y="0"/>
                  </a:lnTo>
                  <a:close/>
                </a:path>
              </a:pathLst>
            </a:custGeom>
            <a:solidFill>
              <a:srgbClr val="153D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894A2704-5D01-B012-37EF-BEC946AA3A63}"/>
                </a:ext>
              </a:extLst>
            </p:cNvPr>
            <p:cNvSpPr/>
            <p:nvPr/>
          </p:nvSpPr>
          <p:spPr>
            <a:xfrm>
              <a:off x="8369815" y="3783164"/>
              <a:ext cx="2600325" cy="471805"/>
            </a:xfrm>
            <a:custGeom>
              <a:avLst/>
              <a:gdLst/>
              <a:ahLst/>
              <a:cxnLst/>
              <a:rect l="l" t="t" r="r" b="b"/>
              <a:pathLst>
                <a:path w="2600325" h="471804">
                  <a:moveTo>
                    <a:pt x="0" y="471338"/>
                  </a:moveTo>
                  <a:lnTo>
                    <a:pt x="1592015" y="471338"/>
                  </a:lnTo>
                </a:path>
                <a:path w="2600325" h="471804">
                  <a:moveTo>
                    <a:pt x="0" y="0"/>
                  </a:moveTo>
                  <a:lnTo>
                    <a:pt x="2599728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B925D08A-5A6E-EF62-F0FD-287CC949A189}"/>
                </a:ext>
              </a:extLst>
            </p:cNvPr>
            <p:cNvSpPr/>
            <p:nvPr/>
          </p:nvSpPr>
          <p:spPr>
            <a:xfrm>
              <a:off x="7793979" y="3636363"/>
              <a:ext cx="575945" cy="1564005"/>
            </a:xfrm>
            <a:custGeom>
              <a:avLst/>
              <a:gdLst/>
              <a:ahLst/>
              <a:cxnLst/>
              <a:rect l="l" t="t" r="r" b="b"/>
              <a:pathLst>
                <a:path w="575945" h="1564004">
                  <a:moveTo>
                    <a:pt x="575835" y="0"/>
                  </a:moveTo>
                  <a:lnTo>
                    <a:pt x="0" y="0"/>
                  </a:lnTo>
                  <a:lnTo>
                    <a:pt x="0" y="1563874"/>
                  </a:lnTo>
                  <a:lnTo>
                    <a:pt x="575835" y="1563874"/>
                  </a:lnTo>
                  <a:lnTo>
                    <a:pt x="575835" y="0"/>
                  </a:lnTo>
                  <a:close/>
                </a:path>
              </a:pathLst>
            </a:custGeom>
            <a:solidFill>
              <a:srgbClr val="6C7D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5D71C08E-80CB-C20C-0B55-8D5D8C03EAE9}"/>
                </a:ext>
              </a:extLst>
            </p:cNvPr>
            <p:cNvSpPr/>
            <p:nvPr/>
          </p:nvSpPr>
          <p:spPr>
            <a:xfrm>
              <a:off x="10537666" y="4254503"/>
              <a:ext cx="432434" cy="474345"/>
            </a:xfrm>
            <a:custGeom>
              <a:avLst/>
              <a:gdLst/>
              <a:ahLst/>
              <a:cxnLst/>
              <a:rect l="l" t="t" r="r" b="b"/>
              <a:pathLst>
                <a:path w="432434" h="474345">
                  <a:moveTo>
                    <a:pt x="0" y="474279"/>
                  </a:moveTo>
                  <a:lnTo>
                    <a:pt x="431876" y="474279"/>
                  </a:lnTo>
                </a:path>
                <a:path w="432434" h="474345">
                  <a:moveTo>
                    <a:pt x="0" y="0"/>
                  </a:moveTo>
                  <a:lnTo>
                    <a:pt x="431876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B978876B-D9FF-74D2-0E48-D70E0F6D55DE}"/>
                </a:ext>
              </a:extLst>
            </p:cNvPr>
            <p:cNvSpPr/>
            <p:nvPr/>
          </p:nvSpPr>
          <p:spPr>
            <a:xfrm>
              <a:off x="9961831" y="4198041"/>
              <a:ext cx="575945" cy="1002665"/>
            </a:xfrm>
            <a:custGeom>
              <a:avLst/>
              <a:gdLst/>
              <a:ahLst/>
              <a:cxnLst/>
              <a:rect l="l" t="t" r="r" b="b"/>
              <a:pathLst>
                <a:path w="575945" h="1002664">
                  <a:moveTo>
                    <a:pt x="575835" y="0"/>
                  </a:moveTo>
                  <a:lnTo>
                    <a:pt x="0" y="0"/>
                  </a:lnTo>
                  <a:lnTo>
                    <a:pt x="0" y="1002197"/>
                  </a:lnTo>
                  <a:lnTo>
                    <a:pt x="575835" y="1002197"/>
                  </a:lnTo>
                  <a:lnTo>
                    <a:pt x="575835" y="0"/>
                  </a:lnTo>
                  <a:close/>
                </a:path>
              </a:pathLst>
            </a:custGeom>
            <a:solidFill>
              <a:srgbClr val="6C7D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C76455D7-FF6C-A487-E776-52A2D36E1C89}"/>
                </a:ext>
              </a:extLst>
            </p:cNvPr>
            <p:cNvSpPr/>
            <p:nvPr/>
          </p:nvSpPr>
          <p:spPr>
            <a:xfrm>
              <a:off x="2298090" y="5200238"/>
              <a:ext cx="8671560" cy="0"/>
            </a:xfrm>
            <a:custGeom>
              <a:avLst/>
              <a:gdLst/>
              <a:ahLst/>
              <a:cxnLst/>
              <a:rect l="l" t="t" r="r" b="b"/>
              <a:pathLst>
                <a:path w="8671560">
                  <a:moveTo>
                    <a:pt x="0" y="0"/>
                  </a:moveTo>
                  <a:lnTo>
                    <a:pt x="8671453" y="0"/>
                  </a:lnTo>
                </a:path>
              </a:pathLst>
            </a:custGeom>
            <a:ln w="176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AC714A0F-67C0-BC05-BB0F-28FC4307E8DE}"/>
              </a:ext>
            </a:extLst>
          </p:cNvPr>
          <p:cNvSpPr/>
          <p:nvPr/>
        </p:nvSpPr>
        <p:spPr>
          <a:xfrm>
            <a:off x="2298089" y="951604"/>
            <a:ext cx="8671560" cy="0"/>
          </a:xfrm>
          <a:custGeom>
            <a:avLst/>
            <a:gdLst/>
            <a:ahLst/>
            <a:cxnLst/>
            <a:rect l="l" t="t" r="r" b="b"/>
            <a:pathLst>
              <a:path w="8671560">
                <a:moveTo>
                  <a:pt x="0" y="0"/>
                </a:moveTo>
                <a:lnTo>
                  <a:pt x="8671453" y="0"/>
                </a:lnTo>
              </a:path>
            </a:pathLst>
          </a:custGeom>
          <a:ln w="176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781D2BD8-E2E8-C87A-8CBE-B724422BD746}"/>
              </a:ext>
            </a:extLst>
          </p:cNvPr>
          <p:cNvSpPr txBox="1"/>
          <p:nvPr/>
        </p:nvSpPr>
        <p:spPr>
          <a:xfrm>
            <a:off x="1115982" y="770460"/>
            <a:ext cx="977265" cy="4557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8,000,000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7,000,000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1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1,000,000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0" cap="none" spc="-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endParaRPr kumimoji="0" sz="1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9CC32632-2749-D192-6405-1AF0BD81176B}"/>
              </a:ext>
            </a:extLst>
          </p:cNvPr>
          <p:cNvSpPr txBox="1"/>
          <p:nvPr/>
        </p:nvSpPr>
        <p:spPr>
          <a:xfrm>
            <a:off x="2617671" y="5332057"/>
            <a:ext cx="147637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Income</a:t>
            </a:r>
            <a:r>
              <a:rPr kumimoji="0" sz="195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$35K+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76CE47C1-47AC-A407-7619-87965BCC0CC8}"/>
              </a:ext>
            </a:extLst>
          </p:cNvPr>
          <p:cNvSpPr txBox="1"/>
          <p:nvPr/>
        </p:nvSpPr>
        <p:spPr>
          <a:xfrm>
            <a:off x="4813656" y="5332057"/>
            <a:ext cx="147637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Income</a:t>
            </a:r>
            <a:r>
              <a:rPr kumimoji="0" sz="195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$50K+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42C8B190-59DF-57D5-30FE-A4D07EDC6C13}"/>
              </a:ext>
            </a:extLst>
          </p:cNvPr>
          <p:cNvSpPr txBox="1"/>
          <p:nvPr/>
        </p:nvSpPr>
        <p:spPr>
          <a:xfrm>
            <a:off x="6981507" y="5332057"/>
            <a:ext cx="147637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Income</a:t>
            </a:r>
            <a:r>
              <a:rPr kumimoji="0" sz="195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$75K+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0A8251C9-0F41-E388-131F-AE3335D56B0C}"/>
              </a:ext>
            </a:extLst>
          </p:cNvPr>
          <p:cNvSpPr txBox="1"/>
          <p:nvPr/>
        </p:nvSpPr>
        <p:spPr>
          <a:xfrm>
            <a:off x="9086789" y="5332057"/>
            <a:ext cx="160083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Income</a:t>
            </a:r>
            <a:r>
              <a:rPr kumimoji="0" sz="1950" b="1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$100K+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4EF3D8E7-C9A0-CFBC-B524-46EA566EC5FB}"/>
              </a:ext>
            </a:extLst>
          </p:cNvPr>
          <p:cNvSpPr txBox="1"/>
          <p:nvPr/>
        </p:nvSpPr>
        <p:spPr>
          <a:xfrm>
            <a:off x="4612302" y="5841345"/>
            <a:ext cx="156718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2021</a:t>
            </a:r>
            <a:r>
              <a:rPr kumimoji="0" sz="1950" b="1" i="0" u="none" strike="noStrike" kern="0" cap="none" spc="-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Projected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091DC50B-72E1-2392-2E5F-2D6DC8B0ACF5}"/>
              </a:ext>
            </a:extLst>
          </p:cNvPr>
          <p:cNvSpPr txBox="1"/>
          <p:nvPr/>
        </p:nvSpPr>
        <p:spPr>
          <a:xfrm>
            <a:off x="6645603" y="5841345"/>
            <a:ext cx="123571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2021</a:t>
            </a:r>
            <a:r>
              <a:rPr kumimoji="0" sz="1950" b="1" i="0" u="none" strike="noStrike" kern="0" cap="none" spc="-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1950" b="1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Actual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B154CE-F2B2-A612-490B-92D873DE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44" y="5936525"/>
            <a:ext cx="134124" cy="134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3FA10F-A714-B8A2-218F-AF641FA3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02" y="5943056"/>
            <a:ext cx="134124" cy="134124"/>
          </a:xfrm>
          <a:prstGeom prst="rect">
            <a:avLst/>
          </a:prstGeom>
        </p:spPr>
      </p:pic>
      <p:sp>
        <p:nvSpPr>
          <p:cNvPr id="33" name="object 27">
            <a:extLst>
              <a:ext uri="{FF2B5EF4-FFF2-40B4-BE49-F238E27FC236}">
                <a16:creationId xmlns:a16="http://schemas.microsoft.com/office/drawing/2014/main" id="{BCEE7340-DF64-CAE3-E127-D6989A37E36E}"/>
              </a:ext>
            </a:extLst>
          </p:cNvPr>
          <p:cNvSpPr txBox="1">
            <a:spLocks/>
          </p:cNvSpPr>
          <p:nvPr/>
        </p:nvSpPr>
        <p:spPr>
          <a:xfrm>
            <a:off x="544690" y="120163"/>
            <a:ext cx="1131454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Households</a:t>
            </a:r>
            <a:r>
              <a:rPr kumimoji="0" lang="en-US" sz="4400" b="1" i="0" u="none" strike="noStrike" kern="1200" cap="none" spc="-9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Age</a:t>
            </a:r>
            <a:r>
              <a:rPr kumimoji="0" lang="en-US" sz="4400" b="1" i="0" u="none" strike="noStrike" kern="1200" cap="none" spc="-1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75+</a:t>
            </a:r>
            <a:r>
              <a:rPr kumimoji="0" lang="en-US" sz="4400" b="1" i="0" u="none" strike="noStrike" kern="1200" cap="none" spc="-9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by</a:t>
            </a:r>
            <a:r>
              <a:rPr kumimoji="0" lang="en-US" sz="4400" b="1" i="0" u="none" strike="noStrike" kern="1200" cap="none" spc="-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4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Income</a:t>
            </a:r>
            <a:endParaRPr kumimoji="0" lang="en-US" sz="4400" b="1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8FDEDCEB-718D-2478-4B60-826F67787793}"/>
              </a:ext>
            </a:extLst>
          </p:cNvPr>
          <p:cNvSpPr/>
          <p:nvPr/>
        </p:nvSpPr>
        <p:spPr>
          <a:xfrm>
            <a:off x="7148248" y="2645638"/>
            <a:ext cx="1094538" cy="795528"/>
          </a:xfrm>
          <a:custGeom>
            <a:avLst/>
            <a:gdLst/>
            <a:ahLst/>
            <a:cxnLst/>
            <a:rect l="l" t="t" r="r" b="b"/>
            <a:pathLst>
              <a:path w="1050290" h="638810">
                <a:moveTo>
                  <a:pt x="690879" y="0"/>
                </a:moveTo>
                <a:lnTo>
                  <a:pt x="279400" y="0"/>
                </a:lnTo>
                <a:lnTo>
                  <a:pt x="234080" y="3656"/>
                </a:lnTo>
                <a:lnTo>
                  <a:pt x="191089" y="14244"/>
                </a:lnTo>
                <a:lnTo>
                  <a:pt x="151001" y="31186"/>
                </a:lnTo>
                <a:lnTo>
                  <a:pt x="114391" y="53908"/>
                </a:lnTo>
                <a:lnTo>
                  <a:pt x="81835" y="81835"/>
                </a:lnTo>
                <a:lnTo>
                  <a:pt x="53908" y="114391"/>
                </a:lnTo>
                <a:lnTo>
                  <a:pt x="31186" y="151001"/>
                </a:lnTo>
                <a:lnTo>
                  <a:pt x="14244" y="191089"/>
                </a:lnTo>
                <a:lnTo>
                  <a:pt x="3656" y="234080"/>
                </a:lnTo>
                <a:lnTo>
                  <a:pt x="0" y="279400"/>
                </a:lnTo>
                <a:lnTo>
                  <a:pt x="0" y="638555"/>
                </a:lnTo>
                <a:lnTo>
                  <a:pt x="159638" y="638555"/>
                </a:lnTo>
                <a:lnTo>
                  <a:pt x="159638" y="279400"/>
                </a:lnTo>
                <a:lnTo>
                  <a:pt x="169046" y="232773"/>
                </a:lnTo>
                <a:lnTo>
                  <a:pt x="194706" y="194706"/>
                </a:lnTo>
                <a:lnTo>
                  <a:pt x="232773" y="169046"/>
                </a:lnTo>
                <a:lnTo>
                  <a:pt x="279400" y="159638"/>
                </a:lnTo>
                <a:lnTo>
                  <a:pt x="690879" y="159638"/>
                </a:lnTo>
                <a:lnTo>
                  <a:pt x="737433" y="169046"/>
                </a:lnTo>
                <a:lnTo>
                  <a:pt x="775461" y="194706"/>
                </a:lnTo>
                <a:lnTo>
                  <a:pt x="801108" y="232773"/>
                </a:lnTo>
                <a:lnTo>
                  <a:pt x="810513" y="279400"/>
                </a:lnTo>
                <a:lnTo>
                  <a:pt x="810513" y="319277"/>
                </a:lnTo>
                <a:lnTo>
                  <a:pt x="730757" y="319277"/>
                </a:lnTo>
                <a:lnTo>
                  <a:pt x="890397" y="478916"/>
                </a:lnTo>
                <a:lnTo>
                  <a:pt x="1050035" y="319277"/>
                </a:lnTo>
                <a:lnTo>
                  <a:pt x="970152" y="319277"/>
                </a:lnTo>
                <a:lnTo>
                  <a:pt x="970279" y="279400"/>
                </a:lnTo>
                <a:lnTo>
                  <a:pt x="966623" y="234080"/>
                </a:lnTo>
                <a:lnTo>
                  <a:pt x="956035" y="191089"/>
                </a:lnTo>
                <a:lnTo>
                  <a:pt x="939093" y="151001"/>
                </a:lnTo>
                <a:lnTo>
                  <a:pt x="916371" y="114391"/>
                </a:lnTo>
                <a:lnTo>
                  <a:pt x="888444" y="81835"/>
                </a:lnTo>
                <a:lnTo>
                  <a:pt x="855888" y="53908"/>
                </a:lnTo>
                <a:lnTo>
                  <a:pt x="819278" y="31186"/>
                </a:lnTo>
                <a:lnTo>
                  <a:pt x="779190" y="14244"/>
                </a:lnTo>
                <a:lnTo>
                  <a:pt x="736199" y="3656"/>
                </a:lnTo>
                <a:lnTo>
                  <a:pt x="69087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40">
            <a:extLst>
              <a:ext uri="{FF2B5EF4-FFF2-40B4-BE49-F238E27FC236}">
                <a16:creationId xmlns:a16="http://schemas.microsoft.com/office/drawing/2014/main" id="{26D459CE-EAA8-0AEF-5BD1-C516A1B3507B}"/>
              </a:ext>
            </a:extLst>
          </p:cNvPr>
          <p:cNvSpPr txBox="1"/>
          <p:nvPr/>
        </p:nvSpPr>
        <p:spPr>
          <a:xfrm>
            <a:off x="7876793" y="3263010"/>
            <a:ext cx="421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28%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9B0F7699-D527-2375-52EF-B3A4756A17C9}"/>
              </a:ext>
            </a:extLst>
          </p:cNvPr>
          <p:cNvSpPr/>
          <p:nvPr/>
        </p:nvSpPr>
        <p:spPr>
          <a:xfrm>
            <a:off x="9313559" y="3289435"/>
            <a:ext cx="1094538" cy="794424"/>
          </a:xfrm>
          <a:custGeom>
            <a:avLst/>
            <a:gdLst/>
            <a:ahLst/>
            <a:cxnLst/>
            <a:rect l="l" t="t" r="r" b="b"/>
            <a:pathLst>
              <a:path w="1050290" h="638810">
                <a:moveTo>
                  <a:pt x="690879" y="0"/>
                </a:moveTo>
                <a:lnTo>
                  <a:pt x="279400" y="0"/>
                </a:lnTo>
                <a:lnTo>
                  <a:pt x="234080" y="3656"/>
                </a:lnTo>
                <a:lnTo>
                  <a:pt x="191089" y="14244"/>
                </a:lnTo>
                <a:lnTo>
                  <a:pt x="151001" y="31186"/>
                </a:lnTo>
                <a:lnTo>
                  <a:pt x="114391" y="53908"/>
                </a:lnTo>
                <a:lnTo>
                  <a:pt x="81835" y="81835"/>
                </a:lnTo>
                <a:lnTo>
                  <a:pt x="53908" y="114391"/>
                </a:lnTo>
                <a:lnTo>
                  <a:pt x="31186" y="151001"/>
                </a:lnTo>
                <a:lnTo>
                  <a:pt x="14244" y="191089"/>
                </a:lnTo>
                <a:lnTo>
                  <a:pt x="3656" y="234080"/>
                </a:lnTo>
                <a:lnTo>
                  <a:pt x="0" y="279400"/>
                </a:lnTo>
                <a:lnTo>
                  <a:pt x="0" y="638555"/>
                </a:lnTo>
                <a:lnTo>
                  <a:pt x="159638" y="638555"/>
                </a:lnTo>
                <a:lnTo>
                  <a:pt x="159638" y="279400"/>
                </a:lnTo>
                <a:lnTo>
                  <a:pt x="169046" y="232773"/>
                </a:lnTo>
                <a:lnTo>
                  <a:pt x="194706" y="194706"/>
                </a:lnTo>
                <a:lnTo>
                  <a:pt x="232773" y="169046"/>
                </a:lnTo>
                <a:lnTo>
                  <a:pt x="279400" y="159638"/>
                </a:lnTo>
                <a:lnTo>
                  <a:pt x="690879" y="159638"/>
                </a:lnTo>
                <a:lnTo>
                  <a:pt x="737433" y="169046"/>
                </a:lnTo>
                <a:lnTo>
                  <a:pt x="775461" y="194706"/>
                </a:lnTo>
                <a:lnTo>
                  <a:pt x="801108" y="232773"/>
                </a:lnTo>
                <a:lnTo>
                  <a:pt x="810513" y="279400"/>
                </a:lnTo>
                <a:lnTo>
                  <a:pt x="810513" y="319277"/>
                </a:lnTo>
                <a:lnTo>
                  <a:pt x="730757" y="319277"/>
                </a:lnTo>
                <a:lnTo>
                  <a:pt x="890397" y="478916"/>
                </a:lnTo>
                <a:lnTo>
                  <a:pt x="1050035" y="319277"/>
                </a:lnTo>
                <a:lnTo>
                  <a:pt x="970152" y="319277"/>
                </a:lnTo>
                <a:lnTo>
                  <a:pt x="970279" y="279400"/>
                </a:lnTo>
                <a:lnTo>
                  <a:pt x="966623" y="234080"/>
                </a:lnTo>
                <a:lnTo>
                  <a:pt x="956035" y="191089"/>
                </a:lnTo>
                <a:lnTo>
                  <a:pt x="939093" y="151001"/>
                </a:lnTo>
                <a:lnTo>
                  <a:pt x="916371" y="114391"/>
                </a:lnTo>
                <a:lnTo>
                  <a:pt x="888444" y="81835"/>
                </a:lnTo>
                <a:lnTo>
                  <a:pt x="855888" y="53908"/>
                </a:lnTo>
                <a:lnTo>
                  <a:pt x="819278" y="31186"/>
                </a:lnTo>
                <a:lnTo>
                  <a:pt x="779190" y="14244"/>
                </a:lnTo>
                <a:lnTo>
                  <a:pt x="736199" y="3656"/>
                </a:lnTo>
                <a:lnTo>
                  <a:pt x="69087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43CDCA96-9FC3-EAD9-D1AA-BA173438BE20}"/>
              </a:ext>
            </a:extLst>
          </p:cNvPr>
          <p:cNvSpPr txBox="1"/>
          <p:nvPr/>
        </p:nvSpPr>
        <p:spPr>
          <a:xfrm>
            <a:off x="10057312" y="3876824"/>
            <a:ext cx="421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5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32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D4146-2F8D-7EDC-76E7-7ADD1332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30">
            <a:extLst>
              <a:ext uri="{FF2B5EF4-FFF2-40B4-BE49-F238E27FC236}">
                <a16:creationId xmlns:a16="http://schemas.microsoft.com/office/drawing/2014/main" id="{F040E958-ED0A-00CC-E938-BF16354E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2629" y="6297013"/>
            <a:ext cx="484632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The Greystone Event - The Senior Market / Environics analytics</a:t>
            </a:r>
          </a:p>
        </p:txBody>
      </p:sp>
    </p:spTree>
    <p:extLst>
      <p:ext uri="{BB962C8B-B14F-4D97-AF65-F5344CB8AC3E}">
        <p14:creationId xmlns:p14="http://schemas.microsoft.com/office/powerpoint/2010/main" val="3232361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ED1F1-AE23-CA4E-3837-FF7089D5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518F-DB14-40A3-A5BE-2D1475258468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FD393-63C5-AE63-4218-DCC8DCE48A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147" y="233506"/>
            <a:ext cx="11461706" cy="682625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Kansas City Primary Market Area (PMA)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2857B-DE36-AEF2-32BF-21E3DCEDF8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0219" y="5545137"/>
            <a:ext cx="11231562" cy="86836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The number of senior households age 75+ with incomes $50K+ increased 92% from 2014 to 2022, those households with incomes of $75K+ increased 156% over the same period.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E15EB3-2D15-D290-4111-8EA77C848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69" y="1274112"/>
            <a:ext cx="6006262" cy="40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0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8AEEC4-D2AD-C27C-9B79-D882784B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The Changing Senior Consumer</a:t>
            </a:r>
            <a:endParaRPr 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1D1E8-14FF-6AEF-9D1B-B9324679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6F066-BC0C-5578-1FFD-6E73D752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6025" y="6532524"/>
            <a:ext cx="743712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Source:  The Greystone Event 2022 – serving the ever-evolving senior customer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ECD7FF1-73FB-5CD7-DF90-E873D2A8DE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575896"/>
              </p:ext>
            </p:extLst>
          </p:nvPr>
        </p:nvGraphicFramePr>
        <p:xfrm>
          <a:off x="518782" y="1965623"/>
          <a:ext cx="11215395" cy="4338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4175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p of senior women">
            <a:extLst>
              <a:ext uri="{FF2B5EF4-FFF2-40B4-BE49-F238E27FC236}">
                <a16:creationId xmlns:a16="http://schemas.microsoft.com/office/drawing/2014/main" id="{221C573C-61CC-8E4F-4E13-433C36A28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69" y="0"/>
            <a:ext cx="123444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4161D-0759-2B1E-D5BC-77E1EBB6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Senior</a:t>
            </a:r>
            <a:r>
              <a:rPr lang="en-US">
                <a:solidFill>
                  <a:schemeClr val="tx1"/>
                </a:solidFill>
              </a:rPr>
              <a:t> Consumer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E5370-E564-B7C2-D8D6-FF4C1D0CD2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>
                <a:solidFill>
                  <a:schemeClr val="tx1"/>
                </a:solidFill>
              </a:rPr>
              <a:t>More dining venues</a:t>
            </a:r>
          </a:p>
          <a:p>
            <a:r>
              <a:rPr lang="en-US" sz="2400">
                <a:solidFill>
                  <a:schemeClr val="tx1"/>
                </a:solidFill>
              </a:rPr>
              <a:t>Design centers</a:t>
            </a:r>
          </a:p>
          <a:p>
            <a:r>
              <a:rPr lang="en-US" sz="2400">
                <a:solidFill>
                  <a:schemeClr val="tx1"/>
                </a:solidFill>
              </a:rPr>
              <a:t>Hospitality and service excellence initiatives</a:t>
            </a:r>
          </a:p>
          <a:p>
            <a:r>
              <a:rPr lang="en-US" sz="2400">
                <a:solidFill>
                  <a:schemeClr val="tx1"/>
                </a:solidFill>
              </a:rPr>
              <a:t>Wellness investment and messaging</a:t>
            </a:r>
          </a:p>
          <a:p>
            <a:r>
              <a:rPr lang="en-US" sz="2400">
                <a:solidFill>
                  <a:schemeClr val="tx1"/>
                </a:solidFill>
              </a:rPr>
              <a:t>Bigger and grander commons</a:t>
            </a:r>
          </a:p>
          <a:p>
            <a:r>
              <a:rPr lang="en-US" sz="2400">
                <a:solidFill>
                  <a:schemeClr val="tx1"/>
                </a:solidFill>
              </a:rPr>
              <a:t>Bigger and grander apartments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A6734D-66A3-F52A-779C-088E00A7EF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>
                <a:solidFill>
                  <a:schemeClr val="tx1"/>
                </a:solidFill>
              </a:rPr>
              <a:t>Entertainment options</a:t>
            </a:r>
          </a:p>
          <a:p>
            <a:r>
              <a:rPr lang="en-US" sz="2400">
                <a:solidFill>
                  <a:schemeClr val="tx1"/>
                </a:solidFill>
              </a:rPr>
              <a:t>Pickle ball, bocce, corn hole</a:t>
            </a:r>
          </a:p>
          <a:p>
            <a:r>
              <a:rPr lang="en-US" sz="2400">
                <a:solidFill>
                  <a:schemeClr val="tx1"/>
                </a:solidFill>
              </a:rPr>
              <a:t>Dog parks and car washes</a:t>
            </a:r>
          </a:p>
          <a:p>
            <a:r>
              <a:rPr lang="en-US" sz="2400">
                <a:solidFill>
                  <a:schemeClr val="tx1"/>
                </a:solidFill>
              </a:rPr>
              <a:t>Community dining, spa, salon</a:t>
            </a:r>
          </a:p>
          <a:p>
            <a:r>
              <a:rPr lang="en-US" sz="2400">
                <a:solidFill>
                  <a:schemeClr val="tx1"/>
                </a:solidFill>
              </a:rPr>
              <a:t>Community engagement</a:t>
            </a:r>
          </a:p>
          <a:p>
            <a:r>
              <a:rPr lang="en-US" sz="2400">
                <a:solidFill>
                  <a:schemeClr val="tx1"/>
                </a:solidFill>
              </a:rPr>
              <a:t>Affiliation with higher education</a:t>
            </a:r>
          </a:p>
          <a:p>
            <a:r>
              <a:rPr lang="en-US" sz="2400">
                <a:solidFill>
                  <a:schemeClr val="tx1"/>
                </a:solidFill>
              </a:rPr>
              <a:t>Affiliation with primary care and physician groups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1BB50-A1DF-B49B-8BA0-2E7E2013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58458-AA32-19D7-8797-5EDCCF27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987" y="6409437"/>
            <a:ext cx="4846321" cy="365125"/>
          </a:xfrm>
        </p:spPr>
        <p:txBody>
          <a:bodyPr/>
          <a:lstStyle/>
          <a:p>
            <a:r>
              <a:rPr lang="en-US"/>
              <a:t>Source:  The Greystone Event 2022 – serving the ever-evolving senior customer</a:t>
            </a:r>
          </a:p>
        </p:txBody>
      </p:sp>
    </p:spTree>
    <p:extLst>
      <p:ext uri="{BB962C8B-B14F-4D97-AF65-F5344CB8AC3E}">
        <p14:creationId xmlns:p14="http://schemas.microsoft.com/office/powerpoint/2010/main" val="260165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2BE-60D1-7AEC-4237-0FE0AFCB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Staying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AC4BA-69EA-D295-9774-3D2260611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980" y="1965935"/>
            <a:ext cx="4552022" cy="42807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Uber, Door Dash, and Amazon are </a:t>
            </a:r>
            <a:r>
              <a:rPr lang="en-US" b="1">
                <a:solidFill>
                  <a:schemeClr val="tx1"/>
                </a:solidFill>
              </a:rPr>
              <a:t>transforming daily activities</a:t>
            </a:r>
          </a:p>
          <a:p>
            <a:r>
              <a:rPr lang="en-US" b="1">
                <a:solidFill>
                  <a:schemeClr val="tx1"/>
                </a:solidFill>
              </a:rPr>
              <a:t>Technology</a:t>
            </a:r>
            <a:r>
              <a:rPr lang="en-US">
                <a:solidFill>
                  <a:schemeClr val="tx1"/>
                </a:solidFill>
              </a:rPr>
              <a:t> is </a:t>
            </a:r>
            <a:r>
              <a:rPr lang="en-US" b="1">
                <a:solidFill>
                  <a:schemeClr val="tx1"/>
                </a:solidFill>
              </a:rPr>
              <a:t>easing</a:t>
            </a:r>
            <a:r>
              <a:rPr lang="en-US">
                <a:solidFill>
                  <a:schemeClr val="tx1"/>
                </a:solidFill>
              </a:rPr>
              <a:t> caregiver demands </a:t>
            </a:r>
            <a:r>
              <a:rPr lang="en-US" sz="1600">
                <a:solidFill>
                  <a:schemeClr val="tx1"/>
                </a:solidFill>
              </a:rPr>
              <a:t>(remote monitoring/care, telecare, medication reminders, alerts)</a:t>
            </a:r>
          </a:p>
          <a:p>
            <a:r>
              <a:rPr lang="en-US" b="1">
                <a:solidFill>
                  <a:schemeClr val="tx1"/>
                </a:solidFill>
              </a:rPr>
              <a:t>Virtual assistants </a:t>
            </a:r>
            <a:r>
              <a:rPr lang="en-US">
                <a:solidFill>
                  <a:schemeClr val="tx1"/>
                </a:solidFill>
              </a:rPr>
              <a:t>(Alexa, Echo) allow customers without computer access the news, listen to music, control smart devices and </a:t>
            </a:r>
            <a:r>
              <a:rPr lang="en-US" b="1" i="1">
                <a:solidFill>
                  <a:schemeClr val="tx1"/>
                </a:solidFill>
              </a:rPr>
              <a:t>could change the way that healthcare is accessed</a:t>
            </a:r>
          </a:p>
          <a:p>
            <a:pPr marL="0" indent="0">
              <a:buNone/>
            </a:pPr>
            <a:endParaRPr lang="en-US" b="1" i="1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CB7EA-3C01-5656-7870-6A32D28A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6589C9C-93AA-C0A9-839D-325F57213E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848406"/>
              </p:ext>
            </p:extLst>
          </p:nvPr>
        </p:nvGraphicFramePr>
        <p:xfrm>
          <a:off x="4609990" y="1212912"/>
          <a:ext cx="8183385" cy="503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Table setting outline">
            <a:extLst>
              <a:ext uri="{FF2B5EF4-FFF2-40B4-BE49-F238E27FC236}">
                <a16:creationId xmlns:a16="http://schemas.microsoft.com/office/drawing/2014/main" id="{2DCB06BC-F288-D30C-E09C-3AC254CE52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44483" y="1463313"/>
            <a:ext cx="1005244" cy="1005244"/>
          </a:xfrm>
          <a:prstGeom prst="rect">
            <a:avLst/>
          </a:prstGeom>
        </p:spPr>
      </p:pic>
      <p:pic>
        <p:nvPicPr>
          <p:cNvPr id="10" name="Graphic 9" descr="Medical outline">
            <a:extLst>
              <a:ext uri="{FF2B5EF4-FFF2-40B4-BE49-F238E27FC236}">
                <a16:creationId xmlns:a16="http://schemas.microsoft.com/office/drawing/2014/main" id="{A9D50EBB-506E-7F76-B7B8-46AD33DDB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89109" y="2474453"/>
            <a:ext cx="1609816" cy="1619106"/>
          </a:xfrm>
          <a:prstGeom prst="rect">
            <a:avLst/>
          </a:prstGeom>
        </p:spPr>
      </p:pic>
      <p:pic>
        <p:nvPicPr>
          <p:cNvPr id="12" name="Graphic 11" descr="Meditation outline">
            <a:extLst>
              <a:ext uri="{FF2B5EF4-FFF2-40B4-BE49-F238E27FC236}">
                <a16:creationId xmlns:a16="http://schemas.microsoft.com/office/drawing/2014/main" id="{3340452A-CCA5-16E1-AB1A-0581CF442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01698" y="2723442"/>
            <a:ext cx="1209746" cy="1209746"/>
          </a:xfrm>
          <a:prstGeom prst="rect">
            <a:avLst/>
          </a:prstGeom>
        </p:spPr>
      </p:pic>
      <p:pic>
        <p:nvPicPr>
          <p:cNvPr id="14" name="Graphic 13" descr="Cheers outline">
            <a:extLst>
              <a:ext uri="{FF2B5EF4-FFF2-40B4-BE49-F238E27FC236}">
                <a16:creationId xmlns:a16="http://schemas.microsoft.com/office/drawing/2014/main" id="{E611CE8D-4A37-6D38-D0FF-85E2624CD4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22259" y="4919270"/>
            <a:ext cx="1402670" cy="1402670"/>
          </a:xfrm>
          <a:prstGeom prst="rect">
            <a:avLst/>
          </a:prstGeom>
        </p:spPr>
      </p:pic>
      <p:pic>
        <p:nvPicPr>
          <p:cNvPr id="16" name="Graphic 15" descr="Occupational Therapy outline">
            <a:extLst>
              <a:ext uri="{FF2B5EF4-FFF2-40B4-BE49-F238E27FC236}">
                <a16:creationId xmlns:a16="http://schemas.microsoft.com/office/drawing/2014/main" id="{7080E8CB-7521-D205-DC46-A19E3CD7C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37882" y="5092933"/>
            <a:ext cx="914400" cy="914400"/>
          </a:xfrm>
          <a:prstGeom prst="rect">
            <a:avLst/>
          </a:prstGeom>
        </p:spPr>
      </p:pic>
      <p:pic>
        <p:nvPicPr>
          <p:cNvPr id="18" name="Graphic 17" descr="Work from home house with solid fill">
            <a:extLst>
              <a:ext uri="{FF2B5EF4-FFF2-40B4-BE49-F238E27FC236}">
                <a16:creationId xmlns:a16="http://schemas.microsoft.com/office/drawing/2014/main" id="{62069BF0-98E0-4BF6-8CB8-BA27CD7ED0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32506" y="3238745"/>
            <a:ext cx="1187484" cy="11874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5B5462-806F-2762-9411-8D79C8EDD96E}"/>
              </a:ext>
            </a:extLst>
          </p:cNvPr>
          <p:cNvSpPr txBox="1"/>
          <p:nvPr/>
        </p:nvSpPr>
        <p:spPr>
          <a:xfrm>
            <a:off x="7809478" y="1711971"/>
            <a:ext cx="178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Dining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3671CC-BFB7-1CB2-B046-9649BA382784}"/>
              </a:ext>
            </a:extLst>
          </p:cNvPr>
          <p:cNvSpPr txBox="1"/>
          <p:nvPr/>
        </p:nvSpPr>
        <p:spPr>
          <a:xfrm>
            <a:off x="9736789" y="3043865"/>
            <a:ext cx="178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Nursing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7BD479-C727-1FE9-090D-EAB2FE815BDD}"/>
              </a:ext>
            </a:extLst>
          </p:cNvPr>
          <p:cNvSpPr txBox="1"/>
          <p:nvPr/>
        </p:nvSpPr>
        <p:spPr>
          <a:xfrm>
            <a:off x="6283452" y="2967024"/>
            <a:ext cx="10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Peace of Mind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5233A-F1D6-4F28-9A9E-1D7D50CC27F6}"/>
              </a:ext>
            </a:extLst>
          </p:cNvPr>
          <p:cNvSpPr txBox="1"/>
          <p:nvPr/>
        </p:nvSpPr>
        <p:spPr>
          <a:xfrm>
            <a:off x="6582386" y="5340710"/>
            <a:ext cx="192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Engagement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53049-9929-257C-B24A-2AF32703AF88}"/>
              </a:ext>
            </a:extLst>
          </p:cNvPr>
          <p:cNvSpPr txBox="1"/>
          <p:nvPr/>
        </p:nvSpPr>
        <p:spPr>
          <a:xfrm>
            <a:off x="9298979" y="5265226"/>
            <a:ext cx="129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Therapy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229B79-F181-1266-F7FE-6E35583E0C4A}"/>
              </a:ext>
            </a:extLst>
          </p:cNvPr>
          <p:cNvCxnSpPr>
            <a:cxnSpLocks/>
          </p:cNvCxnSpPr>
          <p:nvPr/>
        </p:nvCxnSpPr>
        <p:spPr>
          <a:xfrm flipH="1">
            <a:off x="9469613" y="1737360"/>
            <a:ext cx="430237" cy="129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73F2E8-40A7-50BB-6FC6-0E48930A2F5A}"/>
              </a:ext>
            </a:extLst>
          </p:cNvPr>
          <p:cNvCxnSpPr>
            <a:cxnSpLocks/>
          </p:cNvCxnSpPr>
          <p:nvPr/>
        </p:nvCxnSpPr>
        <p:spPr>
          <a:xfrm flipH="1" flipV="1">
            <a:off x="6431417" y="5339070"/>
            <a:ext cx="360035" cy="2016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B5FD99-00CF-D572-2762-F47FB071228E}"/>
              </a:ext>
            </a:extLst>
          </p:cNvPr>
          <p:cNvCxnSpPr>
            <a:cxnSpLocks/>
          </p:cNvCxnSpPr>
          <p:nvPr/>
        </p:nvCxnSpPr>
        <p:spPr>
          <a:xfrm flipH="1">
            <a:off x="5973320" y="3781002"/>
            <a:ext cx="268554" cy="3043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311194C-0E1B-FB3E-A81B-A75693EC6D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12223" y="943892"/>
            <a:ext cx="1828800" cy="1219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Picture 50" descr="A picture containing text, cup, indoor, black&#10;&#10;Description automatically generated">
            <a:extLst>
              <a:ext uri="{FF2B5EF4-FFF2-40B4-BE49-F238E27FC236}">
                <a16:creationId xmlns:a16="http://schemas.microsoft.com/office/drawing/2014/main" id="{93F1B7BD-3247-988D-A171-EB63415C0A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07421" y="4168949"/>
            <a:ext cx="18288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5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PAYMENT, REGULATORY AND LEGAL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22D53-586E-4F80-B549-03B4A942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020" y="1860501"/>
            <a:ext cx="10058400" cy="446319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>
                <a:solidFill>
                  <a:schemeClr val="tx1"/>
                </a:solidFill>
              </a:rPr>
              <a:t>Federal and state regulations will continue to make it difficult to operate profitably and remain in compliance while still offering a quality service that caters to the consumer.  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>
                <a:solidFill>
                  <a:schemeClr val="tx1"/>
                </a:solidFill>
              </a:rPr>
              <a:t>Litigation will increase in the next several years with aggressive attorney marketing, a general lack of societal trust, and a growing acceptance of legal action.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C2FFE9-0AA1-8EDD-A637-DD41951D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87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67BFF3E5-9092-B28E-1132-9E15B10F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/>
          <a:p>
            <a:r>
              <a:rPr lang="en-US"/>
              <a:t>Payment Sources</a:t>
            </a:r>
          </a:p>
        </p:txBody>
      </p:sp>
      <p:pic>
        <p:nvPicPr>
          <p:cNvPr id="5" name="Picture 4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3521D5D4-87BD-3A39-0718-81A0F40E4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10" y="902545"/>
            <a:ext cx="5879870" cy="5909418"/>
          </a:xfrm>
          <a:prstGeom prst="rect">
            <a:avLst/>
          </a:prstGeom>
          <a:noFill/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8CB5B967-CF37-DDD8-3BEA-94C9317D9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>
            <a:normAutofit/>
          </a:bodyPr>
          <a:lstStyle/>
          <a:p>
            <a:r>
              <a:rPr lang="en-US"/>
              <a:t>Leadingage email 8.9.2022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D4948-5CFC-171A-D570-3B83FA65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noProof="0" smtClean="0"/>
              <a:pPr>
                <a:spcAft>
                  <a:spcPts val="600"/>
                </a:spcAft>
              </a:pPr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13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Introduction</a:t>
            </a:r>
          </a:p>
        </p:txBody>
      </p:sp>
      <p:pic>
        <p:nvPicPr>
          <p:cNvPr id="11" name="Picture Placeholder 10" descr="A picture containing sky, water, outdoor, person. It also reflects philosophy, peace&#10;&#10;">
            <a:extLst>
              <a:ext uri="{FF2B5EF4-FFF2-40B4-BE49-F238E27FC236}">
                <a16:creationId xmlns:a16="http://schemas.microsoft.com/office/drawing/2014/main" id="{94B2FFE9-6D1F-4DC1-8532-95405973AB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1905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the rapidly changing environment we find the world in now, we felt it beneficial for the team to present a “</a:t>
            </a:r>
            <a:r>
              <a:rPr lang="en-US" b="1" u="sng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situational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or “</a:t>
            </a:r>
            <a:r>
              <a:rPr lang="en-US" b="1" u="sng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environmental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analysis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 </a:t>
            </a:r>
          </a:p>
          <a:p>
            <a:pPr marL="1905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05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this session, we will  look at </a:t>
            </a: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trends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influencing the senior living industry and strategies to address these trends.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80821-2544-5A27-AE2E-2106BD2F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689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738EA3-8BE5-0876-61C8-D8B94D44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Nursing in Life Plan Communities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793DD-2AAA-0319-0EEE-66427A59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20</a:t>
            </a:fld>
            <a:endParaRPr lang="en-US" noProof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219BB2-47EC-2D58-FE0A-7CEF95DF0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03314"/>
              </p:ext>
            </p:extLst>
          </p:nvPr>
        </p:nvGraphicFramePr>
        <p:xfrm>
          <a:off x="1735481" y="1833561"/>
          <a:ext cx="8134350" cy="502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1FB490-502E-DD2D-2689-8BA14AFA232D}"/>
              </a:ext>
            </a:extLst>
          </p:cNvPr>
          <p:cNvSpPr txBox="1"/>
          <p:nvPr/>
        </p:nvSpPr>
        <p:spPr>
          <a:xfrm>
            <a:off x="4690429" y="3253302"/>
            <a:ext cx="22244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44.5%</a:t>
            </a:r>
          </a:p>
          <a:p>
            <a:pPr algn="ctr"/>
            <a:r>
              <a:rPr lang="en-US"/>
              <a:t>Percentage of respondents who indicate they </a:t>
            </a:r>
            <a:r>
              <a:rPr lang="en-US" b="1"/>
              <a:t>have plans to downsize their nursing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1A7CB9-9D5B-F35F-76F0-C9F70B4D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294" y="6388834"/>
            <a:ext cx="4846321" cy="365125"/>
          </a:xfrm>
        </p:spPr>
        <p:txBody>
          <a:bodyPr/>
          <a:lstStyle/>
          <a:p>
            <a:r>
              <a:rPr lang="en-US"/>
              <a:t>Source:  CLA Senior Living Trends Report</a:t>
            </a:r>
          </a:p>
        </p:txBody>
      </p:sp>
    </p:spTree>
    <p:extLst>
      <p:ext uri="{BB962C8B-B14F-4D97-AF65-F5344CB8AC3E}">
        <p14:creationId xmlns:p14="http://schemas.microsoft.com/office/powerpoint/2010/main" val="2010784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36C8-D3DF-09C7-23BF-5B5B5234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Senior Living Options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sz="2400" b="0">
                <a:solidFill>
                  <a:schemeClr val="tx1"/>
                </a:solidFill>
              </a:rPr>
              <a:t>Non-medical Home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56903-B10A-A458-2877-C6F84AA8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DDB0577-4DEF-2941-E4CA-DF760A9C7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676803"/>
              </p:ext>
            </p:extLst>
          </p:nvPr>
        </p:nvGraphicFramePr>
        <p:xfrm>
          <a:off x="5823440" y="1733843"/>
          <a:ext cx="5890845" cy="490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968148F-F711-24D1-221E-FDF1DD16B23F}"/>
              </a:ext>
            </a:extLst>
          </p:cNvPr>
          <p:cNvSpPr txBox="1"/>
          <p:nvPr/>
        </p:nvSpPr>
        <p:spPr>
          <a:xfrm>
            <a:off x="824720" y="2812317"/>
            <a:ext cx="499872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/>
              <a:t>Home-based and Community-based Services</a:t>
            </a:r>
          </a:p>
          <a:p>
            <a:r>
              <a:rPr lang="en-US" sz="1600"/>
              <a:t>Most plan to prioritize non-medical home care</a:t>
            </a:r>
          </a:p>
          <a:p>
            <a:endParaRPr lang="en-US"/>
          </a:p>
          <a:p>
            <a:r>
              <a:rPr lang="en-US"/>
              <a:t>Preparing for baby boomers while focusing on increasing demographics and service reach, providers showed diversity in their offerings with a focus on expanding reach and altering operations to provide home and community-based services.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8FABF6-F0FF-D2CD-159F-D6E3A09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294" y="6388834"/>
            <a:ext cx="4846321" cy="365125"/>
          </a:xfrm>
        </p:spPr>
        <p:txBody>
          <a:bodyPr/>
          <a:lstStyle/>
          <a:p>
            <a:r>
              <a:rPr lang="en-US"/>
              <a:t>Source:  CLA Senior Living Trends Report</a:t>
            </a:r>
          </a:p>
        </p:txBody>
      </p:sp>
    </p:spTree>
    <p:extLst>
      <p:ext uri="{BB962C8B-B14F-4D97-AF65-F5344CB8AC3E}">
        <p14:creationId xmlns:p14="http://schemas.microsoft.com/office/powerpoint/2010/main" val="111839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25313-68FE-4C2D-BC45-6966EFE0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Key Skilled Nursing Themes</a:t>
            </a:r>
            <a:endParaRPr lang="en-US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EF6E3C-B868-D78F-D22B-4581F0D14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909983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B44E8-4456-D82A-1C07-60DB5754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7B1CA-E355-B64D-4DEA-6B6F4165A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29" y="6264275"/>
            <a:ext cx="4846321" cy="365125"/>
          </a:xfrm>
        </p:spPr>
        <p:txBody>
          <a:bodyPr/>
          <a:lstStyle/>
          <a:p>
            <a:r>
              <a:rPr lang="en-US"/>
              <a:t>Source:  Ziegler Investment Banking</a:t>
            </a:r>
          </a:p>
        </p:txBody>
      </p:sp>
    </p:spTree>
    <p:extLst>
      <p:ext uri="{BB962C8B-B14F-4D97-AF65-F5344CB8AC3E}">
        <p14:creationId xmlns:p14="http://schemas.microsoft.com/office/powerpoint/2010/main" val="410358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4DAF-EEC1-4BB0-AC45-3F1486CB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/>
          <a:p>
            <a:r>
              <a:rPr lang="en-US"/>
              <a:t>Medicaid Reform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326F4-FCA9-4573-89CB-43A152D5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In 2022, MO HealthNet modified Medicaid payments for SNFs to include:</a:t>
            </a:r>
          </a:p>
          <a:p>
            <a:pPr marL="383540"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Rebasing from expense data based on 2019 cost reports (last rebase was completed in 1995)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pPr marL="383540"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Case mix adjustments based on acuity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pPr marL="383540"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Providers with high quality measures eligible for premium payments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pPr marL="383540"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 panose="020F0502020204030204"/>
            </a:endParaRPr>
          </a:p>
          <a:p>
            <a:pPr marL="383540"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Significant increases expected this year, as well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B0B6F0A-2F1F-45FD-856D-370506C68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1EF69-F393-4153-A3E7-C1A16178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4A458-0D05-197F-2093-094C4768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13" y="5258118"/>
            <a:ext cx="3492782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66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PARTNERSHIPS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22D53-586E-4F80-B549-03B4A942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123" y="1807687"/>
            <a:ext cx="10058400" cy="476371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tx1"/>
                </a:solidFill>
              </a:rPr>
              <a:t>The industry has been stressed over the past three years creating  a situation where many smaller organizations have affiliated with a larger entities</a:t>
            </a:r>
            <a:r>
              <a:rPr lang="en-US" sz="2400">
                <a:solidFill>
                  <a:schemeClr val="tx1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Mergers and acquisition have become a more prominent theme.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tx1"/>
                </a:solidFill>
              </a:rPr>
              <a:t>Providers must begin looking for partnerships to build on or enhance their community</a:t>
            </a:r>
            <a:r>
              <a:rPr lang="en-US" sz="2400">
                <a:solidFill>
                  <a:schemeClr val="tx1"/>
                </a:solidFill>
              </a:rPr>
              <a:t>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Mutually beneficial partnerships with other organizations that can help improve financial performance, reduce risk, and increase service levels need to be explored.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E207D-61B1-22E2-D466-0C55066A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6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Potential Partnership Opportunities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E207D-61B1-22E2-D466-0C55066A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3A64630-B46E-7027-78E7-92CA28023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994573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3189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spc="-50" baseline="0">
                <a:latin typeface="+mn-lt"/>
                <a:ea typeface="+mj-ea"/>
                <a:cs typeface="+mj-cs"/>
              </a:rPr>
              <a:t>PARTNERSHIPS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CFA72-EDC4-527C-EB67-4F82B21D3A8A}"/>
              </a:ext>
            </a:extLst>
          </p:cNvPr>
          <p:cNvSpPr txBox="1"/>
          <p:nvPr/>
        </p:nvSpPr>
        <p:spPr>
          <a:xfrm>
            <a:off x="1092200" y="3043050"/>
            <a:ext cx="3068832" cy="2638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Where do residents have a gap in service that I cannot provide now or in the future?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E207D-61B1-22E2-D466-0C55066A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b="0" i="0" u="none" strike="noStrike" cap="none" spc="0" normalizeH="0" baseline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b="0" i="0" u="none" strike="noStrike" cap="none" spc="0" normalizeH="0" baseline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BA9BECA-E260-CFF6-0026-E27FDAAE7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990660"/>
              </p:ext>
            </p:extLst>
          </p:nvPr>
        </p:nvGraphicFramePr>
        <p:xfrm>
          <a:off x="5458984" y="812800"/>
          <a:ext cx="5713841" cy="486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9656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9AA9-3081-779D-4DEC-D6FE4778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6658-232C-8A0F-5604-6CE9A89DF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79" y="1822045"/>
            <a:ext cx="10058400" cy="454010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tx1"/>
                </a:solidFill>
              </a:rPr>
              <a:t>Market has become very senior sensitive </a:t>
            </a:r>
            <a:r>
              <a:rPr lang="en-US" sz="2400">
                <a:solidFill>
                  <a:schemeClr val="tx1"/>
                </a:solidFill>
              </a:rPr>
              <a:t>and is bringing many innovations providing enhanced care. Devices are becoming “smarter” every day.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Labor shortage has created even greater interest from technology industry to help </a:t>
            </a:r>
            <a:r>
              <a:rPr lang="en-US" sz="2400" b="1">
                <a:solidFill>
                  <a:schemeClr val="tx1"/>
                </a:solidFill>
              </a:rPr>
              <a:t>solve this “person power” issue</a:t>
            </a:r>
            <a:r>
              <a:rPr lang="en-US" sz="2400">
                <a:solidFill>
                  <a:schemeClr val="tx1"/>
                </a:solidFill>
              </a:rPr>
              <a:t>.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The use of technology has been accelerated over the pass two years due to the pandemic. Programs are being </a:t>
            </a:r>
            <a:r>
              <a:rPr lang="en-US" sz="2400" b="1">
                <a:solidFill>
                  <a:schemeClr val="tx1"/>
                </a:solidFill>
              </a:rPr>
              <a:t>developed to grow the service levels offered through convenience related programs</a:t>
            </a:r>
            <a:r>
              <a:rPr lang="en-US" sz="2400">
                <a:solidFill>
                  <a:schemeClr val="tx1"/>
                </a:solidFill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tx1"/>
                </a:solidFill>
              </a:rPr>
              <a:t>Link-Age Technology Fund has brought many new senior related programs to market</a:t>
            </a:r>
            <a:r>
              <a:rPr lang="en-US" sz="2400">
                <a:solidFill>
                  <a:schemeClr val="tx1"/>
                </a:solidFill>
              </a:rPr>
              <a:t>.  Most of the solution are </a:t>
            </a:r>
            <a:r>
              <a:rPr lang="en-US" sz="2400" b="1">
                <a:solidFill>
                  <a:schemeClr val="tx1"/>
                </a:solidFill>
              </a:rPr>
              <a:t>targeting several pressure points</a:t>
            </a:r>
            <a:r>
              <a:rPr lang="en-US" sz="2400">
                <a:solidFill>
                  <a:schemeClr val="tx1"/>
                </a:solidFill>
              </a:rPr>
              <a:t>:  workforce solutions, family member platforms, telehealth, homecare, acute and post-acute convergence.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934BB-C6D1-A126-BE99-5D22710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62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1773436-71B1-21D5-D40F-D34CBD1C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Senior Living Garnering Significant Attention in Technology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F29C9-C4D8-DF98-D96D-4354514F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65E8BD7-46D9-069B-4588-2231185D3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" y="1737360"/>
            <a:ext cx="10043472" cy="4937760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24D3664-ED94-481A-5D60-951617A8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Ziegler Investment Banking Technology 2022 </a:t>
            </a:r>
          </a:p>
        </p:txBody>
      </p:sp>
    </p:spTree>
    <p:extLst>
      <p:ext uri="{BB962C8B-B14F-4D97-AF65-F5344CB8AC3E}">
        <p14:creationId xmlns:p14="http://schemas.microsoft.com/office/powerpoint/2010/main" val="3974506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CA8C-64BE-67CB-34AA-96965B34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The Future of Senior Living Technology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43A8899-F512-AA89-1091-019475CC09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6025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586E2-57A7-71FC-85E1-B64647D2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3BEA2-A3FE-5816-74A3-CC202842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Ziegler Investment Banking (CFO Conference 2022)</a:t>
            </a:r>
          </a:p>
        </p:txBody>
      </p:sp>
    </p:spTree>
    <p:extLst>
      <p:ext uri="{BB962C8B-B14F-4D97-AF65-F5344CB8AC3E}">
        <p14:creationId xmlns:p14="http://schemas.microsoft.com/office/powerpoint/2010/main" val="189007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LABOR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22D53-586E-4F80-B549-03B4A942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0501"/>
            <a:ext cx="10058400" cy="446319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tx1"/>
                </a:solidFill>
                <a:ea typeface="Verdana"/>
              </a:rPr>
              <a:t>Labor shortages are sweeping the nation post-COVID, impacting nearly all job categories.  </a:t>
            </a:r>
            <a:endParaRPr lang="en-US" sz="2400" b="1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  <a:ea typeface="Verdana"/>
                <a:cs typeface="Calibri"/>
              </a:rPr>
              <a:t>For every 100 open jobs there are only 48</a:t>
            </a:r>
            <a:r>
              <a:rPr lang="en-US" sz="3200" baseline="30000">
                <a:solidFill>
                  <a:schemeClr val="tx1"/>
                </a:solidFill>
                <a:ea typeface="Verdana"/>
                <a:cs typeface="Calibri"/>
              </a:rPr>
              <a:t>*</a:t>
            </a:r>
            <a:r>
              <a:rPr lang="en-US" sz="3200">
                <a:solidFill>
                  <a:schemeClr val="tx1"/>
                </a:solidFill>
                <a:ea typeface="Verdana"/>
                <a:cs typeface="Calibri"/>
              </a:rPr>
              <a:t> available workers in Missouri:</a:t>
            </a:r>
            <a:endParaRPr lang="en-US">
              <a:solidFill>
                <a:schemeClr val="tx1"/>
              </a:solidFill>
              <a:ea typeface="Verdana"/>
              <a:cs typeface="Calibri"/>
            </a:endParaRPr>
          </a:p>
          <a:p>
            <a:pPr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ea typeface="Verdana"/>
                <a:cs typeface="Calibri"/>
              </a:rPr>
              <a:t>In 2020, there were 113 workers available for every 100 jobs.</a:t>
            </a:r>
            <a:endParaRPr lang="en-US" sz="1600">
              <a:solidFill>
                <a:schemeClr val="tx1"/>
              </a:solidFill>
              <a:cs typeface="Calibri"/>
            </a:endParaRPr>
          </a:p>
          <a:p>
            <a:pPr lvl="1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ea typeface="Verdana"/>
                <a:cs typeface="Calibri"/>
              </a:rPr>
              <a:t>In 2022, there are only 47 workers available for every 100 jobs.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8A1FB8-BDFD-0E39-D5B1-426F7DFD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FAF6B-FAE3-71D1-24E8-392DBD81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/>
              <a:t>*</a:t>
            </a:r>
            <a:r>
              <a:rPr lang="en-US"/>
              <a:t>As of April 31, 2023</a:t>
            </a:r>
          </a:p>
        </p:txBody>
      </p:sp>
    </p:spTree>
    <p:extLst>
      <p:ext uri="{BB962C8B-B14F-4D97-AF65-F5344CB8AC3E}">
        <p14:creationId xmlns:p14="http://schemas.microsoft.com/office/powerpoint/2010/main" val="893224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7610" y="2738963"/>
            <a:ext cx="1005840" cy="0"/>
          </a:xfrm>
          <a:prstGeom prst="line">
            <a:avLst/>
          </a:prstGeom>
          <a:noFill/>
          <a:ln w="31750" cap="rnd" cmpd="sng" algn="ctr">
            <a:solidFill>
              <a:schemeClr val="accent2">
                <a:alpha val="68000"/>
              </a:schemeClr>
            </a:solidFill>
            <a:prstDash val="sysDot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789" y="613253"/>
            <a:ext cx="12192000" cy="105075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Health Services Technology</a:t>
            </a:r>
          </a:p>
        </p:txBody>
      </p:sp>
      <p:grpSp>
        <p:nvGrpSpPr>
          <p:cNvPr id="97" name="Percent Chart" descr="Percent chart&#10;"/>
          <p:cNvGrpSpPr/>
          <p:nvPr/>
        </p:nvGrpSpPr>
        <p:grpSpPr>
          <a:xfrm>
            <a:off x="376829" y="1945338"/>
            <a:ext cx="1645920" cy="1645973"/>
            <a:chOff x="4547093" y="1223945"/>
            <a:chExt cx="1645920" cy="1645973"/>
          </a:xfrm>
        </p:grpSpPr>
        <p:sp>
          <p:nvSpPr>
            <p:cNvPr id="98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75D1FF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00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9" name="dots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bg1">
                  <a:alpha val="68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Percent Chart" descr="Percent chart&#10;"/>
          <p:cNvGrpSpPr/>
          <p:nvPr/>
        </p:nvGrpSpPr>
        <p:grpSpPr>
          <a:xfrm>
            <a:off x="2932562" y="1890228"/>
            <a:ext cx="1645920" cy="1645973"/>
            <a:chOff x="4547093" y="1223945"/>
            <a:chExt cx="1645920" cy="1645973"/>
          </a:xfrm>
        </p:grpSpPr>
        <p:sp>
          <p:nvSpPr>
            <p:cNvPr id="110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75D1FF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11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2" name="dots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bg1">
                  <a:alpha val="68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Percent Chart" descr="Percent chart&#10;"/>
          <p:cNvGrpSpPr/>
          <p:nvPr/>
        </p:nvGrpSpPr>
        <p:grpSpPr>
          <a:xfrm>
            <a:off x="6491690" y="1872380"/>
            <a:ext cx="1645920" cy="1645973"/>
            <a:chOff x="4547093" y="1223945"/>
            <a:chExt cx="1645920" cy="1645973"/>
          </a:xfrm>
        </p:grpSpPr>
        <p:sp>
          <p:nvSpPr>
            <p:cNvPr id="114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75D1FF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15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6" name="dots / line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bg1">
                  <a:alpha val="68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7" name="Percent Chart" descr="Percent chart&#10;"/>
          <p:cNvGrpSpPr/>
          <p:nvPr/>
        </p:nvGrpSpPr>
        <p:grpSpPr>
          <a:xfrm>
            <a:off x="9073198" y="1826425"/>
            <a:ext cx="1645920" cy="1645973"/>
            <a:chOff x="4547093" y="1223945"/>
            <a:chExt cx="1645920" cy="1645973"/>
          </a:xfrm>
        </p:grpSpPr>
        <p:sp>
          <p:nvSpPr>
            <p:cNvPr id="118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75D1FF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19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0" name="dots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bg1">
                  <a:alpha val="68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1" name="Percent Chart" descr="Percent chart&#10;"/>
          <p:cNvGrpSpPr/>
          <p:nvPr/>
        </p:nvGrpSpPr>
        <p:grpSpPr>
          <a:xfrm>
            <a:off x="376829" y="4999900"/>
            <a:ext cx="1645920" cy="1645973"/>
            <a:chOff x="4547093" y="1223945"/>
            <a:chExt cx="1645920" cy="1645973"/>
          </a:xfrm>
        </p:grpSpPr>
        <p:sp>
          <p:nvSpPr>
            <p:cNvPr id="122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dots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bg1">
                  <a:alpha val="68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23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25" name="Percent Chart" descr="Percent chart&#10;"/>
          <p:cNvGrpSpPr/>
          <p:nvPr/>
        </p:nvGrpSpPr>
        <p:grpSpPr>
          <a:xfrm>
            <a:off x="6249059" y="5000285"/>
            <a:ext cx="1645920" cy="1645973"/>
            <a:chOff x="4547093" y="1223945"/>
            <a:chExt cx="1645920" cy="1645973"/>
          </a:xfrm>
        </p:grpSpPr>
        <p:sp>
          <p:nvSpPr>
            <p:cNvPr id="126" name="Outer Oval"/>
            <p:cNvSpPr>
              <a:spLocks noChangeAspect="1"/>
            </p:cNvSpPr>
            <p:nvPr/>
          </p:nvSpPr>
          <p:spPr>
            <a:xfrm>
              <a:off x="4646290" y="1323168"/>
              <a:ext cx="1447527" cy="1447527"/>
            </a:xfrm>
            <a:prstGeom prst="ellipse">
              <a:avLst/>
            </a:prstGeom>
            <a:solidFill>
              <a:srgbClr val="004568"/>
            </a:solidFill>
            <a:ln w="9525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6B1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27" name="Excel Chart"/>
            <p:cNvGraphicFramePr>
              <a:graphicFrameLocks noChangeAspect="1"/>
            </p:cNvGraphicFramePr>
            <p:nvPr/>
          </p:nvGraphicFramePr>
          <p:xfrm>
            <a:off x="4547093" y="1223945"/>
            <a:ext cx="1645920" cy="164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28" name="dots / line"/>
            <p:cNvSpPr>
              <a:spLocks noChangeAspect="1"/>
            </p:cNvSpPr>
            <p:nvPr/>
          </p:nvSpPr>
          <p:spPr>
            <a:xfrm>
              <a:off x="4783558" y="1460436"/>
              <a:ext cx="1172990" cy="1172990"/>
            </a:xfrm>
            <a:prstGeom prst="ellipse">
              <a:avLst/>
            </a:prstGeom>
            <a:noFill/>
            <a:ln w="40005" cap="rnd" cmpd="sng" algn="ctr">
              <a:solidFill>
                <a:schemeClr val="accent4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166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EBA9E-228D-6374-DE42-8E80635686EF}"/>
              </a:ext>
            </a:extLst>
          </p:cNvPr>
          <p:cNvSpPr txBox="1"/>
          <p:nvPr/>
        </p:nvSpPr>
        <p:spPr>
          <a:xfrm>
            <a:off x="214327" y="3536201"/>
            <a:ext cx="22052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adopted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electronic point of care/point of service documentation systems and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health/medical records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20E49-B0C7-76E7-F300-3670C2FC6599}"/>
              </a:ext>
            </a:extLst>
          </p:cNvPr>
          <p:cNvSpPr txBox="1"/>
          <p:nvPr/>
        </p:nvSpPr>
        <p:spPr>
          <a:xfrm>
            <a:off x="2456797" y="3566502"/>
            <a:ext cx="25974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adopted technologies, such </a:t>
            </a:r>
            <a:r>
              <a:rPr kumimoji="0" lang="en-US" sz="1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medication monitoring or telehealth remote monitoring.  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14F36-25C7-A066-0538-1867C1C5D37D}"/>
              </a:ext>
            </a:extLst>
          </p:cNvPr>
          <p:cNvSpPr txBox="1"/>
          <p:nvPr/>
        </p:nvSpPr>
        <p:spPr>
          <a:xfrm>
            <a:off x="6111943" y="3481749"/>
            <a:ext cx="24054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social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connectedness/resident engagement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95A4E3-EFA5-544F-7F36-B85FEC0BA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22749" y="2756503"/>
            <a:ext cx="1005840" cy="0"/>
          </a:xfrm>
          <a:prstGeom prst="line">
            <a:avLst/>
          </a:prstGeom>
          <a:noFill/>
          <a:ln w="31750" cap="rnd" cmpd="sng" algn="ctr">
            <a:solidFill>
              <a:schemeClr val="accent2">
                <a:alpha val="68000"/>
              </a:schemeClr>
            </a:solidFill>
            <a:prstDash val="sysDot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D7374B-9BFE-B11F-D92C-3419FEAFDDE6}"/>
              </a:ext>
            </a:extLst>
          </p:cNvPr>
          <p:cNvSpPr txBox="1"/>
          <p:nvPr/>
        </p:nvSpPr>
        <p:spPr>
          <a:xfrm>
            <a:off x="8793546" y="3490968"/>
            <a:ext cx="22052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Utilize more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analytical tools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7EC848-5BB5-B0CA-8033-F8551457C697}"/>
              </a:ext>
            </a:extLst>
          </p:cNvPr>
          <p:cNvSpPr txBox="1"/>
          <p:nvPr/>
        </p:nvSpPr>
        <p:spPr>
          <a:xfrm>
            <a:off x="2022749" y="5321417"/>
            <a:ext cx="3556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and resident screening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due to the pandemic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100A6-9A60-DE95-7BC2-824E01270F2B}"/>
              </a:ext>
            </a:extLst>
          </p:cNvPr>
          <p:cNvSpPr txBox="1"/>
          <p:nvPr/>
        </p:nvSpPr>
        <p:spPr>
          <a:xfrm>
            <a:off x="8032247" y="5350968"/>
            <a:ext cx="3242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 control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E5A74-568C-0F96-C659-5C43A7EB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9174" y="6316663"/>
            <a:ext cx="484632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LeadingAge Ziegler LZ200 report 2021</a:t>
            </a:r>
          </a:p>
        </p:txBody>
      </p:sp>
    </p:spTree>
    <p:extLst>
      <p:ext uri="{BB962C8B-B14F-4D97-AF65-F5344CB8AC3E}">
        <p14:creationId xmlns:p14="http://schemas.microsoft.com/office/powerpoint/2010/main" val="2220932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499B-4ACD-DBA1-C48A-A503F821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Utilizing Technology as a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Solution &amp; Strategic Advantage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110BD9-E345-AEC0-0B8D-2D11D1AE1B9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40392" y="1794261"/>
          <a:ext cx="5064597" cy="464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04D60B-4E41-DA33-2E84-9BEAB9AE1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4950" y="2068321"/>
            <a:ext cx="5535930" cy="428843"/>
          </a:xfrm>
          <a:solidFill>
            <a:schemeClr val="accent2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Noteworthy Trends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7D9101-D0E0-C3C6-8DCA-6CFD974AE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4949" y="2497164"/>
            <a:ext cx="5535931" cy="374918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b="1">
                <a:solidFill>
                  <a:schemeClr val="tx1"/>
                </a:solidFill>
              </a:rPr>
              <a:t>Technology adoption </a:t>
            </a:r>
            <a:r>
              <a:rPr lang="en-US">
                <a:solidFill>
                  <a:schemeClr val="tx1"/>
                </a:solidFill>
              </a:rPr>
              <a:t>rose dramatically during the pandemic (residents, staff, family members)</a:t>
            </a:r>
          </a:p>
          <a:p>
            <a:pPr>
              <a:spcBef>
                <a:spcPts val="800"/>
              </a:spcBef>
            </a:pPr>
            <a:r>
              <a:rPr lang="en-US">
                <a:solidFill>
                  <a:schemeClr val="tx1"/>
                </a:solidFill>
              </a:rPr>
              <a:t>Evolution of </a:t>
            </a:r>
            <a:r>
              <a:rPr lang="en-US" b="1">
                <a:solidFill>
                  <a:schemeClr val="tx1"/>
                </a:solidFill>
              </a:rPr>
              <a:t>technologies</a:t>
            </a:r>
            <a:r>
              <a:rPr lang="en-US">
                <a:solidFill>
                  <a:schemeClr val="tx1"/>
                </a:solidFill>
              </a:rPr>
              <a:t> from novel to </a:t>
            </a:r>
            <a:r>
              <a:rPr lang="en-US" b="1">
                <a:solidFill>
                  <a:schemeClr val="tx1"/>
                </a:solidFill>
              </a:rPr>
              <a:t>norm</a:t>
            </a:r>
            <a:r>
              <a:rPr lang="en-US">
                <a:solidFill>
                  <a:schemeClr val="tx1"/>
                </a:solidFill>
              </a:rPr>
              <a:t> (e.g., resident engagement, fall prevention)</a:t>
            </a:r>
          </a:p>
          <a:p>
            <a:pPr>
              <a:spcBef>
                <a:spcPts val="800"/>
              </a:spcBef>
            </a:pPr>
            <a:r>
              <a:rPr lang="en-US" b="1">
                <a:solidFill>
                  <a:schemeClr val="tx1"/>
                </a:solidFill>
              </a:rPr>
              <a:t>Emergence</a:t>
            </a:r>
            <a:r>
              <a:rPr lang="en-US">
                <a:solidFill>
                  <a:schemeClr val="tx1"/>
                </a:solidFill>
              </a:rPr>
              <a:t> of enterprise-level systems</a:t>
            </a:r>
          </a:p>
          <a:p>
            <a:pPr>
              <a:spcBef>
                <a:spcPts val="800"/>
              </a:spcBef>
            </a:pPr>
            <a:r>
              <a:rPr lang="en-US" b="1">
                <a:solidFill>
                  <a:schemeClr val="tx1"/>
                </a:solidFill>
              </a:rPr>
              <a:t>Consolidation</a:t>
            </a:r>
            <a:r>
              <a:rPr lang="en-US">
                <a:solidFill>
                  <a:schemeClr val="tx1"/>
                </a:solidFill>
              </a:rPr>
              <a:t>, particularly in Electronic Medical Record (EMR) space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Three dominant EMR players in not-for-profit senior living care</a:t>
            </a:r>
          </a:p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078425-3050-6E34-C439-6CD08C71C0C5}"/>
              </a:ext>
            </a:extLst>
          </p:cNvPr>
          <p:cNvGrpSpPr/>
          <p:nvPr/>
        </p:nvGrpSpPr>
        <p:grpSpPr>
          <a:xfrm>
            <a:off x="6369769" y="5756980"/>
            <a:ext cx="3657600" cy="589615"/>
            <a:chOff x="6940384" y="5751509"/>
            <a:chExt cx="4062850" cy="5896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F2ED02-BB3E-0E9C-E023-081581DB3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0384" y="5755857"/>
              <a:ext cx="957155" cy="5852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3DDB2C-AC80-ED04-A46F-205CA816E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7539" y="5751509"/>
              <a:ext cx="1658256" cy="353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59E826-BAF6-0E5C-5BFF-75232A83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10770" y="5825543"/>
              <a:ext cx="1292464" cy="3231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583662-2B7C-85FF-AB8A-29DBC474A0BD}"/>
              </a:ext>
            </a:extLst>
          </p:cNvPr>
          <p:cNvSpPr txBox="1"/>
          <p:nvPr/>
        </p:nvSpPr>
        <p:spPr>
          <a:xfrm>
            <a:off x="1834477" y="3334132"/>
            <a:ext cx="187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“Smart Aging” Technology Subsectors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91FE1-6FDB-AB4E-2EEF-924B4A05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3F86B-9A5A-F76C-684B-A39F89F5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92" y="6492875"/>
            <a:ext cx="484632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Ziegler:  Key Trends Influencing Our Future Mar 2022</a:t>
            </a:r>
          </a:p>
        </p:txBody>
      </p:sp>
    </p:spTree>
    <p:extLst>
      <p:ext uri="{BB962C8B-B14F-4D97-AF65-F5344CB8AC3E}">
        <p14:creationId xmlns:p14="http://schemas.microsoft.com/office/powerpoint/2010/main" val="3095180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3266F9-674E-F95B-EBD0-3A5DD0E1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21" name="Picture 20" descr="Yellow and blue symbols">
            <a:extLst>
              <a:ext uri="{FF2B5EF4-FFF2-40B4-BE49-F238E27FC236}">
                <a16:creationId xmlns:a16="http://schemas.microsoft.com/office/drawing/2014/main" id="{A26DDE6B-9CED-D78D-A50D-655A88E16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2" b="139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65BF64-4B30-4125-9A30-A1B08C8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5886-8ACA-4ED6-AA5B-215F6D741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all" spc="200"/>
              <a:t>Questions</a:t>
            </a:r>
            <a:r>
              <a:rPr lang="en-US"/>
              <a:t> </a:t>
            </a:r>
            <a:r>
              <a:rPr lang="en-US" cap="all" spc="200"/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412797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56D3AA-1073-4E81-956D-0B726466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Industry Challenges - Workforce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17414A12-04CE-12F2-5FBC-D5BE2F233076}"/>
              </a:ext>
            </a:extLst>
          </p:cNvPr>
          <p:cNvSpPr txBox="1"/>
          <p:nvPr/>
        </p:nvSpPr>
        <p:spPr>
          <a:xfrm>
            <a:off x="1475423" y="1788307"/>
            <a:ext cx="1030414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2000">
                <a:cs typeface="Georgia"/>
              </a:rPr>
              <a:t>Looking at data from the federal government, nursing homes are still facing historic job losses while other health care industries have mostly rebounded to pre-pandemic levels.</a:t>
            </a:r>
            <a:endParaRPr sz="2000">
              <a:cs typeface="Georgi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AC0923-1976-1A07-917E-E01BDD68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6580606F-1D99-B26A-E7AD-654A1B50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5423" y="6446838"/>
            <a:ext cx="8161021" cy="365125"/>
          </a:xfrm>
        </p:spPr>
        <p:txBody>
          <a:bodyPr/>
          <a:lstStyle/>
          <a:p>
            <a:r>
              <a:rPr lang="en-US"/>
              <a:t>Source: Bureau of labor statistics  February 2020 – December 2022</a:t>
            </a:r>
          </a:p>
        </p:txBody>
      </p:sp>
      <p:pic>
        <p:nvPicPr>
          <p:cNvPr id="8" name="Picture 7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7875301C-142E-AAB7-1397-92EF428BB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58" y="2466990"/>
            <a:ext cx="9963885" cy="39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5361-8706-0B79-7CA9-6456AF50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742923" cy="1450757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Job Openings Outpace Unemployed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86415-B936-7BF2-DC8B-AB0AF1BF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0CA565D-D214-F702-B763-AB6F01641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638149"/>
              </p:ext>
            </p:extLst>
          </p:nvPr>
        </p:nvGraphicFramePr>
        <p:xfrm>
          <a:off x="6208776" y="1677512"/>
          <a:ext cx="5651656" cy="476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7BE6D39-C09B-0929-A4AB-4A91EC0BC427}"/>
              </a:ext>
            </a:extLst>
          </p:cNvPr>
          <p:cNvSpPr/>
          <p:nvPr/>
        </p:nvSpPr>
        <p:spPr>
          <a:xfrm>
            <a:off x="8479977" y="5180488"/>
            <a:ext cx="15664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>
                <a:ln/>
                <a:solidFill>
                  <a:schemeClr val="accent3"/>
                </a:solidFill>
              </a:rPr>
              <a:t>July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0F526-739F-9D83-8570-A929CD644E5A}"/>
              </a:ext>
            </a:extLst>
          </p:cNvPr>
          <p:cNvSpPr txBox="1"/>
          <p:nvPr/>
        </p:nvSpPr>
        <p:spPr>
          <a:xfrm>
            <a:off x="6722198" y="4935975"/>
            <a:ext cx="147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Job openings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F12E2-3EAF-E15F-4AA8-FC06DA1BEB35}"/>
              </a:ext>
            </a:extLst>
          </p:cNvPr>
          <p:cNvSpPr txBox="1"/>
          <p:nvPr/>
        </p:nvSpPr>
        <p:spPr>
          <a:xfrm>
            <a:off x="8519160" y="2875002"/>
            <a:ext cx="147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Left their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C651B-E038-CEB0-6AF4-C52D4001B9F2}"/>
              </a:ext>
            </a:extLst>
          </p:cNvPr>
          <p:cNvSpPr txBox="1"/>
          <p:nvPr/>
        </p:nvSpPr>
        <p:spPr>
          <a:xfrm>
            <a:off x="10615852" y="4935975"/>
            <a:ext cx="89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Layoffs</a:t>
            </a:r>
          </a:p>
        </p:txBody>
      </p:sp>
      <p:pic>
        <p:nvPicPr>
          <p:cNvPr id="14" name="Graphic 13" descr="Inbox outline">
            <a:extLst>
              <a:ext uri="{FF2B5EF4-FFF2-40B4-BE49-F238E27FC236}">
                <a16:creationId xmlns:a16="http://schemas.microsoft.com/office/drawing/2014/main" id="{1933E7C3-DBBB-8697-D806-0ED4B8E35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29690" y="4234539"/>
            <a:ext cx="457200" cy="457200"/>
          </a:xfrm>
          <a:prstGeom prst="rect">
            <a:avLst/>
          </a:prstGeom>
        </p:spPr>
      </p:pic>
      <p:pic>
        <p:nvPicPr>
          <p:cNvPr id="16" name="Graphic 15" descr="Exit with solid fill">
            <a:extLst>
              <a:ext uri="{FF2B5EF4-FFF2-40B4-BE49-F238E27FC236}">
                <a16:creationId xmlns:a16="http://schemas.microsoft.com/office/drawing/2014/main" id="{1F34238F-AA29-23B1-9D1A-2508D237AD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4604" y="4234539"/>
            <a:ext cx="457200" cy="457200"/>
          </a:xfrm>
          <a:prstGeom prst="rect">
            <a:avLst/>
          </a:prstGeom>
        </p:spPr>
      </p:pic>
      <p:pic>
        <p:nvPicPr>
          <p:cNvPr id="18" name="Graphic 17" descr="Unfollow outline">
            <a:extLst>
              <a:ext uri="{FF2B5EF4-FFF2-40B4-BE49-F238E27FC236}">
                <a16:creationId xmlns:a16="http://schemas.microsoft.com/office/drawing/2014/main" id="{30822948-1B60-ED63-E87C-3661C77893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78006" y="4234539"/>
            <a:ext cx="457200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4F5E3-1A91-424B-CB1D-77F014F99F93}"/>
              </a:ext>
            </a:extLst>
          </p:cNvPr>
          <p:cNvSpPr txBox="1"/>
          <p:nvPr/>
        </p:nvSpPr>
        <p:spPr>
          <a:xfrm>
            <a:off x="6670301" y="1981596"/>
            <a:ext cx="5169902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Job openings still out numbered unemployed workers by </a:t>
            </a:r>
            <a:r>
              <a:rPr lang="en-US" sz="2000">
                <a:solidFill>
                  <a:schemeClr val="bg1"/>
                </a:solidFill>
                <a:latin typeface="Arial Black" panose="020B0A04020102020204" pitchFamily="34" charset="0"/>
              </a:rPr>
              <a:t>5.5</a:t>
            </a:r>
            <a:r>
              <a:rPr lang="en-US" sz="200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F2931-FE52-E703-AFDF-1AD505BC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940" y="6386989"/>
            <a:ext cx="4846321" cy="365125"/>
          </a:xfrm>
        </p:spPr>
        <p:txBody>
          <a:bodyPr/>
          <a:lstStyle/>
          <a:p>
            <a:r>
              <a:rPr lang="en-US"/>
              <a:t>Source:  SHRM "Job Openings continue to slide” May 2, 2023</a:t>
            </a:r>
          </a:p>
        </p:txBody>
      </p:sp>
      <p:pic>
        <p:nvPicPr>
          <p:cNvPr id="13" name="Picture 1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9EC3A66-C7D4-7BB0-1CD5-3D293381DD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8" y="1981596"/>
            <a:ext cx="6350375" cy="42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D55B-EA43-D706-051C-242D086C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Lee’s Summit Labor Market Area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FF5D50-6142-A681-9ECC-CE9986B44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666" y="1957561"/>
            <a:ext cx="3859102" cy="359085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0ABEAC-1D4D-6747-71FC-B5FD25AAA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78777" y="1957561"/>
            <a:ext cx="4995888" cy="2583032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469D47F-D6C7-2E92-BA8E-1FFC7D72B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727898"/>
              </p:ext>
            </p:extLst>
          </p:nvPr>
        </p:nvGraphicFramePr>
        <p:xfrm>
          <a:off x="4202545" y="4666267"/>
          <a:ext cx="7915564" cy="207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6B968-55AF-E227-21D4-B028CAC6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0FF56-6D7A-BF08-3483-887B767F2D17}"/>
              </a:ext>
            </a:extLst>
          </p:cNvPr>
          <p:cNvSpPr txBox="1"/>
          <p:nvPr/>
        </p:nvSpPr>
        <p:spPr>
          <a:xfrm>
            <a:off x="257666" y="6446838"/>
            <a:ext cx="3859102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u="none" strike="noStrike" kern="1200" cap="all" spc="0" normalizeH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cs typeface="+mn-cs"/>
              </a:rPr>
              <a:t>Source:  2022 Lee’s Summit Targeted Industry Analysis Report</a:t>
            </a:r>
          </a:p>
        </p:txBody>
      </p:sp>
    </p:spTree>
    <p:extLst>
      <p:ext uri="{BB962C8B-B14F-4D97-AF65-F5344CB8AC3E}">
        <p14:creationId xmlns:p14="http://schemas.microsoft.com/office/powerpoint/2010/main" val="270338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E874FE-2E72-7496-37AE-203779D5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How will Workforce Issues Impact Retirement Communities in the Future?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8D98BC-A57F-3235-DBC4-4A1F6D822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Increased cost to operate </a:t>
            </a:r>
            <a:r>
              <a:rPr lang="en-US">
                <a:solidFill>
                  <a:schemeClr val="tx1"/>
                </a:solidFill>
              </a:rPr>
              <a:t>while at the same time the challenges for recruitment</a:t>
            </a:r>
          </a:p>
          <a:p>
            <a:r>
              <a:rPr lang="en-US">
                <a:solidFill>
                  <a:schemeClr val="tx1"/>
                </a:solidFill>
              </a:rPr>
              <a:t>Concern over a </a:t>
            </a:r>
            <a:r>
              <a:rPr lang="en-US" b="1">
                <a:solidFill>
                  <a:schemeClr val="tx1"/>
                </a:solidFill>
              </a:rPr>
              <a:t>reduction in quality/service if qualified labor cannot be secured</a:t>
            </a:r>
          </a:p>
          <a:p>
            <a:r>
              <a:rPr lang="en-US">
                <a:solidFill>
                  <a:schemeClr val="tx1"/>
                </a:solidFill>
              </a:rPr>
              <a:t>Potential </a:t>
            </a:r>
            <a:r>
              <a:rPr lang="en-US" b="1">
                <a:solidFill>
                  <a:schemeClr val="tx1"/>
                </a:solidFill>
              </a:rPr>
              <a:t>shift to technology </a:t>
            </a:r>
            <a:r>
              <a:rPr lang="en-US">
                <a:solidFill>
                  <a:schemeClr val="tx1"/>
                </a:solidFill>
              </a:rPr>
              <a:t>to help offset increased labor costs and challenges to accessing labor</a:t>
            </a:r>
          </a:p>
          <a:p>
            <a:r>
              <a:rPr lang="en-US">
                <a:solidFill>
                  <a:schemeClr val="tx1"/>
                </a:solidFill>
              </a:rPr>
              <a:t>Very </a:t>
            </a:r>
            <a:r>
              <a:rPr lang="en-US" b="1">
                <a:solidFill>
                  <a:schemeClr val="tx1"/>
                </a:solidFill>
              </a:rPr>
              <a:t>strong competitive environment for labor</a:t>
            </a:r>
            <a:r>
              <a:rPr lang="en-US">
                <a:solidFill>
                  <a:schemeClr val="tx1"/>
                </a:solidFill>
              </a:rPr>
              <a:t>, particularly skilled</a:t>
            </a:r>
          </a:p>
          <a:p>
            <a:r>
              <a:rPr lang="en-US" b="1">
                <a:solidFill>
                  <a:schemeClr val="tx1"/>
                </a:solidFill>
              </a:rPr>
              <a:t>Cost of turnover</a:t>
            </a:r>
          </a:p>
          <a:p>
            <a:r>
              <a:rPr lang="en-US">
                <a:solidFill>
                  <a:schemeClr val="tx1"/>
                </a:solidFill>
              </a:rPr>
              <a:t>Mandated “</a:t>
            </a:r>
            <a:r>
              <a:rPr lang="en-US" b="1">
                <a:solidFill>
                  <a:schemeClr val="tx1"/>
                </a:solidFill>
              </a:rPr>
              <a:t>living wage</a:t>
            </a:r>
            <a:r>
              <a:rPr lang="en-US">
                <a:solidFill>
                  <a:schemeClr val="tx1"/>
                </a:solidFill>
              </a:rPr>
              <a:t>” changes will </a:t>
            </a:r>
            <a:r>
              <a:rPr lang="en-US" b="1">
                <a:solidFill>
                  <a:schemeClr val="tx1"/>
                </a:solidFill>
              </a:rPr>
              <a:t>impact financial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A7DDC-DD55-A49D-AB39-077399099237}"/>
              </a:ext>
            </a:extLst>
          </p:cNvPr>
          <p:cNvSpPr txBox="1"/>
          <p:nvPr/>
        </p:nvSpPr>
        <p:spPr>
          <a:xfrm>
            <a:off x="1681428" y="5505254"/>
            <a:ext cx="8829145" cy="10002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en-US" i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Labor already consumes 55-60% of operating budget.  Pressure on this segment of spending forces us to cut in other areas or price ourselves out of the market.</a:t>
            </a:r>
            <a:r>
              <a:rPr lang="en-US" sz="2400" b="1" i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Arial Narrow" panose="020B0606020202030204" pitchFamily="34" charset="0"/>
                <a:ea typeface="Cambria Math" panose="02040503050406030204" pitchFamily="18" charset="0"/>
              </a:rPr>
              <a:t>Participant comments from CLA  2021 Senior Living Trends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58750-A396-8A64-0450-502E22BC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FD9D6E0-CFBE-D53E-64BB-E62091A9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Methods to Attract New Staff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032D0E-F8B6-A0B7-E547-B0A1B8957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In the Wave 40 survey, three-quarters of respondents indicated the severity of their staffing shortages across their organizations was moderate (73%).</a:t>
            </a:r>
          </a:p>
          <a:p>
            <a:r>
              <a:rPr lang="en-US">
                <a:solidFill>
                  <a:schemeClr val="tx1"/>
                </a:solidFill>
              </a:rPr>
              <a:t>Attracting community and caregiving staff continues to be among operators’ most significant changes, followed by rising operating expenses (89% &amp; 80%, respectively).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7CF3C5-9F7A-5CCC-957A-561586ACB9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2098" y="1775803"/>
            <a:ext cx="4639735" cy="4795594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93B676-FEC7-B205-F37A-C4BFE000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2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16B24-A196-FF39-041B-B3868C66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6E8E0-4688-8D43-0486-ACD0F275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" y="0"/>
            <a:ext cx="6155055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6A128-DB3F-4291-087C-AC3FC45B6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The Evolution of the Employee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0D1AE-D6E7-ADFC-B719-CB9E2744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5352" y="6428221"/>
            <a:ext cx="4084321" cy="365125"/>
          </a:xfrm>
        </p:spPr>
        <p:txBody>
          <a:bodyPr/>
          <a:lstStyle/>
          <a:p>
            <a:r>
              <a:rPr lang="en-US" noProof="0"/>
              <a:t>Source:  @Capture Brain</a:t>
            </a:r>
          </a:p>
        </p:txBody>
      </p:sp>
    </p:spTree>
    <p:extLst>
      <p:ext uri="{BB962C8B-B14F-4D97-AF65-F5344CB8AC3E}">
        <p14:creationId xmlns:p14="http://schemas.microsoft.com/office/powerpoint/2010/main" val="20744098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99de361-acc2-4e1f-816f-988a0cc85267" xsi:nil="true"/>
    <_ip_UnifiedCompliancePolicyUIAction xmlns="http://schemas.microsoft.com/sharepoint/v3" xsi:nil="true"/>
    <_activity xmlns="799de361-acc2-4e1f-816f-988a0cc85267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521E979661C4D81359F27A4A11E2F" ma:contentTypeVersion="17" ma:contentTypeDescription="Create a new document." ma:contentTypeScope="" ma:versionID="974f6da73c229c1e398e1f7ec43c64b9">
  <xsd:schema xmlns:xsd="http://www.w3.org/2001/XMLSchema" xmlns:xs="http://www.w3.org/2001/XMLSchema" xmlns:p="http://schemas.microsoft.com/office/2006/metadata/properties" xmlns:ns1="http://schemas.microsoft.com/sharepoint/v3" xmlns:ns3="799de361-acc2-4e1f-816f-988a0cc85267" xmlns:ns4="2e118d4b-fde9-44dc-8b10-412b18e75e23" targetNamespace="http://schemas.microsoft.com/office/2006/metadata/properties" ma:root="true" ma:fieldsID="d85e783dd8e8a7150ccd37e9d5aaa370" ns1:_="" ns3:_="" ns4:_="">
    <xsd:import namespace="http://schemas.microsoft.com/sharepoint/v3"/>
    <xsd:import namespace="799de361-acc2-4e1f-816f-988a0cc85267"/>
    <xsd:import namespace="2e118d4b-fde9-44dc-8b10-412b18e75e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de361-acc2-4e1f-816f-988a0cc852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18d4b-fde9-44dc-8b10-412b18e75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documentManagement/types"/>
    <ds:schemaRef ds:uri="http://purl.org/dc/elements/1.1/"/>
    <ds:schemaRef ds:uri="http://schemas.microsoft.com/sharepoint/v3"/>
    <ds:schemaRef ds:uri="799de361-acc2-4e1f-816f-988a0cc85267"/>
    <ds:schemaRef ds:uri="2e118d4b-fde9-44dc-8b10-412b18e75e23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083581-D66B-40EE-BBCA-A41F5BCB2685}">
  <ds:schemaRefs>
    <ds:schemaRef ds:uri="2e118d4b-fde9-44dc-8b10-412b18e75e23"/>
    <ds:schemaRef ds:uri="799de361-acc2-4e1f-816f-988a0cc852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company all hands presentation</Template>
  <TotalTime>0</TotalTime>
  <Words>1680</Words>
  <Application>Microsoft Office PowerPoint</Application>
  <PresentationFormat>Widescreen</PresentationFormat>
  <Paragraphs>263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Aharoni</vt:lpstr>
      <vt:lpstr>Arial</vt:lpstr>
      <vt:lpstr>Arial Black</vt:lpstr>
      <vt:lpstr>Arial Narrow</vt:lpstr>
      <vt:lpstr>Calibri</vt:lpstr>
      <vt:lpstr>Cambria Math</vt:lpstr>
      <vt:lpstr>Corbel</vt:lpstr>
      <vt:lpstr>Times New Roman</vt:lpstr>
      <vt:lpstr>Wingdings</vt:lpstr>
      <vt:lpstr>RetrospectVTI</vt:lpstr>
      <vt:lpstr>2_Custom Design</vt:lpstr>
      <vt:lpstr>1_RetrospectVTI</vt:lpstr>
      <vt:lpstr>Emerging Trends in Senior Living</vt:lpstr>
      <vt:lpstr>Introduction</vt:lpstr>
      <vt:lpstr>LABOR</vt:lpstr>
      <vt:lpstr>Industry Challenges - Workforce</vt:lpstr>
      <vt:lpstr>Job Openings Outpace Unemployed Workers</vt:lpstr>
      <vt:lpstr>Lee’s Summit Labor Market Area</vt:lpstr>
      <vt:lpstr>How will Workforce Issues Impact Retirement Communities in the Future?</vt:lpstr>
      <vt:lpstr>Methods to Attract New Staff</vt:lpstr>
      <vt:lpstr>The Evolution of the Employee</vt:lpstr>
      <vt:lpstr>DEMOGRAPHICS</vt:lpstr>
      <vt:lpstr> Demographics Driving Demand</vt:lpstr>
      <vt:lpstr>Jackson County Growth by Age</vt:lpstr>
      <vt:lpstr>PowerPoint Presentation</vt:lpstr>
      <vt:lpstr>Kansas City Primary Market Area (PMA) Growth</vt:lpstr>
      <vt:lpstr>The Changing Senior Consumer</vt:lpstr>
      <vt:lpstr>Senior Consumer Expectations</vt:lpstr>
      <vt:lpstr>Staying at Home</vt:lpstr>
      <vt:lpstr>PAYMENT, REGULATORY AND LEGAL</vt:lpstr>
      <vt:lpstr>Payment Sources</vt:lpstr>
      <vt:lpstr>Nursing in Life Plan Communities</vt:lpstr>
      <vt:lpstr>Senior Living Options Non-medical Home Care</vt:lpstr>
      <vt:lpstr>Key Skilled Nursing Themes</vt:lpstr>
      <vt:lpstr>Medicaid Reform</vt:lpstr>
      <vt:lpstr>PARTNERSHIPS</vt:lpstr>
      <vt:lpstr>Potential Partnership Opportunities</vt:lpstr>
      <vt:lpstr>PARTNERSHIPS </vt:lpstr>
      <vt:lpstr>TECHNOLOGY</vt:lpstr>
      <vt:lpstr>Senior Living Garnering Significant Attention in Technology</vt:lpstr>
      <vt:lpstr>The Future of Senior Living Technology</vt:lpstr>
      <vt:lpstr>Health Services Technology</vt:lpstr>
      <vt:lpstr>Utilizing Technology as a  Solution &amp; Strategic Advantage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Situational | Environmental Analysis</dc:title>
  <dc:creator>dbarron (Donna Barron)</dc:creator>
  <cp:lastModifiedBy>gwarner (Ginger Warner)</cp:lastModifiedBy>
  <cp:revision>4</cp:revision>
  <cp:lastPrinted>2022-10-01T19:39:41Z</cp:lastPrinted>
  <dcterms:created xsi:type="dcterms:W3CDTF">2022-07-13T19:33:32Z</dcterms:created>
  <dcterms:modified xsi:type="dcterms:W3CDTF">2023-05-11T20:28:16Z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0x010100CFE521E979661C4D81359F27A4A11E2F</vt:lpwstr>
  </property>
</Properties>
</file>