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66" r:id="rId3"/>
    <p:sldId id="510" r:id="rId4"/>
    <p:sldId id="257" r:id="rId5"/>
    <p:sldId id="258" r:id="rId6"/>
    <p:sldId id="264" r:id="rId7"/>
    <p:sldId id="268" r:id="rId8"/>
    <p:sldId id="269" r:id="rId9"/>
    <p:sldId id="276" r:id="rId10"/>
    <p:sldId id="270" r:id="rId11"/>
    <p:sldId id="261" r:id="rId12"/>
    <p:sldId id="476" r:id="rId13"/>
    <p:sldId id="278" r:id="rId14"/>
    <p:sldId id="267" r:id="rId15"/>
    <p:sldId id="272" r:id="rId16"/>
    <p:sldId id="487" r:id="rId17"/>
    <p:sldId id="263" r:id="rId18"/>
    <p:sldId id="279" r:id="rId19"/>
    <p:sldId id="262" r:id="rId20"/>
    <p:sldId id="273" r:id="rId21"/>
    <p:sldId id="490" r:id="rId22"/>
    <p:sldId id="259" r:id="rId23"/>
    <p:sldId id="277" r:id="rId24"/>
    <p:sldId id="275" r:id="rId25"/>
    <p:sldId id="491" r:id="rId26"/>
    <p:sldId id="492" r:id="rId27"/>
    <p:sldId id="260" r:id="rId28"/>
    <p:sldId id="493" r:id="rId29"/>
    <p:sldId id="533" r:id="rId30"/>
    <p:sldId id="534" r:id="rId31"/>
    <p:sldId id="496" r:id="rId32"/>
    <p:sldId id="516" r:id="rId33"/>
    <p:sldId id="517" r:id="rId34"/>
    <p:sldId id="518" r:id="rId35"/>
    <p:sldId id="522" r:id="rId36"/>
    <p:sldId id="501" r:id="rId37"/>
    <p:sldId id="523" r:id="rId38"/>
    <p:sldId id="505" r:id="rId39"/>
    <p:sldId id="524" r:id="rId40"/>
    <p:sldId id="525" r:id="rId41"/>
    <p:sldId id="546" r:id="rId42"/>
    <p:sldId id="526" r:id="rId43"/>
    <p:sldId id="527" r:id="rId44"/>
    <p:sldId id="528" r:id="rId45"/>
    <p:sldId id="535" r:id="rId46"/>
    <p:sldId id="529" r:id="rId47"/>
    <p:sldId id="531" r:id="rId48"/>
    <p:sldId id="536" r:id="rId49"/>
    <p:sldId id="537" r:id="rId50"/>
    <p:sldId id="538" r:id="rId51"/>
    <p:sldId id="542" r:id="rId52"/>
    <p:sldId id="494" r:id="rId53"/>
    <p:sldId id="321" r:id="rId54"/>
    <p:sldId id="322" r:id="rId55"/>
    <p:sldId id="495" r:id="rId56"/>
    <p:sldId id="497" r:id="rId57"/>
    <p:sldId id="511" r:id="rId58"/>
    <p:sldId id="498" r:id="rId59"/>
    <p:sldId id="499" r:id="rId60"/>
    <p:sldId id="500" r:id="rId61"/>
    <p:sldId id="506" r:id="rId62"/>
    <p:sldId id="504" r:id="rId63"/>
    <p:sldId id="512" r:id="rId64"/>
    <p:sldId id="508" r:id="rId65"/>
    <p:sldId id="513" r:id="rId66"/>
    <p:sldId id="514" r:id="rId67"/>
    <p:sldId id="515" r:id="rId68"/>
    <p:sldId id="507" r:id="rId69"/>
    <p:sldId id="539" r:id="rId70"/>
    <p:sldId id="541" r:id="rId71"/>
    <p:sldId id="543" r:id="rId72"/>
    <p:sldId id="509" r:id="rId73"/>
    <p:sldId id="545" r:id="rId74"/>
    <p:sldId id="547" r:id="rId75"/>
    <p:sldId id="548" r:id="rId76"/>
    <p:sldId id="551" r:id="rId77"/>
    <p:sldId id="552" r:id="rId78"/>
    <p:sldId id="553" r:id="rId79"/>
    <p:sldId id="554" r:id="rId80"/>
    <p:sldId id="556" r:id="rId81"/>
    <p:sldId id="557" r:id="rId82"/>
    <p:sldId id="343" r:id="rId83"/>
    <p:sldId id="338" r:id="rId84"/>
    <p:sldId id="367" r:id="rId85"/>
    <p:sldId id="544" r:id="rId8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A6C55-6A19-4CC5-94AC-A3D9972A1CCD}" v="14" dt="2023-05-04T20:09:45.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625" autoAdjust="0"/>
  </p:normalViewPr>
  <p:slideViewPr>
    <p:cSldViewPr snapToGrid="0">
      <p:cViewPr>
        <p:scale>
          <a:sx n="53" d="100"/>
          <a:sy n="53" d="100"/>
        </p:scale>
        <p:origin x="11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E4BAB-A3A1-4B61-A043-CEFDC591E3E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E1469F3-DD75-49D5-94AA-E5D743EE0019}">
      <dgm:prSet phldrT="[Text]" custT="1"/>
      <dgm:spPr/>
      <dgm:t>
        <a:bodyPr/>
        <a:lstStyle/>
        <a:p>
          <a:r>
            <a:rPr lang="en-US" sz="2300" b="1" dirty="0"/>
            <a:t>Health Inspections</a:t>
          </a:r>
        </a:p>
      </dgm:t>
    </dgm:pt>
    <dgm:pt modelId="{8C9289B9-4C38-42AA-AD7D-A48BFA6604FB}" type="parTrans" cxnId="{94FFE4EF-6CE2-4D7D-8E23-CEBFFE76B827}">
      <dgm:prSet/>
      <dgm:spPr/>
      <dgm:t>
        <a:bodyPr/>
        <a:lstStyle/>
        <a:p>
          <a:endParaRPr lang="en-US"/>
        </a:p>
      </dgm:t>
    </dgm:pt>
    <dgm:pt modelId="{9816105D-BD29-4AED-8FFD-FD2E76E0BF7D}" type="sibTrans" cxnId="{94FFE4EF-6CE2-4D7D-8E23-CEBFFE76B827}">
      <dgm:prSet/>
      <dgm:spPr/>
      <dgm:t>
        <a:bodyPr/>
        <a:lstStyle/>
        <a:p>
          <a:endParaRPr lang="en-US"/>
        </a:p>
      </dgm:t>
    </dgm:pt>
    <dgm:pt modelId="{2DFEEE75-6BEE-4D5E-98F5-5EED79CA042C}">
      <dgm:prSet phldrT="[Text]"/>
      <dgm:spPr/>
      <dgm:t>
        <a:bodyPr/>
        <a:lstStyle/>
        <a:p>
          <a:r>
            <a:rPr lang="en-US" b="1" dirty="0"/>
            <a:t>Measures based on outcomes from state health inspections</a:t>
          </a:r>
        </a:p>
      </dgm:t>
    </dgm:pt>
    <dgm:pt modelId="{C8B0C40B-0F44-4F83-BCAC-2A46E5A6F0F8}" type="parTrans" cxnId="{880D9599-1B39-4E35-8A01-F128CF0566BE}">
      <dgm:prSet/>
      <dgm:spPr/>
      <dgm:t>
        <a:bodyPr/>
        <a:lstStyle/>
        <a:p>
          <a:endParaRPr lang="en-US"/>
        </a:p>
      </dgm:t>
    </dgm:pt>
    <dgm:pt modelId="{47009C68-4EE4-460B-8C5C-1A973AA88EE9}" type="sibTrans" cxnId="{880D9599-1B39-4E35-8A01-F128CF0566BE}">
      <dgm:prSet/>
      <dgm:spPr/>
      <dgm:t>
        <a:bodyPr/>
        <a:lstStyle/>
        <a:p>
          <a:endParaRPr lang="en-US"/>
        </a:p>
      </dgm:t>
    </dgm:pt>
    <dgm:pt modelId="{BDB153A3-9A4B-4BAA-83B8-9C8CA0E2C809}">
      <dgm:prSet phldrT="[Text]" custT="1"/>
      <dgm:spPr/>
      <dgm:t>
        <a:bodyPr/>
        <a:lstStyle/>
        <a:p>
          <a:r>
            <a:rPr lang="en-US" sz="1800" dirty="0"/>
            <a:t>Ratings for the health inspections domain are based on the number, scope, and severity of deficiencies identified during the three most recent annual inspection surveys, as well as substantiated findings from the most recent 36 months of complaint investigations and focused infection control surveys.</a:t>
          </a:r>
        </a:p>
      </dgm:t>
    </dgm:pt>
    <dgm:pt modelId="{E1D127B3-870E-45B2-81D3-C1F341E61EEF}" type="parTrans" cxnId="{11DE8851-ECB9-49C8-B299-52E0C7F5AAA0}">
      <dgm:prSet/>
      <dgm:spPr/>
      <dgm:t>
        <a:bodyPr/>
        <a:lstStyle/>
        <a:p>
          <a:endParaRPr lang="en-US"/>
        </a:p>
      </dgm:t>
    </dgm:pt>
    <dgm:pt modelId="{36B70F39-33D0-41BA-AAA7-8E32DB6B7AEF}" type="sibTrans" cxnId="{11DE8851-ECB9-49C8-B299-52E0C7F5AAA0}">
      <dgm:prSet/>
      <dgm:spPr/>
      <dgm:t>
        <a:bodyPr/>
        <a:lstStyle/>
        <a:p>
          <a:endParaRPr lang="en-US"/>
        </a:p>
      </dgm:t>
    </dgm:pt>
    <dgm:pt modelId="{48E3CC25-AD9B-4051-AC00-39E73B2699FD}">
      <dgm:prSet phldrT="[Text]"/>
      <dgm:spPr/>
      <dgm:t>
        <a:bodyPr/>
        <a:lstStyle/>
        <a:p>
          <a:r>
            <a:rPr lang="en-US" b="1" dirty="0"/>
            <a:t>Staffing</a:t>
          </a:r>
        </a:p>
      </dgm:t>
    </dgm:pt>
    <dgm:pt modelId="{B8CC1868-B2CE-4F61-9586-68008E595814}" type="parTrans" cxnId="{6D6BCD24-C7AF-442A-95A0-3CA47489260B}">
      <dgm:prSet/>
      <dgm:spPr/>
      <dgm:t>
        <a:bodyPr/>
        <a:lstStyle/>
        <a:p>
          <a:endParaRPr lang="en-US"/>
        </a:p>
      </dgm:t>
    </dgm:pt>
    <dgm:pt modelId="{8822587F-E2FF-40ED-B6FB-122918442546}" type="sibTrans" cxnId="{6D6BCD24-C7AF-442A-95A0-3CA47489260B}">
      <dgm:prSet/>
      <dgm:spPr/>
      <dgm:t>
        <a:bodyPr/>
        <a:lstStyle/>
        <a:p>
          <a:endParaRPr lang="en-US"/>
        </a:p>
      </dgm:t>
    </dgm:pt>
    <dgm:pt modelId="{A44BDE76-B5BF-418F-803C-EC61A27C51BE}">
      <dgm:prSet phldrT="[Text]"/>
      <dgm:spPr/>
      <dgm:t>
        <a:bodyPr/>
        <a:lstStyle/>
        <a:p>
          <a:r>
            <a:rPr lang="en-US" b="1" dirty="0"/>
            <a:t>Measures based on nursing home staffing levels and staff turnover</a:t>
          </a:r>
        </a:p>
      </dgm:t>
    </dgm:pt>
    <dgm:pt modelId="{DEE27BD9-8DA6-47CB-8444-41379D1B7B6D}" type="parTrans" cxnId="{D86D7230-FB5B-4D86-A478-A144DA3634F3}">
      <dgm:prSet/>
      <dgm:spPr/>
      <dgm:t>
        <a:bodyPr/>
        <a:lstStyle/>
        <a:p>
          <a:endParaRPr lang="en-US"/>
        </a:p>
      </dgm:t>
    </dgm:pt>
    <dgm:pt modelId="{2CCF923F-4EF8-4304-8229-82207FC45260}" type="sibTrans" cxnId="{D86D7230-FB5B-4D86-A478-A144DA3634F3}">
      <dgm:prSet/>
      <dgm:spPr/>
      <dgm:t>
        <a:bodyPr/>
        <a:lstStyle/>
        <a:p>
          <a:endParaRPr lang="en-US"/>
        </a:p>
      </dgm:t>
    </dgm:pt>
    <dgm:pt modelId="{831C77B5-F908-42B0-B92E-611629CF3EB0}">
      <dgm:prSet phldrT="[Text]" custT="1"/>
      <dgm:spPr/>
      <dgm:t>
        <a:bodyPr/>
        <a:lstStyle/>
        <a:p>
          <a:r>
            <a:rPr lang="en-US" sz="1800" dirty="0"/>
            <a:t>Ratings for the staffing domain are based on six measures. This includes three nurse staffing level measures (hours per resident per day) and three measures of staff turnover. Five of the six measures include RN hours. </a:t>
          </a:r>
        </a:p>
      </dgm:t>
    </dgm:pt>
    <dgm:pt modelId="{EFB948A1-059B-44AD-925D-A38034FF0D81}" type="parTrans" cxnId="{A9521102-3C65-4E00-B43E-5C68E82E4E53}">
      <dgm:prSet/>
      <dgm:spPr/>
      <dgm:t>
        <a:bodyPr/>
        <a:lstStyle/>
        <a:p>
          <a:endParaRPr lang="en-US"/>
        </a:p>
      </dgm:t>
    </dgm:pt>
    <dgm:pt modelId="{2A8D4D15-9D6A-405A-96E3-4AAF341F8263}" type="sibTrans" cxnId="{A9521102-3C65-4E00-B43E-5C68E82E4E53}">
      <dgm:prSet/>
      <dgm:spPr/>
      <dgm:t>
        <a:bodyPr/>
        <a:lstStyle/>
        <a:p>
          <a:endParaRPr lang="en-US"/>
        </a:p>
      </dgm:t>
    </dgm:pt>
    <dgm:pt modelId="{B65C878A-0D65-4EB2-AB33-76D48EAE80F0}">
      <dgm:prSet phldrT="[Text]"/>
      <dgm:spPr/>
      <dgm:t>
        <a:bodyPr/>
        <a:lstStyle/>
        <a:p>
          <a:r>
            <a:rPr lang="en-US" b="1" dirty="0"/>
            <a:t>Quality Measures</a:t>
          </a:r>
        </a:p>
      </dgm:t>
    </dgm:pt>
    <dgm:pt modelId="{49D8E670-E6F4-403C-B4A1-14012F8BE30F}" type="parTrans" cxnId="{BE891879-C437-4C15-8456-026F7EA066AD}">
      <dgm:prSet/>
      <dgm:spPr/>
      <dgm:t>
        <a:bodyPr/>
        <a:lstStyle/>
        <a:p>
          <a:endParaRPr lang="en-US"/>
        </a:p>
      </dgm:t>
    </dgm:pt>
    <dgm:pt modelId="{A267A180-D7F4-443D-A87F-AB23DF00070F}" type="sibTrans" cxnId="{BE891879-C437-4C15-8456-026F7EA066AD}">
      <dgm:prSet/>
      <dgm:spPr/>
      <dgm:t>
        <a:bodyPr/>
        <a:lstStyle/>
        <a:p>
          <a:endParaRPr lang="en-US"/>
        </a:p>
      </dgm:t>
    </dgm:pt>
    <dgm:pt modelId="{94C58FD9-0041-4EEC-9A0F-82554B1D4A9F}">
      <dgm:prSet phldrT="[Text]"/>
      <dgm:spPr/>
      <dgm:t>
        <a:bodyPr/>
        <a:lstStyle/>
        <a:p>
          <a:r>
            <a:rPr lang="en-US" b="1" dirty="0"/>
            <a:t>Measures based on MDS and claims-based quality measures (QMs)</a:t>
          </a:r>
        </a:p>
      </dgm:t>
    </dgm:pt>
    <dgm:pt modelId="{816576B1-33E6-441A-A6E1-6A08A80FD208}" type="parTrans" cxnId="{A7FF4734-75C9-4661-9109-CDE4316BDC41}">
      <dgm:prSet/>
      <dgm:spPr/>
      <dgm:t>
        <a:bodyPr/>
        <a:lstStyle/>
        <a:p>
          <a:endParaRPr lang="en-US"/>
        </a:p>
      </dgm:t>
    </dgm:pt>
    <dgm:pt modelId="{8073CF16-4AD2-4791-9CFB-DDE9ABF56104}" type="sibTrans" cxnId="{A7FF4734-75C9-4661-9109-CDE4316BDC41}">
      <dgm:prSet/>
      <dgm:spPr/>
      <dgm:t>
        <a:bodyPr/>
        <a:lstStyle/>
        <a:p>
          <a:endParaRPr lang="en-US"/>
        </a:p>
      </dgm:t>
    </dgm:pt>
    <dgm:pt modelId="{00995BEF-7565-418C-9373-F204EEA17CC7}">
      <dgm:prSet phldrT="[Text]" custT="1"/>
      <dgm:spPr/>
      <dgm:t>
        <a:bodyPr/>
        <a:lstStyle/>
        <a:p>
          <a:r>
            <a:rPr lang="en-US" sz="1800" dirty="0"/>
            <a:t>Ratings for the quality measures are based on performance on 15 of the QMs that are currently posted on the Care Compare website. These include nine long-stay measures and six short-stay measures.</a:t>
          </a:r>
        </a:p>
      </dgm:t>
    </dgm:pt>
    <dgm:pt modelId="{076DE0CC-442D-4526-A5E9-0FDFCDE7C13B}" type="parTrans" cxnId="{D4A34F7D-A087-4F12-995B-6F5E529729C9}">
      <dgm:prSet/>
      <dgm:spPr/>
      <dgm:t>
        <a:bodyPr/>
        <a:lstStyle/>
        <a:p>
          <a:endParaRPr lang="en-US"/>
        </a:p>
      </dgm:t>
    </dgm:pt>
    <dgm:pt modelId="{42201202-4918-4E7C-8C63-BB460C8DBDC6}" type="sibTrans" cxnId="{D4A34F7D-A087-4F12-995B-6F5E529729C9}">
      <dgm:prSet/>
      <dgm:spPr/>
      <dgm:t>
        <a:bodyPr/>
        <a:lstStyle/>
        <a:p>
          <a:endParaRPr lang="en-US"/>
        </a:p>
      </dgm:t>
    </dgm:pt>
    <dgm:pt modelId="{A3FD40A5-6661-4EB0-B223-6C98925ECFE0}" type="pres">
      <dgm:prSet presAssocID="{9B8E4BAB-A3A1-4B61-A043-CEFDC591E3E8}" presName="Name0" presStyleCnt="0">
        <dgm:presLayoutVars>
          <dgm:chMax/>
          <dgm:chPref val="3"/>
          <dgm:dir/>
          <dgm:animOne val="branch"/>
          <dgm:animLvl val="lvl"/>
        </dgm:presLayoutVars>
      </dgm:prSet>
      <dgm:spPr/>
    </dgm:pt>
    <dgm:pt modelId="{C9AABFEF-6A06-4CFB-8B55-072A2E713B6E}" type="pres">
      <dgm:prSet presAssocID="{4E1469F3-DD75-49D5-94AA-E5D743EE0019}" presName="composite" presStyleCnt="0"/>
      <dgm:spPr/>
    </dgm:pt>
    <dgm:pt modelId="{AD9CCBF6-7CFA-4B5E-AFC4-727DB79B2D5F}" type="pres">
      <dgm:prSet presAssocID="{4E1469F3-DD75-49D5-94AA-E5D743EE0019}" presName="FirstChild" presStyleLbl="revTx" presStyleIdx="0" presStyleCnt="6">
        <dgm:presLayoutVars>
          <dgm:chMax val="0"/>
          <dgm:chPref val="0"/>
          <dgm:bulletEnabled val="1"/>
        </dgm:presLayoutVars>
      </dgm:prSet>
      <dgm:spPr/>
    </dgm:pt>
    <dgm:pt modelId="{1329DCE8-EC82-4AAD-967E-35E8B5A61EFB}" type="pres">
      <dgm:prSet presAssocID="{4E1469F3-DD75-49D5-94AA-E5D743EE0019}" presName="Parent" presStyleLbl="alignNode1" presStyleIdx="0" presStyleCnt="3">
        <dgm:presLayoutVars>
          <dgm:chMax val="3"/>
          <dgm:chPref val="3"/>
          <dgm:bulletEnabled val="1"/>
        </dgm:presLayoutVars>
      </dgm:prSet>
      <dgm:spPr/>
    </dgm:pt>
    <dgm:pt modelId="{D17F78B5-718B-446F-884C-B3594C625416}" type="pres">
      <dgm:prSet presAssocID="{4E1469F3-DD75-49D5-94AA-E5D743EE0019}" presName="Accent" presStyleLbl="parChTrans1D1" presStyleIdx="0" presStyleCnt="3"/>
      <dgm:spPr/>
    </dgm:pt>
    <dgm:pt modelId="{D3B3760A-4B43-4A2E-9A09-D143ADC3C788}" type="pres">
      <dgm:prSet presAssocID="{4E1469F3-DD75-49D5-94AA-E5D743EE0019}" presName="Child" presStyleLbl="revTx" presStyleIdx="1" presStyleCnt="6">
        <dgm:presLayoutVars>
          <dgm:chMax val="0"/>
          <dgm:chPref val="0"/>
          <dgm:bulletEnabled val="1"/>
        </dgm:presLayoutVars>
      </dgm:prSet>
      <dgm:spPr/>
    </dgm:pt>
    <dgm:pt modelId="{848ECFEB-8A20-4DC1-8FD2-E16DBCF21794}" type="pres">
      <dgm:prSet presAssocID="{9816105D-BD29-4AED-8FFD-FD2E76E0BF7D}" presName="sibTrans" presStyleCnt="0"/>
      <dgm:spPr/>
    </dgm:pt>
    <dgm:pt modelId="{F7E885F0-3008-4782-B030-C1168C961C6C}" type="pres">
      <dgm:prSet presAssocID="{48E3CC25-AD9B-4051-AC00-39E73B2699FD}" presName="composite" presStyleCnt="0"/>
      <dgm:spPr/>
    </dgm:pt>
    <dgm:pt modelId="{912DACC7-349A-4E56-8185-70C34C19387F}" type="pres">
      <dgm:prSet presAssocID="{48E3CC25-AD9B-4051-AC00-39E73B2699FD}" presName="FirstChild" presStyleLbl="revTx" presStyleIdx="2" presStyleCnt="6">
        <dgm:presLayoutVars>
          <dgm:chMax val="0"/>
          <dgm:chPref val="0"/>
          <dgm:bulletEnabled val="1"/>
        </dgm:presLayoutVars>
      </dgm:prSet>
      <dgm:spPr/>
    </dgm:pt>
    <dgm:pt modelId="{DE881B5C-898B-4997-9DD7-9BA9A6AD0968}" type="pres">
      <dgm:prSet presAssocID="{48E3CC25-AD9B-4051-AC00-39E73B2699FD}" presName="Parent" presStyleLbl="alignNode1" presStyleIdx="1" presStyleCnt="3">
        <dgm:presLayoutVars>
          <dgm:chMax val="3"/>
          <dgm:chPref val="3"/>
          <dgm:bulletEnabled val="1"/>
        </dgm:presLayoutVars>
      </dgm:prSet>
      <dgm:spPr/>
    </dgm:pt>
    <dgm:pt modelId="{61531E27-D253-458F-96F0-45FE80E4A0B6}" type="pres">
      <dgm:prSet presAssocID="{48E3CC25-AD9B-4051-AC00-39E73B2699FD}" presName="Accent" presStyleLbl="parChTrans1D1" presStyleIdx="1" presStyleCnt="3"/>
      <dgm:spPr/>
    </dgm:pt>
    <dgm:pt modelId="{53FE6A0A-99AB-49C6-AA57-35FD9A8B9CE7}" type="pres">
      <dgm:prSet presAssocID="{48E3CC25-AD9B-4051-AC00-39E73B2699FD}" presName="Child" presStyleLbl="revTx" presStyleIdx="3" presStyleCnt="6">
        <dgm:presLayoutVars>
          <dgm:chMax val="0"/>
          <dgm:chPref val="0"/>
          <dgm:bulletEnabled val="1"/>
        </dgm:presLayoutVars>
      </dgm:prSet>
      <dgm:spPr/>
    </dgm:pt>
    <dgm:pt modelId="{9D036051-AEEC-4FBA-96C0-89873D0A53C8}" type="pres">
      <dgm:prSet presAssocID="{8822587F-E2FF-40ED-B6FB-122918442546}" presName="sibTrans" presStyleCnt="0"/>
      <dgm:spPr/>
    </dgm:pt>
    <dgm:pt modelId="{0DC35348-604D-4017-92FF-09A3504ED3D0}" type="pres">
      <dgm:prSet presAssocID="{B65C878A-0D65-4EB2-AB33-76D48EAE80F0}" presName="composite" presStyleCnt="0"/>
      <dgm:spPr/>
    </dgm:pt>
    <dgm:pt modelId="{3870FDDF-F2DD-4B44-AD7B-D961131BF758}" type="pres">
      <dgm:prSet presAssocID="{B65C878A-0D65-4EB2-AB33-76D48EAE80F0}" presName="FirstChild" presStyleLbl="revTx" presStyleIdx="4" presStyleCnt="6">
        <dgm:presLayoutVars>
          <dgm:chMax val="0"/>
          <dgm:chPref val="0"/>
          <dgm:bulletEnabled val="1"/>
        </dgm:presLayoutVars>
      </dgm:prSet>
      <dgm:spPr/>
    </dgm:pt>
    <dgm:pt modelId="{ED9FCD45-BD67-4A9C-A286-1B9CF4BB2E80}" type="pres">
      <dgm:prSet presAssocID="{B65C878A-0D65-4EB2-AB33-76D48EAE80F0}" presName="Parent" presStyleLbl="alignNode1" presStyleIdx="2" presStyleCnt="3">
        <dgm:presLayoutVars>
          <dgm:chMax val="3"/>
          <dgm:chPref val="3"/>
          <dgm:bulletEnabled val="1"/>
        </dgm:presLayoutVars>
      </dgm:prSet>
      <dgm:spPr/>
    </dgm:pt>
    <dgm:pt modelId="{1A418968-3127-41C2-9FD8-D149CAF2DEF3}" type="pres">
      <dgm:prSet presAssocID="{B65C878A-0D65-4EB2-AB33-76D48EAE80F0}" presName="Accent" presStyleLbl="parChTrans1D1" presStyleIdx="2" presStyleCnt="3"/>
      <dgm:spPr/>
    </dgm:pt>
    <dgm:pt modelId="{675E501B-C4AD-4C87-AC37-DF20D066FEB7}" type="pres">
      <dgm:prSet presAssocID="{B65C878A-0D65-4EB2-AB33-76D48EAE80F0}" presName="Child" presStyleLbl="revTx" presStyleIdx="5" presStyleCnt="6">
        <dgm:presLayoutVars>
          <dgm:chMax val="0"/>
          <dgm:chPref val="0"/>
          <dgm:bulletEnabled val="1"/>
        </dgm:presLayoutVars>
      </dgm:prSet>
      <dgm:spPr/>
    </dgm:pt>
  </dgm:ptLst>
  <dgm:cxnLst>
    <dgm:cxn modelId="{A9521102-3C65-4E00-B43E-5C68E82E4E53}" srcId="{48E3CC25-AD9B-4051-AC00-39E73B2699FD}" destId="{831C77B5-F908-42B0-B92E-611629CF3EB0}" srcOrd="1" destOrd="0" parTransId="{EFB948A1-059B-44AD-925D-A38034FF0D81}" sibTransId="{2A8D4D15-9D6A-405A-96E3-4AAF341F8263}"/>
    <dgm:cxn modelId="{6D6BCD24-C7AF-442A-95A0-3CA47489260B}" srcId="{9B8E4BAB-A3A1-4B61-A043-CEFDC591E3E8}" destId="{48E3CC25-AD9B-4051-AC00-39E73B2699FD}" srcOrd="1" destOrd="0" parTransId="{B8CC1868-B2CE-4F61-9586-68008E595814}" sibTransId="{8822587F-E2FF-40ED-B6FB-122918442546}"/>
    <dgm:cxn modelId="{D86D7230-FB5B-4D86-A478-A144DA3634F3}" srcId="{48E3CC25-AD9B-4051-AC00-39E73B2699FD}" destId="{A44BDE76-B5BF-418F-803C-EC61A27C51BE}" srcOrd="0" destOrd="0" parTransId="{DEE27BD9-8DA6-47CB-8444-41379D1B7B6D}" sibTransId="{2CCF923F-4EF8-4304-8229-82207FC45260}"/>
    <dgm:cxn modelId="{A7FF4734-75C9-4661-9109-CDE4316BDC41}" srcId="{B65C878A-0D65-4EB2-AB33-76D48EAE80F0}" destId="{94C58FD9-0041-4EEC-9A0F-82554B1D4A9F}" srcOrd="0" destOrd="0" parTransId="{816576B1-33E6-441A-A6E1-6A08A80FD208}" sibTransId="{8073CF16-4AD2-4791-9CFB-DDE9ABF56104}"/>
    <dgm:cxn modelId="{86539234-9EA5-4561-97E9-EDEBDF4EBD6A}" type="presOf" srcId="{4E1469F3-DD75-49D5-94AA-E5D743EE0019}" destId="{1329DCE8-EC82-4AAD-967E-35E8B5A61EFB}" srcOrd="0" destOrd="0" presId="urn:microsoft.com/office/officeart/2011/layout/TabList"/>
    <dgm:cxn modelId="{A7DD623E-DE85-4323-95BB-DE46B3D85113}" type="presOf" srcId="{00995BEF-7565-418C-9373-F204EEA17CC7}" destId="{675E501B-C4AD-4C87-AC37-DF20D066FEB7}" srcOrd="0" destOrd="0" presId="urn:microsoft.com/office/officeart/2011/layout/TabList"/>
    <dgm:cxn modelId="{B1AEA247-EDDA-437C-8895-BEC2E9C951C2}" type="presOf" srcId="{48E3CC25-AD9B-4051-AC00-39E73B2699FD}" destId="{DE881B5C-898B-4997-9DD7-9BA9A6AD0968}" srcOrd="0" destOrd="0" presId="urn:microsoft.com/office/officeart/2011/layout/TabList"/>
    <dgm:cxn modelId="{38613E6F-1F31-455A-B5D3-F97D60FF2590}" type="presOf" srcId="{BDB153A3-9A4B-4BAA-83B8-9C8CA0E2C809}" destId="{D3B3760A-4B43-4A2E-9A09-D143ADC3C788}" srcOrd="0" destOrd="0" presId="urn:microsoft.com/office/officeart/2011/layout/TabList"/>
    <dgm:cxn modelId="{11DE8851-ECB9-49C8-B299-52E0C7F5AAA0}" srcId="{4E1469F3-DD75-49D5-94AA-E5D743EE0019}" destId="{BDB153A3-9A4B-4BAA-83B8-9C8CA0E2C809}" srcOrd="1" destOrd="0" parTransId="{E1D127B3-870E-45B2-81D3-C1F341E61EEF}" sibTransId="{36B70F39-33D0-41BA-AAA7-8E32DB6B7AEF}"/>
    <dgm:cxn modelId="{6F156756-A501-4030-A8C2-259FAB93CC22}" type="presOf" srcId="{94C58FD9-0041-4EEC-9A0F-82554B1D4A9F}" destId="{3870FDDF-F2DD-4B44-AD7B-D961131BF758}" srcOrd="0" destOrd="0" presId="urn:microsoft.com/office/officeart/2011/layout/TabList"/>
    <dgm:cxn modelId="{BE891879-C437-4C15-8456-026F7EA066AD}" srcId="{9B8E4BAB-A3A1-4B61-A043-CEFDC591E3E8}" destId="{B65C878A-0D65-4EB2-AB33-76D48EAE80F0}" srcOrd="2" destOrd="0" parTransId="{49D8E670-E6F4-403C-B4A1-14012F8BE30F}" sibTransId="{A267A180-D7F4-443D-A87F-AB23DF00070F}"/>
    <dgm:cxn modelId="{D4A34F7D-A087-4F12-995B-6F5E529729C9}" srcId="{B65C878A-0D65-4EB2-AB33-76D48EAE80F0}" destId="{00995BEF-7565-418C-9373-F204EEA17CC7}" srcOrd="1" destOrd="0" parTransId="{076DE0CC-442D-4526-A5E9-0FDFCDE7C13B}" sibTransId="{42201202-4918-4E7C-8C63-BB460C8DBDC6}"/>
    <dgm:cxn modelId="{DC550884-B245-406C-A7F9-D668ED516423}" type="presOf" srcId="{A44BDE76-B5BF-418F-803C-EC61A27C51BE}" destId="{912DACC7-349A-4E56-8185-70C34C19387F}" srcOrd="0" destOrd="0" presId="urn:microsoft.com/office/officeart/2011/layout/TabList"/>
    <dgm:cxn modelId="{880D9599-1B39-4E35-8A01-F128CF0566BE}" srcId="{4E1469F3-DD75-49D5-94AA-E5D743EE0019}" destId="{2DFEEE75-6BEE-4D5E-98F5-5EED79CA042C}" srcOrd="0" destOrd="0" parTransId="{C8B0C40B-0F44-4F83-BCAC-2A46E5A6F0F8}" sibTransId="{47009C68-4EE4-460B-8C5C-1A973AA88EE9}"/>
    <dgm:cxn modelId="{07DFFBCC-CCA4-4FB4-9B41-9C070DE5B6DC}" type="presOf" srcId="{9B8E4BAB-A3A1-4B61-A043-CEFDC591E3E8}" destId="{A3FD40A5-6661-4EB0-B223-6C98925ECFE0}" srcOrd="0" destOrd="0" presId="urn:microsoft.com/office/officeart/2011/layout/TabList"/>
    <dgm:cxn modelId="{B17819D3-F0CD-43FC-847C-902B2954A1A5}" type="presOf" srcId="{B65C878A-0D65-4EB2-AB33-76D48EAE80F0}" destId="{ED9FCD45-BD67-4A9C-A286-1B9CF4BB2E80}" srcOrd="0" destOrd="0" presId="urn:microsoft.com/office/officeart/2011/layout/TabList"/>
    <dgm:cxn modelId="{41313FE0-EAA4-4877-B455-6BCA12289C68}" type="presOf" srcId="{2DFEEE75-6BEE-4D5E-98F5-5EED79CA042C}" destId="{AD9CCBF6-7CFA-4B5E-AFC4-727DB79B2D5F}" srcOrd="0" destOrd="0" presId="urn:microsoft.com/office/officeart/2011/layout/TabList"/>
    <dgm:cxn modelId="{94FFE4EF-6CE2-4D7D-8E23-CEBFFE76B827}" srcId="{9B8E4BAB-A3A1-4B61-A043-CEFDC591E3E8}" destId="{4E1469F3-DD75-49D5-94AA-E5D743EE0019}" srcOrd="0" destOrd="0" parTransId="{8C9289B9-4C38-42AA-AD7D-A48BFA6604FB}" sibTransId="{9816105D-BD29-4AED-8FFD-FD2E76E0BF7D}"/>
    <dgm:cxn modelId="{E84EFEF2-340D-43E0-9677-E7F1A0E8A920}" type="presOf" srcId="{831C77B5-F908-42B0-B92E-611629CF3EB0}" destId="{53FE6A0A-99AB-49C6-AA57-35FD9A8B9CE7}" srcOrd="0" destOrd="0" presId="urn:microsoft.com/office/officeart/2011/layout/TabList"/>
    <dgm:cxn modelId="{8B5DE5D7-9ABF-4678-B03C-3BA686BFE50D}" type="presParOf" srcId="{A3FD40A5-6661-4EB0-B223-6C98925ECFE0}" destId="{C9AABFEF-6A06-4CFB-8B55-072A2E713B6E}" srcOrd="0" destOrd="0" presId="urn:microsoft.com/office/officeart/2011/layout/TabList"/>
    <dgm:cxn modelId="{9FB9541B-A3A8-414D-A8CA-B5EE261A96ED}" type="presParOf" srcId="{C9AABFEF-6A06-4CFB-8B55-072A2E713B6E}" destId="{AD9CCBF6-7CFA-4B5E-AFC4-727DB79B2D5F}" srcOrd="0" destOrd="0" presId="urn:microsoft.com/office/officeart/2011/layout/TabList"/>
    <dgm:cxn modelId="{C7E28A97-DBA4-40DE-8AB9-9F1A0BD883C3}" type="presParOf" srcId="{C9AABFEF-6A06-4CFB-8B55-072A2E713B6E}" destId="{1329DCE8-EC82-4AAD-967E-35E8B5A61EFB}" srcOrd="1" destOrd="0" presId="urn:microsoft.com/office/officeart/2011/layout/TabList"/>
    <dgm:cxn modelId="{DA7E4688-958C-49C0-A182-13E068D91CB7}" type="presParOf" srcId="{C9AABFEF-6A06-4CFB-8B55-072A2E713B6E}" destId="{D17F78B5-718B-446F-884C-B3594C625416}" srcOrd="2" destOrd="0" presId="urn:microsoft.com/office/officeart/2011/layout/TabList"/>
    <dgm:cxn modelId="{E6C9F878-B320-48D8-9C02-FA092729136F}" type="presParOf" srcId="{A3FD40A5-6661-4EB0-B223-6C98925ECFE0}" destId="{D3B3760A-4B43-4A2E-9A09-D143ADC3C788}" srcOrd="1" destOrd="0" presId="urn:microsoft.com/office/officeart/2011/layout/TabList"/>
    <dgm:cxn modelId="{E6D5C1A7-4F6B-4D69-B3DC-025711C7F3D0}" type="presParOf" srcId="{A3FD40A5-6661-4EB0-B223-6C98925ECFE0}" destId="{848ECFEB-8A20-4DC1-8FD2-E16DBCF21794}" srcOrd="2" destOrd="0" presId="urn:microsoft.com/office/officeart/2011/layout/TabList"/>
    <dgm:cxn modelId="{5779232E-6258-4F93-B23D-FAC9EF91C44B}" type="presParOf" srcId="{A3FD40A5-6661-4EB0-B223-6C98925ECFE0}" destId="{F7E885F0-3008-4782-B030-C1168C961C6C}" srcOrd="3" destOrd="0" presId="urn:microsoft.com/office/officeart/2011/layout/TabList"/>
    <dgm:cxn modelId="{2200380A-AD25-4369-98A5-3FB0725B3CE7}" type="presParOf" srcId="{F7E885F0-3008-4782-B030-C1168C961C6C}" destId="{912DACC7-349A-4E56-8185-70C34C19387F}" srcOrd="0" destOrd="0" presId="urn:microsoft.com/office/officeart/2011/layout/TabList"/>
    <dgm:cxn modelId="{3163FD24-1D28-40A8-96DC-ECE8610F6ABE}" type="presParOf" srcId="{F7E885F0-3008-4782-B030-C1168C961C6C}" destId="{DE881B5C-898B-4997-9DD7-9BA9A6AD0968}" srcOrd="1" destOrd="0" presId="urn:microsoft.com/office/officeart/2011/layout/TabList"/>
    <dgm:cxn modelId="{906A6826-2368-4D3B-8CB0-313C00B19086}" type="presParOf" srcId="{F7E885F0-3008-4782-B030-C1168C961C6C}" destId="{61531E27-D253-458F-96F0-45FE80E4A0B6}" srcOrd="2" destOrd="0" presId="urn:microsoft.com/office/officeart/2011/layout/TabList"/>
    <dgm:cxn modelId="{023F57E1-0FFC-4E43-AF73-397AEB35ECEF}" type="presParOf" srcId="{A3FD40A5-6661-4EB0-B223-6C98925ECFE0}" destId="{53FE6A0A-99AB-49C6-AA57-35FD9A8B9CE7}" srcOrd="4" destOrd="0" presId="urn:microsoft.com/office/officeart/2011/layout/TabList"/>
    <dgm:cxn modelId="{F8E99417-1B2D-4264-A2FD-E150939D66E9}" type="presParOf" srcId="{A3FD40A5-6661-4EB0-B223-6C98925ECFE0}" destId="{9D036051-AEEC-4FBA-96C0-89873D0A53C8}" srcOrd="5" destOrd="0" presId="urn:microsoft.com/office/officeart/2011/layout/TabList"/>
    <dgm:cxn modelId="{5566FE31-D69F-4E0D-A718-E652F0FF5FC4}" type="presParOf" srcId="{A3FD40A5-6661-4EB0-B223-6C98925ECFE0}" destId="{0DC35348-604D-4017-92FF-09A3504ED3D0}" srcOrd="6" destOrd="0" presId="urn:microsoft.com/office/officeart/2011/layout/TabList"/>
    <dgm:cxn modelId="{ED1188ED-450E-4DFE-8D45-2930E4B35441}" type="presParOf" srcId="{0DC35348-604D-4017-92FF-09A3504ED3D0}" destId="{3870FDDF-F2DD-4B44-AD7B-D961131BF758}" srcOrd="0" destOrd="0" presId="urn:microsoft.com/office/officeart/2011/layout/TabList"/>
    <dgm:cxn modelId="{AD9665A0-6F5A-422B-8362-CFD6E71BD056}" type="presParOf" srcId="{0DC35348-604D-4017-92FF-09A3504ED3D0}" destId="{ED9FCD45-BD67-4A9C-A286-1B9CF4BB2E80}" srcOrd="1" destOrd="0" presId="urn:microsoft.com/office/officeart/2011/layout/TabList"/>
    <dgm:cxn modelId="{5CF8A6AE-4730-4998-B2D4-3F24DED5CD75}" type="presParOf" srcId="{0DC35348-604D-4017-92FF-09A3504ED3D0}" destId="{1A418968-3127-41C2-9FD8-D149CAF2DEF3}" srcOrd="2" destOrd="0" presId="urn:microsoft.com/office/officeart/2011/layout/TabList"/>
    <dgm:cxn modelId="{9D1FFAA7-290D-49C6-90A2-BC5BC7163844}" type="presParOf" srcId="{A3FD40A5-6661-4EB0-B223-6C98925ECFE0}" destId="{675E501B-C4AD-4C87-AC37-DF20D066FEB7}"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18968-3127-41C2-9FD8-D149CAF2DEF3}">
      <dsp:nvSpPr>
        <dsp:cNvPr id="0" name=""/>
        <dsp:cNvSpPr/>
      </dsp:nvSpPr>
      <dsp:spPr>
        <a:xfrm>
          <a:off x="0" y="4100013"/>
          <a:ext cx="9677918" cy="0"/>
        </a:xfrm>
        <a:prstGeom prst="line">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31E27-D253-458F-96F0-45FE80E4A0B6}">
      <dsp:nvSpPr>
        <dsp:cNvPr id="0" name=""/>
        <dsp:cNvSpPr/>
      </dsp:nvSpPr>
      <dsp:spPr>
        <a:xfrm>
          <a:off x="0" y="2338992"/>
          <a:ext cx="9677918" cy="0"/>
        </a:xfrm>
        <a:prstGeom prst="line">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F78B5-718B-446F-884C-B3594C625416}">
      <dsp:nvSpPr>
        <dsp:cNvPr id="0" name=""/>
        <dsp:cNvSpPr/>
      </dsp:nvSpPr>
      <dsp:spPr>
        <a:xfrm>
          <a:off x="0" y="577971"/>
          <a:ext cx="9677918" cy="0"/>
        </a:xfrm>
        <a:prstGeom prst="line">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9CCBF6-7CFA-4B5E-AFC4-727DB79B2D5F}">
      <dsp:nvSpPr>
        <dsp:cNvPr id="0" name=""/>
        <dsp:cNvSpPr/>
      </dsp:nvSpPr>
      <dsp:spPr>
        <a:xfrm>
          <a:off x="2516258" y="644"/>
          <a:ext cx="7161660" cy="57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b="1" kern="1200" dirty="0"/>
            <a:t>Measures based on outcomes from state health inspections</a:t>
          </a:r>
        </a:p>
      </dsp:txBody>
      <dsp:txXfrm>
        <a:off x="2516258" y="644"/>
        <a:ext cx="7161660" cy="577327"/>
      </dsp:txXfrm>
    </dsp:sp>
    <dsp:sp modelId="{1329DCE8-EC82-4AAD-967E-35E8B5A61EFB}">
      <dsp:nvSpPr>
        <dsp:cNvPr id="0" name=""/>
        <dsp:cNvSpPr/>
      </dsp:nvSpPr>
      <dsp:spPr>
        <a:xfrm>
          <a:off x="0" y="644"/>
          <a:ext cx="2516258" cy="577327"/>
        </a:xfrm>
        <a:prstGeom prst="round2SameRect">
          <a:avLst>
            <a:gd name="adj1" fmla="val 16670"/>
            <a:gd name="adj2" fmla="val 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Health Inspections</a:t>
          </a:r>
        </a:p>
      </dsp:txBody>
      <dsp:txXfrm>
        <a:off x="28188" y="28832"/>
        <a:ext cx="2459882" cy="549139"/>
      </dsp:txXfrm>
    </dsp:sp>
    <dsp:sp modelId="{D3B3760A-4B43-4A2E-9A09-D143ADC3C788}">
      <dsp:nvSpPr>
        <dsp:cNvPr id="0" name=""/>
        <dsp:cNvSpPr/>
      </dsp:nvSpPr>
      <dsp:spPr>
        <a:xfrm>
          <a:off x="0" y="577971"/>
          <a:ext cx="9677918" cy="115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Ratings for the health inspections domain are based on the number, scope, and severity of deficiencies identified during the three most recent annual inspection surveys, as well as substantiated findings from the most recent 36 months of complaint investigations and focused infection control surveys.</a:t>
          </a:r>
        </a:p>
      </dsp:txBody>
      <dsp:txXfrm>
        <a:off x="0" y="577971"/>
        <a:ext cx="9677918" cy="1154827"/>
      </dsp:txXfrm>
    </dsp:sp>
    <dsp:sp modelId="{912DACC7-349A-4E56-8185-70C34C19387F}">
      <dsp:nvSpPr>
        <dsp:cNvPr id="0" name=""/>
        <dsp:cNvSpPr/>
      </dsp:nvSpPr>
      <dsp:spPr>
        <a:xfrm>
          <a:off x="2516258" y="1761665"/>
          <a:ext cx="7161660" cy="57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b="1" kern="1200" dirty="0"/>
            <a:t>Measures based on nursing home staffing levels and staff turnover</a:t>
          </a:r>
        </a:p>
      </dsp:txBody>
      <dsp:txXfrm>
        <a:off x="2516258" y="1761665"/>
        <a:ext cx="7161660" cy="577327"/>
      </dsp:txXfrm>
    </dsp:sp>
    <dsp:sp modelId="{DE881B5C-898B-4997-9DD7-9BA9A6AD0968}">
      <dsp:nvSpPr>
        <dsp:cNvPr id="0" name=""/>
        <dsp:cNvSpPr/>
      </dsp:nvSpPr>
      <dsp:spPr>
        <a:xfrm>
          <a:off x="0" y="1761665"/>
          <a:ext cx="2516258" cy="577327"/>
        </a:xfrm>
        <a:prstGeom prst="round2SameRect">
          <a:avLst>
            <a:gd name="adj1" fmla="val 16670"/>
            <a:gd name="adj2" fmla="val 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Staffing</a:t>
          </a:r>
        </a:p>
      </dsp:txBody>
      <dsp:txXfrm>
        <a:off x="28188" y="1789853"/>
        <a:ext cx="2459882" cy="549139"/>
      </dsp:txXfrm>
    </dsp:sp>
    <dsp:sp modelId="{53FE6A0A-99AB-49C6-AA57-35FD9A8B9CE7}">
      <dsp:nvSpPr>
        <dsp:cNvPr id="0" name=""/>
        <dsp:cNvSpPr/>
      </dsp:nvSpPr>
      <dsp:spPr>
        <a:xfrm>
          <a:off x="0" y="2338992"/>
          <a:ext cx="9677918" cy="115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Ratings for the staffing domain are based on six measures. This includes three nurse staffing level measures (hours per resident per day) and three measures of staff turnover. Five of the six measures include RN hours. </a:t>
          </a:r>
        </a:p>
      </dsp:txBody>
      <dsp:txXfrm>
        <a:off x="0" y="2338992"/>
        <a:ext cx="9677918" cy="1154827"/>
      </dsp:txXfrm>
    </dsp:sp>
    <dsp:sp modelId="{3870FDDF-F2DD-4B44-AD7B-D961131BF758}">
      <dsp:nvSpPr>
        <dsp:cNvPr id="0" name=""/>
        <dsp:cNvSpPr/>
      </dsp:nvSpPr>
      <dsp:spPr>
        <a:xfrm>
          <a:off x="2516258" y="3522686"/>
          <a:ext cx="7161660" cy="57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b="1" kern="1200" dirty="0"/>
            <a:t>Measures based on MDS and claims-based quality measures (QMs)</a:t>
          </a:r>
        </a:p>
      </dsp:txBody>
      <dsp:txXfrm>
        <a:off x="2516258" y="3522686"/>
        <a:ext cx="7161660" cy="577327"/>
      </dsp:txXfrm>
    </dsp:sp>
    <dsp:sp modelId="{ED9FCD45-BD67-4A9C-A286-1B9CF4BB2E80}">
      <dsp:nvSpPr>
        <dsp:cNvPr id="0" name=""/>
        <dsp:cNvSpPr/>
      </dsp:nvSpPr>
      <dsp:spPr>
        <a:xfrm>
          <a:off x="0" y="3522686"/>
          <a:ext cx="2516258" cy="577327"/>
        </a:xfrm>
        <a:prstGeom prst="round2SameRect">
          <a:avLst>
            <a:gd name="adj1" fmla="val 16670"/>
            <a:gd name="adj2" fmla="val 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Quality Measures</a:t>
          </a:r>
        </a:p>
      </dsp:txBody>
      <dsp:txXfrm>
        <a:off x="28188" y="3550874"/>
        <a:ext cx="2459882" cy="549139"/>
      </dsp:txXfrm>
    </dsp:sp>
    <dsp:sp modelId="{675E501B-C4AD-4C87-AC37-DF20D066FEB7}">
      <dsp:nvSpPr>
        <dsp:cNvPr id="0" name=""/>
        <dsp:cNvSpPr/>
      </dsp:nvSpPr>
      <dsp:spPr>
        <a:xfrm>
          <a:off x="0" y="4100013"/>
          <a:ext cx="9677918" cy="115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Ratings for the quality measures are based on performance on 15 of the QMs that are currently posted on the Care Compare website. These include nine long-stay measures and six short-stay measures.</a:t>
          </a:r>
        </a:p>
      </dsp:txBody>
      <dsp:txXfrm>
        <a:off x="0" y="4100013"/>
        <a:ext cx="9677918" cy="115482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DFD964-DBF0-4DC6-9ADD-11370035C0B6}" type="datetimeFigureOut">
              <a:rPr lang="en-US" smtClean="0"/>
              <a:t>5/1/2023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D1C930-76A2-4F55-84AE-7DA4FCB0D961}" type="slidenum">
              <a:rPr lang="en-US" smtClean="0"/>
              <a:t>‹#›</a:t>
            </a:fld>
            <a:endParaRPr lang="en-US" dirty="0"/>
          </a:p>
        </p:txBody>
      </p:sp>
    </p:spTree>
    <p:extLst>
      <p:ext uri="{BB962C8B-B14F-4D97-AF65-F5344CB8AC3E}">
        <p14:creationId xmlns:p14="http://schemas.microsoft.com/office/powerpoint/2010/main" val="139109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1</a:t>
            </a:fld>
            <a:endParaRPr lang="en-US" dirty="0"/>
          </a:p>
        </p:txBody>
      </p:sp>
    </p:spTree>
    <p:extLst>
      <p:ext uri="{BB962C8B-B14F-4D97-AF65-F5344CB8AC3E}">
        <p14:creationId xmlns:p14="http://schemas.microsoft.com/office/powerpoint/2010/main" val="319721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your stars matter:</a:t>
            </a:r>
          </a:p>
          <a:p>
            <a:r>
              <a:rPr lang="en-US" dirty="0"/>
              <a:t>Internal Factors</a:t>
            </a:r>
          </a:p>
          <a:p>
            <a:pPr marL="174708" indent="-174708">
              <a:buFont typeface="Arial" panose="020B0604020202020204" pitchFamily="34" charset="0"/>
              <a:buChar char="•"/>
            </a:pPr>
            <a:r>
              <a:rPr lang="en-US" dirty="0"/>
              <a:t>Quality improvement understanding the data that goes into the five star rating component of NHC can lead to better outcomes for your residents</a:t>
            </a:r>
          </a:p>
          <a:p>
            <a:r>
              <a:rPr lang="en-US" dirty="0"/>
              <a:t>• Census and profitability can use the five star rating as a marketing tool</a:t>
            </a:r>
          </a:p>
          <a:p>
            <a:r>
              <a:rPr lang="en-US" dirty="0"/>
              <a:t>• Recruitment &amp; retention again use it as a tool to market to new staff and to retain staff</a:t>
            </a:r>
          </a:p>
          <a:p>
            <a:endParaRPr lang="en-US" dirty="0"/>
          </a:p>
          <a:p>
            <a:r>
              <a:rPr lang="en-US" dirty="0"/>
              <a:t>Consumer information</a:t>
            </a:r>
          </a:p>
          <a:p>
            <a:r>
              <a:rPr lang="en-US" dirty="0"/>
              <a:t>• Payors, hospital executives, • Hospital discharge planners</a:t>
            </a:r>
          </a:p>
          <a:p>
            <a:r>
              <a:rPr lang="en-US" dirty="0"/>
              <a:t>• Payment incentives and penalties</a:t>
            </a:r>
          </a:p>
          <a:p>
            <a:r>
              <a:rPr lang="en-US" dirty="0"/>
              <a:t>• Better loan rates</a:t>
            </a:r>
          </a:p>
          <a:p>
            <a:r>
              <a:rPr lang="en-US" dirty="0"/>
              <a:t>• Less risk from predatory legal practices</a:t>
            </a:r>
          </a:p>
        </p:txBody>
      </p:sp>
      <p:sp>
        <p:nvSpPr>
          <p:cNvPr id="4" name="Slide Number Placeholder 3"/>
          <p:cNvSpPr>
            <a:spLocks noGrp="1"/>
          </p:cNvSpPr>
          <p:nvPr>
            <p:ph type="sldNum" sz="quarter" idx="5"/>
          </p:nvPr>
        </p:nvSpPr>
        <p:spPr/>
        <p:txBody>
          <a:bodyPr/>
          <a:lstStyle/>
          <a:p>
            <a:fld id="{92D1C930-76A2-4F55-84AE-7DA4FCB0D961}" type="slidenum">
              <a:rPr lang="en-US" smtClean="0"/>
              <a:t>10</a:t>
            </a:fld>
            <a:endParaRPr lang="en-US" dirty="0"/>
          </a:p>
        </p:txBody>
      </p:sp>
    </p:spTree>
    <p:extLst>
      <p:ext uri="{BB962C8B-B14F-4D97-AF65-F5344CB8AC3E}">
        <p14:creationId xmlns:p14="http://schemas.microsoft.com/office/powerpoint/2010/main" val="286047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11</a:t>
            </a:fld>
            <a:endParaRPr lang="en-US" dirty="0"/>
          </a:p>
        </p:txBody>
      </p:sp>
    </p:spTree>
    <p:extLst>
      <p:ext uri="{BB962C8B-B14F-4D97-AF65-F5344CB8AC3E}">
        <p14:creationId xmlns:p14="http://schemas.microsoft.com/office/powerpoint/2010/main" val="347974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12</a:t>
            </a:fld>
            <a:endParaRPr lang="en-US" dirty="0"/>
          </a:p>
        </p:txBody>
      </p:sp>
    </p:spTree>
    <p:extLst>
      <p:ext uri="{BB962C8B-B14F-4D97-AF65-F5344CB8AC3E}">
        <p14:creationId xmlns:p14="http://schemas.microsoft.com/office/powerpoint/2010/main" val="380573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13</a:t>
            </a:fld>
            <a:endParaRPr lang="en-US" dirty="0"/>
          </a:p>
        </p:txBody>
      </p:sp>
    </p:spTree>
    <p:extLst>
      <p:ext uri="{BB962C8B-B14F-4D97-AF65-F5344CB8AC3E}">
        <p14:creationId xmlns:p14="http://schemas.microsoft.com/office/powerpoint/2010/main" val="399039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14</a:t>
            </a:fld>
            <a:endParaRPr lang="en-US" dirty="0"/>
          </a:p>
        </p:txBody>
      </p:sp>
    </p:spTree>
    <p:extLst>
      <p:ext uri="{BB962C8B-B14F-4D97-AF65-F5344CB8AC3E}">
        <p14:creationId xmlns:p14="http://schemas.microsoft.com/office/powerpoint/2010/main" val="344803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homes that receive the abuse icon have their health inspection rating capped at a </a:t>
            </a:r>
            <a:r>
              <a:rPr lang="en-US" b="1" dirty="0"/>
              <a:t>maximum of two stars</a:t>
            </a:r>
          </a:p>
          <a:p>
            <a:r>
              <a:rPr lang="en-US" dirty="0"/>
              <a:t>That said-- due to the methodology used to calculate the </a:t>
            </a:r>
            <a:r>
              <a:rPr lang="en-US" b="1" dirty="0"/>
              <a:t>overall rating,</a:t>
            </a:r>
            <a:r>
              <a:rPr lang="en-US" dirty="0"/>
              <a:t> the best overall rating a facility that receives the abuse icon can have is four stars.</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15</a:t>
            </a:fld>
            <a:endParaRPr lang="en-US" dirty="0"/>
          </a:p>
        </p:txBody>
      </p:sp>
    </p:spTree>
    <p:extLst>
      <p:ext uri="{BB962C8B-B14F-4D97-AF65-F5344CB8AC3E}">
        <p14:creationId xmlns:p14="http://schemas.microsoft.com/office/powerpoint/2010/main" val="72310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16</a:t>
            </a:fld>
            <a:endParaRPr lang="en-US" dirty="0"/>
          </a:p>
        </p:txBody>
      </p:sp>
    </p:spTree>
    <p:extLst>
      <p:ext uri="{BB962C8B-B14F-4D97-AF65-F5344CB8AC3E}">
        <p14:creationId xmlns:p14="http://schemas.microsoft.com/office/powerpoint/2010/main" val="254423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are familiar with this scope and severity grid.  This shows you the points that will be assigned for the different types of deficiencies related to scope and severity. This is how you will know how many points are assigned based on how many deficiencies you have had in each survey cycle. The points in parenthesis are the points assigned for substandard quality of care deficiencies. You each have a handout, Federal Regulatory Groups for Long-Term Care, those deficiencies in red are the deficiencies that will result in the higher point value. So if you are cited F742, </a:t>
            </a:r>
            <a:r>
              <a:rPr lang="en-US" dirty="0" err="1"/>
              <a:t>Trtmt</a:t>
            </a:r>
            <a:r>
              <a:rPr lang="en-US" dirty="0"/>
              <a:t> services for Mental/Psychosocial Concerns at a SS of “H” it will be assigned 40 points instead of 35 points. Also, don’t forget about substantiated and cited deficiencies received on complaint investigations during the survey cycle. Complaint surveys could result in points as well if a citation is received. Remember though that repeat deficiencies cited during a complaint survey within 15 days before or after a recertification survey will not count twice, however points will be assigned for the highest scope and severity. That means in you have a complaint survey that results in a citation for F742 cited at SS E and then 14 days later, during the recertification survey, you are cited for the same deficiency at an “H”, 40 points will be assigned instead of 8. Remember for the health inspection domain you want to have lower points. </a:t>
            </a:r>
          </a:p>
        </p:txBody>
      </p:sp>
      <p:sp>
        <p:nvSpPr>
          <p:cNvPr id="4" name="Slide Number Placeholder 3"/>
          <p:cNvSpPr>
            <a:spLocks noGrp="1"/>
          </p:cNvSpPr>
          <p:nvPr>
            <p:ph type="sldNum" sz="quarter" idx="5"/>
          </p:nvPr>
        </p:nvSpPr>
        <p:spPr/>
        <p:txBody>
          <a:bodyPr/>
          <a:lstStyle/>
          <a:p>
            <a:fld id="{92D1C930-76A2-4F55-84AE-7DA4FCB0D961}" type="slidenum">
              <a:rPr lang="en-US" smtClean="0"/>
              <a:t>17</a:t>
            </a:fld>
            <a:endParaRPr lang="en-US" dirty="0"/>
          </a:p>
        </p:txBody>
      </p:sp>
    </p:spTree>
    <p:extLst>
      <p:ext uri="{BB962C8B-B14F-4D97-AF65-F5344CB8AC3E}">
        <p14:creationId xmlns:p14="http://schemas.microsoft.com/office/powerpoint/2010/main" val="167338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Revisits – Here you see the table for repeat revisits.</a:t>
            </a:r>
          </a:p>
          <a:p>
            <a:r>
              <a:rPr lang="en-US" dirty="0"/>
              <a:t>Number of repeat revisits required to confirm that correction of deficiencies have restored compliance. </a:t>
            </a:r>
          </a:p>
          <a:p>
            <a:r>
              <a:rPr lang="en-US" dirty="0"/>
              <a:t>Remember that points are assigned to individual health deficiencies according to their scope and severity –more serious, widespread deficiencies receive more points, with additional points assigned for substandard quality of care.</a:t>
            </a:r>
          </a:p>
          <a:p>
            <a:r>
              <a:rPr lang="en-US" dirty="0"/>
              <a:t>If a provider fails to correct deficiencies by the time of the first revisit, then these additional revisit points are assigned, up to 85 percent of the health inspection score for the fourth revisit. CMS calculates a total weighted health inspection score for each facility (including any repeat revisits). Note that a lower survey score corresponds to fewer deficiencies and revisits, and thus better performance on the health inspection domain. In calculating the total weighted score, more recent standard surveys are weighted more heavily than earlier surveys with the most recent period (rating cycle 1) being assigned a weighting factor of 1/2, the previous period (rating cycle 2) having a weighting factor of 1/3, and the second prior period (rating cycle 3) having a weighting factor of 1/6. The individual weighted scores for each cycle are then summed (after including complaint surveys, focused infection control surveys, and revisit points) to create the total weighted health inspection score for each facility.</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18</a:t>
            </a:fld>
            <a:endParaRPr lang="en-US" dirty="0"/>
          </a:p>
        </p:txBody>
      </p:sp>
    </p:spTree>
    <p:extLst>
      <p:ext uri="{BB962C8B-B14F-4D97-AF65-F5344CB8AC3E}">
        <p14:creationId xmlns:p14="http://schemas.microsoft.com/office/powerpoint/2010/main" val="361019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19</a:t>
            </a:fld>
            <a:endParaRPr lang="en-US" dirty="0"/>
          </a:p>
        </p:txBody>
      </p:sp>
    </p:spTree>
    <p:extLst>
      <p:ext uri="{BB962C8B-B14F-4D97-AF65-F5344CB8AC3E}">
        <p14:creationId xmlns:p14="http://schemas.microsoft.com/office/powerpoint/2010/main" val="137413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2</a:t>
            </a:fld>
            <a:endParaRPr lang="en-US" dirty="0"/>
          </a:p>
        </p:txBody>
      </p:sp>
    </p:spTree>
    <p:extLst>
      <p:ext uri="{BB962C8B-B14F-4D97-AF65-F5344CB8AC3E}">
        <p14:creationId xmlns:p14="http://schemas.microsoft.com/office/powerpoint/2010/main" val="247769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44% 226 of 514</a:t>
            </a:r>
          </a:p>
        </p:txBody>
      </p:sp>
      <p:sp>
        <p:nvSpPr>
          <p:cNvPr id="4" name="Slide Number Placeholder 3"/>
          <p:cNvSpPr>
            <a:spLocks noGrp="1"/>
          </p:cNvSpPr>
          <p:nvPr>
            <p:ph type="sldNum" sz="quarter" idx="5"/>
          </p:nvPr>
        </p:nvSpPr>
        <p:spPr/>
        <p:txBody>
          <a:bodyPr/>
          <a:lstStyle/>
          <a:p>
            <a:fld id="{92D1C930-76A2-4F55-84AE-7DA4FCB0D961}" type="slidenum">
              <a:rPr lang="en-US" smtClean="0"/>
              <a:t>20</a:t>
            </a:fld>
            <a:endParaRPr lang="en-US" dirty="0"/>
          </a:p>
        </p:txBody>
      </p:sp>
    </p:spTree>
    <p:extLst>
      <p:ext uri="{BB962C8B-B14F-4D97-AF65-F5344CB8AC3E}">
        <p14:creationId xmlns:p14="http://schemas.microsoft.com/office/powerpoint/2010/main" val="147848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21</a:t>
            </a:fld>
            <a:endParaRPr lang="en-US" dirty="0"/>
          </a:p>
        </p:txBody>
      </p:sp>
    </p:spTree>
    <p:extLst>
      <p:ext uri="{BB962C8B-B14F-4D97-AF65-F5344CB8AC3E}">
        <p14:creationId xmlns:p14="http://schemas.microsoft.com/office/powerpoint/2010/main" val="1695262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those items listed, Resolution of Informal Dispute Resolutions (IDR) or Independent Informal Dispute Resolutions (IIDR) resulting in changes to the scope and/or severity of deficiencies, The “aging” of complaint and/or focused infection control deficiencies can also change a health inspection score. Specifically, findings from complaint and infection control surveys are assigned to a time period based on the 12-month period in which the survey occurred; thus, when a citation from a complaint or infection control survey ages into a different cycle, it receives less weight in the scoring process, resulting in a lower health inspection score and potentially a change in health inspection rating.</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22</a:t>
            </a:fld>
            <a:endParaRPr lang="en-US" dirty="0"/>
          </a:p>
        </p:txBody>
      </p:sp>
    </p:spTree>
    <p:extLst>
      <p:ext uri="{BB962C8B-B14F-4D97-AF65-F5344CB8AC3E}">
        <p14:creationId xmlns:p14="http://schemas.microsoft.com/office/powerpoint/2010/main" val="3780978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waiting on survey, you are not alone. But while your waiting, you may not be able to improve your health inspection score except maybe with the aging of complaints. Those providers with a lot of health inspection points on the most recent survey remember have a 50% weighting factor. The only way to change that weighting factor of a recertification survey is with another recertification survey. So those points can’t “age” into cycle two or three which have lower weighting factors which would ultimately result in fewer points. </a:t>
            </a:r>
          </a:p>
        </p:txBody>
      </p:sp>
      <p:sp>
        <p:nvSpPr>
          <p:cNvPr id="4" name="Slide Number Placeholder 3"/>
          <p:cNvSpPr>
            <a:spLocks noGrp="1"/>
          </p:cNvSpPr>
          <p:nvPr>
            <p:ph type="sldNum" sz="quarter" idx="5"/>
          </p:nvPr>
        </p:nvSpPr>
        <p:spPr/>
        <p:txBody>
          <a:bodyPr/>
          <a:lstStyle/>
          <a:p>
            <a:fld id="{92D1C930-76A2-4F55-84AE-7DA4FCB0D961}" type="slidenum">
              <a:rPr lang="en-US" smtClean="0"/>
              <a:t>23</a:t>
            </a:fld>
            <a:endParaRPr lang="en-US" dirty="0"/>
          </a:p>
        </p:txBody>
      </p:sp>
    </p:spTree>
    <p:extLst>
      <p:ext uri="{BB962C8B-B14F-4D97-AF65-F5344CB8AC3E}">
        <p14:creationId xmlns:p14="http://schemas.microsoft.com/office/powerpoint/2010/main" val="218952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 your health inspections and look for opportunities of improvement. </a:t>
            </a:r>
          </a:p>
        </p:txBody>
      </p:sp>
      <p:sp>
        <p:nvSpPr>
          <p:cNvPr id="4" name="Slide Number Placeholder 3"/>
          <p:cNvSpPr>
            <a:spLocks noGrp="1"/>
          </p:cNvSpPr>
          <p:nvPr>
            <p:ph type="sldNum" sz="quarter" idx="5"/>
          </p:nvPr>
        </p:nvSpPr>
        <p:spPr/>
        <p:txBody>
          <a:bodyPr/>
          <a:lstStyle/>
          <a:p>
            <a:fld id="{92D1C930-76A2-4F55-84AE-7DA4FCB0D961}" type="slidenum">
              <a:rPr lang="en-US" smtClean="0"/>
              <a:t>24</a:t>
            </a:fld>
            <a:endParaRPr lang="en-US" dirty="0"/>
          </a:p>
        </p:txBody>
      </p:sp>
    </p:spTree>
    <p:extLst>
      <p:ext uri="{BB962C8B-B14F-4D97-AF65-F5344CB8AC3E}">
        <p14:creationId xmlns:p14="http://schemas.microsoft.com/office/powerpoint/2010/main" val="117178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your data is key to managing the your five star score. Understand how you compare to others and setting benchmarks can help you improve your overall quality of care delivered which will translate to not only an improved health inspection rating but an improved overall rating. </a:t>
            </a:r>
          </a:p>
        </p:txBody>
      </p:sp>
      <p:sp>
        <p:nvSpPr>
          <p:cNvPr id="4" name="Slide Number Placeholder 3"/>
          <p:cNvSpPr>
            <a:spLocks noGrp="1"/>
          </p:cNvSpPr>
          <p:nvPr>
            <p:ph type="sldNum" sz="quarter" idx="5"/>
          </p:nvPr>
        </p:nvSpPr>
        <p:spPr/>
        <p:txBody>
          <a:bodyPr/>
          <a:lstStyle/>
          <a:p>
            <a:fld id="{92D1C930-76A2-4F55-84AE-7DA4FCB0D961}" type="slidenum">
              <a:rPr lang="en-US" smtClean="0"/>
              <a:t>25</a:t>
            </a:fld>
            <a:endParaRPr lang="en-US" dirty="0"/>
          </a:p>
        </p:txBody>
      </p:sp>
    </p:spTree>
    <p:extLst>
      <p:ext uri="{BB962C8B-B14F-4D97-AF65-F5344CB8AC3E}">
        <p14:creationId xmlns:p14="http://schemas.microsoft.com/office/powerpoint/2010/main" val="86920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large file. Use the manage columns and filters available to drill it down to the information you need. The are many options to use. You may only want information for a specific county or an individual provider. This file can also be used to help you set those benchmarks as well for your QAPI. We have a lot of information, tools and resources available to us-it is imperative we know how and when to use them and they can assist you with overall improvement. Even the best of the best have a little room for improvement. </a:t>
            </a:r>
          </a:p>
        </p:txBody>
      </p:sp>
      <p:sp>
        <p:nvSpPr>
          <p:cNvPr id="4" name="Slide Number Placeholder 3"/>
          <p:cNvSpPr>
            <a:spLocks noGrp="1"/>
          </p:cNvSpPr>
          <p:nvPr>
            <p:ph type="sldNum" sz="quarter" idx="5"/>
          </p:nvPr>
        </p:nvSpPr>
        <p:spPr/>
        <p:txBody>
          <a:bodyPr/>
          <a:lstStyle/>
          <a:p>
            <a:fld id="{92D1C930-76A2-4F55-84AE-7DA4FCB0D961}" type="slidenum">
              <a:rPr lang="en-US" smtClean="0"/>
              <a:t>26</a:t>
            </a:fld>
            <a:endParaRPr lang="en-US" dirty="0"/>
          </a:p>
        </p:txBody>
      </p:sp>
    </p:spTree>
    <p:extLst>
      <p:ext uri="{BB962C8B-B14F-4D97-AF65-F5344CB8AC3E}">
        <p14:creationId xmlns:p14="http://schemas.microsoft.com/office/powerpoint/2010/main" val="67814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everything surveyors will have to prepare for your survey. Make a “Survey Binder” to prepared for survey. Being organized and prepared for a survey will assist in the process and allow it to be more manageable. Remember, the longer it takes for you to respond to surveyor requests for information, the longer they are in the house. </a:t>
            </a:r>
          </a:p>
          <a:p>
            <a:r>
              <a:rPr lang="en-US" dirty="0"/>
              <a:t>CASPER Reports </a:t>
            </a:r>
          </a:p>
          <a:p>
            <a:r>
              <a:rPr lang="en-US" dirty="0"/>
              <a:t>Request a QIPMO visit for a mock survey/processes of care audit</a:t>
            </a:r>
          </a:p>
          <a:p>
            <a:r>
              <a:rPr lang="en-US" dirty="0"/>
              <a:t>Rapid response to both actual events and near misses</a:t>
            </a:r>
          </a:p>
          <a:p>
            <a:r>
              <a:rPr lang="en-US" dirty="0"/>
              <a:t>Adopt a person centered approach to care and QAPI-Put your residents first!</a:t>
            </a:r>
          </a:p>
          <a:p>
            <a:r>
              <a:rPr lang="en-US" dirty="0"/>
              <a:t>Be involved, get your department leaders involved</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27</a:t>
            </a:fld>
            <a:endParaRPr lang="en-US" dirty="0"/>
          </a:p>
        </p:txBody>
      </p:sp>
    </p:spTree>
    <p:extLst>
      <p:ext uri="{BB962C8B-B14F-4D97-AF65-F5344CB8AC3E}">
        <p14:creationId xmlns:p14="http://schemas.microsoft.com/office/powerpoint/2010/main" val="1284131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28</a:t>
            </a:fld>
            <a:endParaRPr lang="en-US" dirty="0"/>
          </a:p>
        </p:txBody>
      </p:sp>
    </p:spTree>
    <p:extLst>
      <p:ext uri="{BB962C8B-B14F-4D97-AF65-F5344CB8AC3E}">
        <p14:creationId xmlns:p14="http://schemas.microsoft.com/office/powerpoint/2010/main" val="1435999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29</a:t>
            </a:fld>
            <a:endParaRPr lang="en-US" dirty="0"/>
          </a:p>
        </p:txBody>
      </p:sp>
    </p:spTree>
    <p:extLst>
      <p:ext uri="{BB962C8B-B14F-4D97-AF65-F5344CB8AC3E}">
        <p14:creationId xmlns:p14="http://schemas.microsoft.com/office/powerpoint/2010/main" val="1074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3</a:t>
            </a:fld>
            <a:endParaRPr lang="en-US" dirty="0"/>
          </a:p>
        </p:txBody>
      </p:sp>
    </p:spTree>
    <p:extLst>
      <p:ext uri="{BB962C8B-B14F-4D97-AF65-F5344CB8AC3E}">
        <p14:creationId xmlns:p14="http://schemas.microsoft.com/office/powerpoint/2010/main" val="344203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an AHCA report, Nationwide, 4,824 (32%) of nursing homes had a decrease in their Staffing rating. The Overall rating for 3,780 (25%) nursing homes decreased. A portion of the decrease in Overall ratings can be attributed to a methodological change made by CMS in how the Overall rating is calculated. The addition of these measures required CMS to radically change how it assigned stars for Staffing. Now, nursing homes earn points for performance on each of the six measures. The sum total of these points then determines the Staffing star rating. The staffing HPRD measures are weighted more with a possible maximum sum of 250 points, while the turnover measures max sum is 130 points. Nursing homes that fail to submit PBJ data or have four or more days with no RN staffing hours are assigned a one-star Staffing rating. With this latest ratings release, CMS also modified how the Staffing rating contributes to the Overall rating. A nursing home now needs a five-star Staffing rating to gain a star in their Overall rating. Previously, a four- or five-star Staffing rating would allow for an additional Overall star. It remains that a one-star Staffing rating reduces the Overall rating by a star.</a:t>
            </a:r>
          </a:p>
        </p:txBody>
      </p:sp>
      <p:sp>
        <p:nvSpPr>
          <p:cNvPr id="4" name="Slide Number Placeholder 3"/>
          <p:cNvSpPr>
            <a:spLocks noGrp="1"/>
          </p:cNvSpPr>
          <p:nvPr>
            <p:ph type="sldNum" sz="quarter" idx="5"/>
          </p:nvPr>
        </p:nvSpPr>
        <p:spPr/>
        <p:txBody>
          <a:bodyPr/>
          <a:lstStyle/>
          <a:p>
            <a:fld id="{92D1C930-76A2-4F55-84AE-7DA4FCB0D961}" type="slidenum">
              <a:rPr lang="en-US" smtClean="0"/>
              <a:t>30</a:t>
            </a:fld>
            <a:endParaRPr lang="en-US" dirty="0"/>
          </a:p>
        </p:txBody>
      </p:sp>
    </p:spTree>
    <p:extLst>
      <p:ext uri="{BB962C8B-B14F-4D97-AF65-F5344CB8AC3E}">
        <p14:creationId xmlns:p14="http://schemas.microsoft.com/office/powerpoint/2010/main" val="4169825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31</a:t>
            </a:fld>
            <a:endParaRPr lang="en-US" dirty="0"/>
          </a:p>
        </p:txBody>
      </p:sp>
    </p:spTree>
    <p:extLst>
      <p:ext uri="{BB962C8B-B14F-4D97-AF65-F5344CB8AC3E}">
        <p14:creationId xmlns:p14="http://schemas.microsoft.com/office/powerpoint/2010/main" val="1051081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32</a:t>
            </a:fld>
            <a:endParaRPr lang="en-US" dirty="0"/>
          </a:p>
        </p:txBody>
      </p:sp>
    </p:spTree>
    <p:extLst>
      <p:ext uri="{BB962C8B-B14F-4D97-AF65-F5344CB8AC3E}">
        <p14:creationId xmlns:p14="http://schemas.microsoft.com/office/powerpoint/2010/main" val="2724873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33</a:t>
            </a:fld>
            <a:endParaRPr lang="en-US" dirty="0"/>
          </a:p>
        </p:txBody>
      </p:sp>
    </p:spTree>
    <p:extLst>
      <p:ext uri="{BB962C8B-B14F-4D97-AF65-F5344CB8AC3E}">
        <p14:creationId xmlns:p14="http://schemas.microsoft.com/office/powerpoint/2010/main" val="1792037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34</a:t>
            </a:fld>
            <a:endParaRPr lang="en-US" dirty="0"/>
          </a:p>
        </p:txBody>
      </p:sp>
    </p:spTree>
    <p:extLst>
      <p:ext uri="{BB962C8B-B14F-4D97-AF65-F5344CB8AC3E}">
        <p14:creationId xmlns:p14="http://schemas.microsoft.com/office/powerpoint/2010/main" val="1480339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uses a set of exclusion criteria to identify facilities with highly improbable PBJ staffing data and nurse staffing levels are not reported for these facilities (“Not Available” is displayed on the Care Compare website). Some of these nursing homes will also not receive a staffing rating; however, some will receive a one-star staffing rating due to scoring exceptions. The exclusion criteria are listed on this slide. Note that it includes “excessively high” categories. So if you are reporting what seems to be very high hours for your resident population, you will either not receive a staffing rating or be restricted to a one-star staffing rating. </a:t>
            </a:r>
          </a:p>
          <a:p>
            <a:endParaRPr lang="en-US" dirty="0"/>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35</a:t>
            </a:fld>
            <a:endParaRPr lang="en-US" dirty="0"/>
          </a:p>
        </p:txBody>
      </p:sp>
    </p:spTree>
    <p:extLst>
      <p:ext uri="{BB962C8B-B14F-4D97-AF65-F5344CB8AC3E}">
        <p14:creationId xmlns:p14="http://schemas.microsoft.com/office/powerpoint/2010/main" val="3628633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what your expected score is in the Provider Information data set on the CMS Provider Data Catalog website</a:t>
            </a:r>
          </a:p>
        </p:txBody>
      </p:sp>
      <p:sp>
        <p:nvSpPr>
          <p:cNvPr id="4" name="Slide Number Placeholder 3"/>
          <p:cNvSpPr>
            <a:spLocks noGrp="1"/>
          </p:cNvSpPr>
          <p:nvPr>
            <p:ph type="sldNum" sz="quarter" idx="5"/>
          </p:nvPr>
        </p:nvSpPr>
        <p:spPr/>
        <p:txBody>
          <a:bodyPr/>
          <a:lstStyle/>
          <a:p>
            <a:fld id="{92D1C930-76A2-4F55-84AE-7DA4FCB0D961}" type="slidenum">
              <a:rPr lang="en-US" smtClean="0"/>
              <a:t>36</a:t>
            </a:fld>
            <a:endParaRPr lang="en-US" dirty="0"/>
          </a:p>
        </p:txBody>
      </p:sp>
    </p:spTree>
    <p:extLst>
      <p:ext uri="{BB962C8B-B14F-4D97-AF65-F5344CB8AC3E}">
        <p14:creationId xmlns:p14="http://schemas.microsoft.com/office/powerpoint/2010/main" val="3463053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37</a:t>
            </a:fld>
            <a:endParaRPr lang="en-US" dirty="0"/>
          </a:p>
        </p:txBody>
      </p:sp>
    </p:spTree>
    <p:extLst>
      <p:ext uri="{BB962C8B-B14F-4D97-AF65-F5344CB8AC3E}">
        <p14:creationId xmlns:p14="http://schemas.microsoft.com/office/powerpoint/2010/main" val="3689783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38</a:t>
            </a:fld>
            <a:endParaRPr lang="en-US" dirty="0"/>
          </a:p>
        </p:txBody>
      </p:sp>
    </p:spTree>
    <p:extLst>
      <p:ext uri="{BB962C8B-B14F-4D97-AF65-F5344CB8AC3E}">
        <p14:creationId xmlns:p14="http://schemas.microsoft.com/office/powerpoint/2010/main" val="231830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39</a:t>
            </a:fld>
            <a:endParaRPr lang="en-US" dirty="0"/>
          </a:p>
        </p:txBody>
      </p:sp>
    </p:spTree>
    <p:extLst>
      <p:ext uri="{BB962C8B-B14F-4D97-AF65-F5344CB8AC3E}">
        <p14:creationId xmlns:p14="http://schemas.microsoft.com/office/powerpoint/2010/main" val="405810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a:t>
            </a:fld>
            <a:endParaRPr lang="en-US" dirty="0"/>
          </a:p>
        </p:txBody>
      </p:sp>
    </p:spTree>
    <p:extLst>
      <p:ext uri="{BB962C8B-B14F-4D97-AF65-F5344CB8AC3E}">
        <p14:creationId xmlns:p14="http://schemas.microsoft.com/office/powerpoint/2010/main" val="3418906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calculation of the annual turnover measures requires six consecutive quarters of PBJ data (See Figure 1). Data from a baseline quarter (prior to the first quarter covered by the turnover measures) along with the first two quarters covered by the turnover measures are used for identifying employees who are eligible to be included in the turnover measure. Data from the quarter after the four-quarter period covered by the turnover measures are used to identify the gaps in days worked in the last 60 days of the fourth quarter used for the turnover measure. </a:t>
            </a:r>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40</a:t>
            </a:fld>
            <a:endParaRPr lang="en-US" dirty="0"/>
          </a:p>
        </p:txBody>
      </p:sp>
    </p:spTree>
    <p:extLst>
      <p:ext uri="{BB962C8B-B14F-4D97-AF65-F5344CB8AC3E}">
        <p14:creationId xmlns:p14="http://schemas.microsoft.com/office/powerpoint/2010/main" val="2180473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41</a:t>
            </a:fld>
            <a:endParaRPr lang="en-US" dirty="0"/>
          </a:p>
        </p:txBody>
      </p:sp>
    </p:spTree>
    <p:extLst>
      <p:ext uri="{BB962C8B-B14F-4D97-AF65-F5344CB8AC3E}">
        <p14:creationId xmlns:p14="http://schemas.microsoft.com/office/powerpoint/2010/main" val="324980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42</a:t>
            </a:fld>
            <a:endParaRPr lang="en-US" dirty="0"/>
          </a:p>
        </p:txBody>
      </p:sp>
    </p:spTree>
    <p:extLst>
      <p:ext uri="{BB962C8B-B14F-4D97-AF65-F5344CB8AC3E}">
        <p14:creationId xmlns:p14="http://schemas.microsoft.com/office/powerpoint/2010/main" val="2841500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43</a:t>
            </a:fld>
            <a:endParaRPr lang="en-US" dirty="0"/>
          </a:p>
        </p:txBody>
      </p:sp>
    </p:spTree>
    <p:extLst>
      <p:ext uri="{BB962C8B-B14F-4D97-AF65-F5344CB8AC3E}">
        <p14:creationId xmlns:p14="http://schemas.microsoft.com/office/powerpoint/2010/main" val="1676117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44</a:t>
            </a:fld>
            <a:endParaRPr lang="en-US" dirty="0"/>
          </a:p>
        </p:txBody>
      </p:sp>
    </p:spTree>
    <p:extLst>
      <p:ext uri="{BB962C8B-B14F-4D97-AF65-F5344CB8AC3E}">
        <p14:creationId xmlns:p14="http://schemas.microsoft.com/office/powerpoint/2010/main" val="1523061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45</a:t>
            </a:fld>
            <a:endParaRPr lang="en-US" dirty="0"/>
          </a:p>
        </p:txBody>
      </p:sp>
    </p:spTree>
    <p:extLst>
      <p:ext uri="{BB962C8B-B14F-4D97-AF65-F5344CB8AC3E}">
        <p14:creationId xmlns:p14="http://schemas.microsoft.com/office/powerpoint/2010/main" val="714762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46</a:t>
            </a:fld>
            <a:endParaRPr lang="en-US" dirty="0"/>
          </a:p>
        </p:txBody>
      </p:sp>
    </p:spTree>
    <p:extLst>
      <p:ext uri="{BB962C8B-B14F-4D97-AF65-F5344CB8AC3E}">
        <p14:creationId xmlns:p14="http://schemas.microsoft.com/office/powerpoint/2010/main" val="4221226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47</a:t>
            </a:fld>
            <a:endParaRPr lang="en-US" dirty="0"/>
          </a:p>
        </p:txBody>
      </p:sp>
    </p:spTree>
    <p:extLst>
      <p:ext uri="{BB962C8B-B14F-4D97-AF65-F5344CB8AC3E}">
        <p14:creationId xmlns:p14="http://schemas.microsoft.com/office/powerpoint/2010/main" val="1939165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48</a:t>
            </a:fld>
            <a:endParaRPr lang="en-US" dirty="0"/>
          </a:p>
        </p:txBody>
      </p:sp>
    </p:spTree>
    <p:extLst>
      <p:ext uri="{BB962C8B-B14F-4D97-AF65-F5344CB8AC3E}">
        <p14:creationId xmlns:p14="http://schemas.microsoft.com/office/powerpoint/2010/main" val="1288698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49</a:t>
            </a:fld>
            <a:endParaRPr lang="en-US" dirty="0"/>
          </a:p>
        </p:txBody>
      </p:sp>
    </p:spTree>
    <p:extLst>
      <p:ext uri="{BB962C8B-B14F-4D97-AF65-F5344CB8AC3E}">
        <p14:creationId xmlns:p14="http://schemas.microsoft.com/office/powerpoint/2010/main" val="115412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5</a:t>
            </a:fld>
            <a:endParaRPr lang="en-US" dirty="0"/>
          </a:p>
        </p:txBody>
      </p:sp>
    </p:spTree>
    <p:extLst>
      <p:ext uri="{BB962C8B-B14F-4D97-AF65-F5344CB8AC3E}">
        <p14:creationId xmlns:p14="http://schemas.microsoft.com/office/powerpoint/2010/main" val="2588026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50</a:t>
            </a:fld>
            <a:endParaRPr lang="en-US" dirty="0"/>
          </a:p>
        </p:txBody>
      </p:sp>
    </p:spTree>
    <p:extLst>
      <p:ext uri="{BB962C8B-B14F-4D97-AF65-F5344CB8AC3E}">
        <p14:creationId xmlns:p14="http://schemas.microsoft.com/office/powerpoint/2010/main" val="2853854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PBJ is being reviewed for accuracy and reported timely. If you miss those quarterly dates for reporting, there is no chance to correct with a late submission. Nursing homes are required to electronically submit direct care staffing information to the Payroll-Based Journal (PBJ) system. Submissions must be received by the end of the 45th calendar day </a:t>
            </a:r>
            <a:r>
              <a:rPr lang="en-US" b="1" dirty="0"/>
              <a:t>(11:59 PM Eastern Standard Time) </a:t>
            </a:r>
            <a:r>
              <a:rPr lang="en-US" dirty="0"/>
              <a:t>after the last day in each fiscal quarter to be considered timely. </a:t>
            </a:r>
          </a:p>
        </p:txBody>
      </p:sp>
      <p:sp>
        <p:nvSpPr>
          <p:cNvPr id="4" name="Slide Number Placeholder 3"/>
          <p:cNvSpPr>
            <a:spLocks noGrp="1"/>
          </p:cNvSpPr>
          <p:nvPr>
            <p:ph type="sldNum" sz="quarter" idx="5"/>
          </p:nvPr>
        </p:nvSpPr>
        <p:spPr/>
        <p:txBody>
          <a:bodyPr/>
          <a:lstStyle/>
          <a:p>
            <a:fld id="{92D1C930-76A2-4F55-84AE-7DA4FCB0D961}" type="slidenum">
              <a:rPr lang="en-US" smtClean="0"/>
              <a:t>51</a:t>
            </a:fld>
            <a:endParaRPr lang="en-US" dirty="0"/>
          </a:p>
        </p:txBody>
      </p:sp>
    </p:spTree>
    <p:extLst>
      <p:ext uri="{BB962C8B-B14F-4D97-AF65-F5344CB8AC3E}">
        <p14:creationId xmlns:p14="http://schemas.microsoft.com/office/powerpoint/2010/main" val="472901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52</a:t>
            </a:fld>
            <a:endParaRPr lang="en-US" dirty="0"/>
          </a:p>
        </p:txBody>
      </p:sp>
    </p:spTree>
    <p:extLst>
      <p:ext uri="{BB962C8B-B14F-4D97-AF65-F5344CB8AC3E}">
        <p14:creationId xmlns:p14="http://schemas.microsoft.com/office/powerpoint/2010/main" val="922523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measures address a broad range of function and health status indicators. Most nursing homes will have three QM ratings–an overall QM rating, a long-stay QM rating, and a short-stay QM rating.</a:t>
            </a:r>
          </a:p>
          <a:p>
            <a:endParaRPr lang="en-US" dirty="0"/>
          </a:p>
          <a:p>
            <a:r>
              <a:rPr lang="en-US" dirty="0"/>
              <a:t>Ratings for the quality measures are based on performance on 15 of the QMs that are currently posted on the Care Compare website. There are other mesuares on Nursing home compare but not all of the QMs play a role in the five star rating. </a:t>
            </a:r>
          </a:p>
          <a:p>
            <a:endParaRPr lang="en-US" dirty="0"/>
          </a:p>
          <a:p>
            <a:r>
              <a:rPr lang="en-US" dirty="0"/>
              <a:t>For nursing homes that have only long stay or only short-stay QMs, the overall QM rating is equal to their long-stay or short-stay QM rating. QM ratings are based on performance on a subset of 10 MDS-based QMs and five measures that are created using Medicare claims.</a:t>
            </a:r>
          </a:p>
        </p:txBody>
      </p:sp>
      <p:sp>
        <p:nvSpPr>
          <p:cNvPr id="4" name="Slide Number Placeholder 3"/>
          <p:cNvSpPr>
            <a:spLocks noGrp="1"/>
          </p:cNvSpPr>
          <p:nvPr>
            <p:ph type="sldNum" sz="quarter" idx="5"/>
          </p:nvPr>
        </p:nvSpPr>
        <p:spPr/>
        <p:txBody>
          <a:bodyPr/>
          <a:lstStyle/>
          <a:p>
            <a:fld id="{BAF7246B-675E-477E-B8B3-600275137F31}" type="slidenum">
              <a:rPr lang="en-US" smtClean="0"/>
              <a:t>53</a:t>
            </a:fld>
            <a:endParaRPr lang="en-US" dirty="0"/>
          </a:p>
        </p:txBody>
      </p:sp>
    </p:spTree>
    <p:extLst>
      <p:ext uri="{BB962C8B-B14F-4D97-AF65-F5344CB8AC3E}">
        <p14:creationId xmlns:p14="http://schemas.microsoft.com/office/powerpoint/2010/main" val="1297821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 for four of the MDS-based QMs (Percentage of long-stay residents whose ability to move independently, Percentage of long-stay residents who have or had a catheter inserted and left in their</a:t>
            </a:r>
          </a:p>
          <a:p>
            <a:r>
              <a:rPr lang="en-US" dirty="0"/>
              <a:t>bladder, Percentage of short-stay residents who improved in their ability to move around on their own, Percentage of SNF residents with pressure ulcers/pressure injuries that are new or worsened) are risk adjusted, using resident-level covariates that adjust for resident factors associated with differences in the performance on the QM. For example, the catheter risk-adjustment model takes into account whether or not residents had bowel incontinence or pressure sores on the prior assessment. All of the claims-based measures are risk adjusted. </a:t>
            </a:r>
          </a:p>
          <a:p>
            <a:endParaRPr lang="en-US" dirty="0"/>
          </a:p>
          <a:p>
            <a:r>
              <a:rPr lang="en-US" dirty="0"/>
              <a:t>CMS calculates ratings for the QM domain using the four most recent quarters for which data are available (except the rate of successful return to home and community from a SNF that uses a two-year period).</a:t>
            </a:r>
          </a:p>
        </p:txBody>
      </p:sp>
      <p:sp>
        <p:nvSpPr>
          <p:cNvPr id="4" name="Slide Number Placeholder 3"/>
          <p:cNvSpPr>
            <a:spLocks noGrp="1"/>
          </p:cNvSpPr>
          <p:nvPr>
            <p:ph type="sldNum" sz="quarter" idx="5"/>
          </p:nvPr>
        </p:nvSpPr>
        <p:spPr/>
        <p:txBody>
          <a:bodyPr/>
          <a:lstStyle/>
          <a:p>
            <a:fld id="{92D1C930-76A2-4F55-84AE-7DA4FCB0D961}" type="slidenum">
              <a:rPr lang="en-US" smtClean="0"/>
              <a:t>54</a:t>
            </a:fld>
            <a:endParaRPr lang="en-US" dirty="0"/>
          </a:p>
        </p:txBody>
      </p:sp>
    </p:spTree>
    <p:extLst>
      <p:ext uri="{BB962C8B-B14F-4D97-AF65-F5344CB8AC3E}">
        <p14:creationId xmlns:p14="http://schemas.microsoft.com/office/powerpoint/2010/main" val="3178058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55</a:t>
            </a:fld>
            <a:endParaRPr lang="en-US" dirty="0"/>
          </a:p>
        </p:txBody>
      </p:sp>
    </p:spTree>
    <p:extLst>
      <p:ext uri="{BB962C8B-B14F-4D97-AF65-F5344CB8AC3E}">
        <p14:creationId xmlns:p14="http://schemas.microsoft.com/office/powerpoint/2010/main" val="443383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56</a:t>
            </a:fld>
            <a:endParaRPr lang="en-US" dirty="0"/>
          </a:p>
        </p:txBody>
      </p:sp>
    </p:spTree>
    <p:extLst>
      <p:ext uri="{BB962C8B-B14F-4D97-AF65-F5344CB8AC3E}">
        <p14:creationId xmlns:p14="http://schemas.microsoft.com/office/powerpoint/2010/main" val="667510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57</a:t>
            </a:fld>
            <a:endParaRPr lang="en-US" dirty="0"/>
          </a:p>
        </p:txBody>
      </p:sp>
    </p:spTree>
    <p:extLst>
      <p:ext uri="{BB962C8B-B14F-4D97-AF65-F5344CB8AC3E}">
        <p14:creationId xmlns:p14="http://schemas.microsoft.com/office/powerpoint/2010/main" val="2285856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58</a:t>
            </a:fld>
            <a:endParaRPr lang="en-US" dirty="0"/>
          </a:p>
        </p:txBody>
      </p:sp>
    </p:spTree>
    <p:extLst>
      <p:ext uri="{BB962C8B-B14F-4D97-AF65-F5344CB8AC3E}">
        <p14:creationId xmlns:p14="http://schemas.microsoft.com/office/powerpoint/2010/main" val="2581882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Quality Measure Rating Threshold changes Effective with the April 2022 refresh, CMS implemented the planned, regular increases to the Quality Measure (QM) rating thresholds, increasing each rating threshold by one-half of the average improvement in QM scores since the last time the thresholds were set. For the April 2022 refresh, the average improvement was determined from the period of April 2019 – January 2022. The new rating thresholds are shown in Table 5 of this document. Note that the point thresholds for individual QMs did not change.</a:t>
            </a:r>
          </a:p>
          <a:p>
            <a:endParaRPr lang="en-US" dirty="0"/>
          </a:p>
          <a:p>
            <a:r>
              <a:rPr lang="en-US" dirty="0"/>
              <a:t>Quality Measure rating changes: Data for the MDS-based QMs and the claims-based hospitalization and ED visit measures are updated quarterly, and the QM rating is updated at the same time. The updates typically occur in January, April, July, and October at the time of the Care Compare website refresh. Changes in the quality measures may change the star ratings.</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59</a:t>
            </a:fld>
            <a:endParaRPr lang="en-US" dirty="0"/>
          </a:p>
        </p:txBody>
      </p:sp>
    </p:spTree>
    <p:extLst>
      <p:ext uri="{BB962C8B-B14F-4D97-AF65-F5344CB8AC3E}">
        <p14:creationId xmlns:p14="http://schemas.microsoft.com/office/powerpoint/2010/main" val="307762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6</a:t>
            </a:fld>
            <a:endParaRPr lang="en-US" dirty="0"/>
          </a:p>
        </p:txBody>
      </p:sp>
    </p:spTree>
    <p:extLst>
      <p:ext uri="{BB962C8B-B14F-4D97-AF65-F5344CB8AC3E}">
        <p14:creationId xmlns:p14="http://schemas.microsoft.com/office/powerpoint/2010/main" val="1397338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60</a:t>
            </a:fld>
            <a:endParaRPr lang="en-US" dirty="0"/>
          </a:p>
        </p:txBody>
      </p:sp>
    </p:spTree>
    <p:extLst>
      <p:ext uri="{BB962C8B-B14F-4D97-AF65-F5344CB8AC3E}">
        <p14:creationId xmlns:p14="http://schemas.microsoft.com/office/powerpoint/2010/main" val="2092803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61</a:t>
            </a:fld>
            <a:endParaRPr lang="en-US" dirty="0"/>
          </a:p>
        </p:txBody>
      </p:sp>
    </p:spTree>
    <p:extLst>
      <p:ext uri="{BB962C8B-B14F-4D97-AF65-F5344CB8AC3E}">
        <p14:creationId xmlns:p14="http://schemas.microsoft.com/office/powerpoint/2010/main" val="3400935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Notice that the top quintile for Percentage of SNF residents with pressure ulcers/pressure injuries that are new or worsened (short-stay)  is 0.0000-0.0000. This means that more than 20% of homes have a score of 0 so all providers with a score of zero will be assigned 100 points. </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62</a:t>
            </a:fld>
            <a:endParaRPr lang="en-US" dirty="0"/>
          </a:p>
        </p:txBody>
      </p:sp>
    </p:spTree>
    <p:extLst>
      <p:ext uri="{BB962C8B-B14F-4D97-AF65-F5344CB8AC3E}">
        <p14:creationId xmlns:p14="http://schemas.microsoft.com/office/powerpoint/2010/main" val="17693987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63</a:t>
            </a:fld>
            <a:endParaRPr lang="en-US" dirty="0"/>
          </a:p>
        </p:txBody>
      </p:sp>
    </p:spTree>
    <p:extLst>
      <p:ext uri="{BB962C8B-B14F-4D97-AF65-F5344CB8AC3E}">
        <p14:creationId xmlns:p14="http://schemas.microsoft.com/office/powerpoint/2010/main" val="3217794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64</a:t>
            </a:fld>
            <a:endParaRPr lang="en-US" dirty="0"/>
          </a:p>
        </p:txBody>
      </p:sp>
    </p:spTree>
    <p:extLst>
      <p:ext uri="{BB962C8B-B14F-4D97-AF65-F5344CB8AC3E}">
        <p14:creationId xmlns:p14="http://schemas.microsoft.com/office/powerpoint/2010/main" val="3808694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65</a:t>
            </a:fld>
            <a:endParaRPr lang="en-US" dirty="0"/>
          </a:p>
        </p:txBody>
      </p:sp>
    </p:spTree>
    <p:extLst>
      <p:ext uri="{BB962C8B-B14F-4D97-AF65-F5344CB8AC3E}">
        <p14:creationId xmlns:p14="http://schemas.microsoft.com/office/powerpoint/2010/main" val="36881327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have resources available to you to refer to when reviewing your QM score. It is quite a chore to evaluate manually. This is a snapshot of the CMS Quality measures website. Scroll to the bottom of the page and look for the QM users manual in the downloads section.</a:t>
            </a:r>
          </a:p>
        </p:txBody>
      </p:sp>
      <p:sp>
        <p:nvSpPr>
          <p:cNvPr id="4" name="Slide Number Placeholder 3"/>
          <p:cNvSpPr>
            <a:spLocks noGrp="1"/>
          </p:cNvSpPr>
          <p:nvPr>
            <p:ph type="sldNum" sz="quarter" idx="5"/>
          </p:nvPr>
        </p:nvSpPr>
        <p:spPr/>
        <p:txBody>
          <a:bodyPr/>
          <a:lstStyle/>
          <a:p>
            <a:fld id="{92D1C930-76A2-4F55-84AE-7DA4FCB0D961}" type="slidenum">
              <a:rPr lang="en-US" smtClean="0"/>
              <a:t>66</a:t>
            </a:fld>
            <a:endParaRPr lang="en-US" dirty="0"/>
          </a:p>
        </p:txBody>
      </p:sp>
    </p:spTree>
    <p:extLst>
      <p:ext uri="{BB962C8B-B14F-4D97-AF65-F5344CB8AC3E}">
        <p14:creationId xmlns:p14="http://schemas.microsoft.com/office/powerpoint/2010/main" val="8903003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67</a:t>
            </a:fld>
            <a:endParaRPr lang="en-US" dirty="0"/>
          </a:p>
        </p:txBody>
      </p:sp>
    </p:spTree>
    <p:extLst>
      <p:ext uri="{BB962C8B-B14F-4D97-AF65-F5344CB8AC3E}">
        <p14:creationId xmlns:p14="http://schemas.microsoft.com/office/powerpoint/2010/main" val="4121837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MDS Audits</a:t>
            </a:r>
          </a:p>
          <a:p>
            <a:r>
              <a:rPr lang="en-US" dirty="0"/>
              <a:t>Review CASPER Reports</a:t>
            </a:r>
          </a:p>
          <a:p>
            <a:r>
              <a:rPr lang="en-US" dirty="0"/>
              <a:t>Review Provider Preview reports as soon as they become available</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68</a:t>
            </a:fld>
            <a:endParaRPr lang="en-US" dirty="0"/>
          </a:p>
        </p:txBody>
      </p:sp>
    </p:spTree>
    <p:extLst>
      <p:ext uri="{BB962C8B-B14F-4D97-AF65-F5344CB8AC3E}">
        <p14:creationId xmlns:p14="http://schemas.microsoft.com/office/powerpoint/2010/main" val="29944136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the health inspection rating is one star, then the overall rating cannot be upgraded by more than one star based on the staffing and quality measure ratings. The rationale for limiting star rating upgrades is that the staffing and quality measure domains should not significantly outweigh the rating from actual onsite visits from trained surveyors who may have found very serious quality of care problems. Since the health inspection rating is heavily weighted toward the</a:t>
            </a:r>
          </a:p>
          <a:p>
            <a:r>
              <a:rPr lang="en-US" dirty="0"/>
              <a:t>most recent findings, a health inspection rating of one star reflects both a serious and recent finding. The method for determining the overall nursing home rating does not assign specific weights to the health inspection, staffing, and QM domains. The health inspection rating is the most important dimension in determining the overall rating; however, depending on the performance on the staffing and QM domains, the overall rating for a nursing home may be increased or decreased by up to two stars. If a nursing home has no health inspection rating, then no overall rating is assigned. If a nursing home has no health inspection rating because it is too new to have two standard surveys, then no ratings for any</a:t>
            </a:r>
          </a:p>
          <a:p>
            <a:r>
              <a:rPr lang="en-US" dirty="0"/>
              <a:t>domain are displayed. </a:t>
            </a:r>
          </a:p>
        </p:txBody>
      </p:sp>
      <p:sp>
        <p:nvSpPr>
          <p:cNvPr id="4" name="Slide Number Placeholder 3"/>
          <p:cNvSpPr>
            <a:spLocks noGrp="1"/>
          </p:cNvSpPr>
          <p:nvPr>
            <p:ph type="sldNum" sz="quarter" idx="5"/>
          </p:nvPr>
        </p:nvSpPr>
        <p:spPr/>
        <p:txBody>
          <a:bodyPr/>
          <a:lstStyle/>
          <a:p>
            <a:fld id="{92D1C930-76A2-4F55-84AE-7DA4FCB0D961}" type="slidenum">
              <a:rPr lang="en-US" smtClean="0"/>
              <a:t>69</a:t>
            </a:fld>
            <a:endParaRPr lang="en-US" dirty="0"/>
          </a:p>
        </p:txBody>
      </p:sp>
    </p:spTree>
    <p:extLst>
      <p:ext uri="{BB962C8B-B14F-4D97-AF65-F5344CB8AC3E}">
        <p14:creationId xmlns:p14="http://schemas.microsoft.com/office/powerpoint/2010/main" val="51922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7</a:t>
            </a:fld>
            <a:endParaRPr lang="en-US" dirty="0"/>
          </a:p>
        </p:txBody>
      </p:sp>
    </p:spTree>
    <p:extLst>
      <p:ext uri="{BB962C8B-B14F-4D97-AF65-F5344CB8AC3E}">
        <p14:creationId xmlns:p14="http://schemas.microsoft.com/office/powerpoint/2010/main" val="3771615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70</a:t>
            </a:fld>
            <a:endParaRPr lang="en-US" dirty="0"/>
          </a:p>
        </p:txBody>
      </p:sp>
    </p:spTree>
    <p:extLst>
      <p:ext uri="{BB962C8B-B14F-4D97-AF65-F5344CB8AC3E}">
        <p14:creationId xmlns:p14="http://schemas.microsoft.com/office/powerpoint/2010/main" val="28193041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71</a:t>
            </a:fld>
            <a:endParaRPr lang="en-US" dirty="0"/>
          </a:p>
        </p:txBody>
      </p:sp>
    </p:spTree>
    <p:extLst>
      <p:ext uri="{BB962C8B-B14F-4D97-AF65-F5344CB8AC3E}">
        <p14:creationId xmlns:p14="http://schemas.microsoft.com/office/powerpoint/2010/main" val="6824100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 the facility’s rating is in each domain and understand how those ratings occurred.</a:t>
            </a:r>
          </a:p>
          <a:p>
            <a:r>
              <a:rPr lang="en-US" dirty="0"/>
              <a:t>Become familiar with each domain and how the ratings are calculated in the Five-Star Technical User’s Guide.</a:t>
            </a:r>
          </a:p>
          <a:p>
            <a:r>
              <a:rPr lang="en-US" dirty="0"/>
              <a:t>Formulate and implement a survey readiness plan.</a:t>
            </a:r>
          </a:p>
          <a:p>
            <a:r>
              <a:rPr lang="en-US" dirty="0"/>
              <a:t>Review Quality Measures at least monthly to ensure accuracy.</a:t>
            </a:r>
          </a:p>
          <a:p>
            <a:r>
              <a:rPr lang="en-US" dirty="0"/>
              <a:t>Review staffing data to ensure accuracy.</a:t>
            </a:r>
          </a:p>
          <a:p>
            <a:r>
              <a:rPr lang="en-US" dirty="0"/>
              <a:t>Be prepared to discuss the facility’s star ratings—both the positive and negative—along with what the facility implemented to correct any issues.</a:t>
            </a:r>
          </a:p>
        </p:txBody>
      </p:sp>
      <p:sp>
        <p:nvSpPr>
          <p:cNvPr id="4" name="Slide Number Placeholder 3"/>
          <p:cNvSpPr>
            <a:spLocks noGrp="1"/>
          </p:cNvSpPr>
          <p:nvPr>
            <p:ph type="sldNum" sz="quarter" idx="5"/>
          </p:nvPr>
        </p:nvSpPr>
        <p:spPr/>
        <p:txBody>
          <a:bodyPr/>
          <a:lstStyle/>
          <a:p>
            <a:fld id="{92D1C930-76A2-4F55-84AE-7DA4FCB0D961}" type="slidenum">
              <a:rPr lang="en-US" smtClean="0"/>
              <a:t>72</a:t>
            </a:fld>
            <a:endParaRPr lang="en-US" dirty="0"/>
          </a:p>
        </p:txBody>
      </p:sp>
    </p:spTree>
    <p:extLst>
      <p:ext uri="{BB962C8B-B14F-4D97-AF65-F5344CB8AC3E}">
        <p14:creationId xmlns:p14="http://schemas.microsoft.com/office/powerpoint/2010/main" val="3201343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73</a:t>
            </a:fld>
            <a:endParaRPr lang="en-US" dirty="0"/>
          </a:p>
        </p:txBody>
      </p:sp>
    </p:spTree>
    <p:extLst>
      <p:ext uri="{BB962C8B-B14F-4D97-AF65-F5344CB8AC3E}">
        <p14:creationId xmlns:p14="http://schemas.microsoft.com/office/powerpoint/2010/main" val="8251145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74</a:t>
            </a:fld>
            <a:endParaRPr lang="en-US" dirty="0"/>
          </a:p>
        </p:txBody>
      </p:sp>
    </p:spTree>
    <p:extLst>
      <p:ext uri="{BB962C8B-B14F-4D97-AF65-F5344CB8AC3E}">
        <p14:creationId xmlns:p14="http://schemas.microsoft.com/office/powerpoint/2010/main" val="39609807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D1C930-76A2-4F55-84AE-7DA4FCB0D961}" type="slidenum">
              <a:rPr lang="en-US" smtClean="0"/>
              <a:t>85</a:t>
            </a:fld>
            <a:endParaRPr lang="en-US" dirty="0"/>
          </a:p>
        </p:txBody>
      </p:sp>
    </p:spTree>
    <p:extLst>
      <p:ext uri="{BB962C8B-B14F-4D97-AF65-F5344CB8AC3E}">
        <p14:creationId xmlns:p14="http://schemas.microsoft.com/office/powerpoint/2010/main" val="182954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made two substantial changes in how Five-Star ratings are calculated in July 2022. First, they added three turnover measures and one weekend staffing measure to</a:t>
            </a:r>
          </a:p>
          <a:p>
            <a:r>
              <a:rPr lang="en-US" dirty="0"/>
              <a:t>the Staffing component. Second, they altered the calculation of the Overall rating to only allow five-star Staffing nursing homes to gain a star in their Overall rating. Previously,</a:t>
            </a:r>
          </a:p>
          <a:p>
            <a:r>
              <a:rPr lang="en-US" dirty="0"/>
              <a:t>four- and five-star Staffing homes could gain an Overall star. These two changes during the worst workforce shortage in the past 29 years for the nursing home industry resulted in substantial decreases in Staffing and Overall ratings. Nearly a third of nursing homes had a lower Staffing rating and a quarter had a lower Overall rating in July 2022 compared to June 2022.</a:t>
            </a:r>
          </a:p>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8</a:t>
            </a:fld>
            <a:endParaRPr lang="en-US" dirty="0"/>
          </a:p>
        </p:txBody>
      </p:sp>
    </p:spTree>
    <p:extLst>
      <p:ext uri="{BB962C8B-B14F-4D97-AF65-F5344CB8AC3E}">
        <p14:creationId xmlns:p14="http://schemas.microsoft.com/office/powerpoint/2010/main" val="108284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1C930-76A2-4F55-84AE-7DA4FCB0D961}" type="slidenum">
              <a:rPr lang="en-US" smtClean="0"/>
              <a:t>9</a:t>
            </a:fld>
            <a:endParaRPr lang="en-US" dirty="0"/>
          </a:p>
        </p:txBody>
      </p:sp>
    </p:spTree>
    <p:extLst>
      <p:ext uri="{BB962C8B-B14F-4D97-AF65-F5344CB8AC3E}">
        <p14:creationId xmlns:p14="http://schemas.microsoft.com/office/powerpoint/2010/main" val="1227361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gradFill flip="none" rotWithShape="1">
            <a:gsLst>
              <a:gs pos="0">
                <a:schemeClr val="accent1">
                  <a:alpha val="50000"/>
                  <a:lumMod val="30000"/>
                  <a:lumOff val="70000"/>
                </a:schemeClr>
              </a:gs>
              <a:gs pos="100000">
                <a:schemeClr val="tx2">
                  <a:alpha val="75000"/>
                  <a:lumMod val="40000"/>
                  <a:lumOff val="60000"/>
                </a:schemeClr>
              </a:gs>
            </a:gsLst>
            <a:path path="rect">
              <a:fillToRect l="50000" t="50000" r="50000" b="50000"/>
            </a:path>
            <a:tileRect/>
          </a:gradFill>
          <a:ln w="0">
            <a:solidFill>
              <a:schemeClr val="tx1">
                <a:lumMod val="50000"/>
                <a:lumOff val="50000"/>
              </a:schemeClr>
            </a:solidFill>
            <a:prstDash val="solid"/>
            <a:round/>
            <a:headEnd/>
            <a:tailEnd/>
          </a:ln>
        </p:spPr>
      </p:sp>
      <p:sp>
        <p:nvSpPr>
          <p:cNvPr id="2" name="Title 1"/>
          <p:cNvSpPr>
            <a:spLocks noGrp="1"/>
          </p:cNvSpPr>
          <p:nvPr>
            <p:ph type="ctrTitle"/>
          </p:nvPr>
        </p:nvSpPr>
        <p:spPr>
          <a:xfrm>
            <a:off x="1078523" y="732628"/>
            <a:ext cx="10318418" cy="3534572"/>
          </a:xfrm>
        </p:spPr>
        <p:txBody>
          <a:bodyPr anchor="ctr">
            <a:noAutofit/>
          </a:bodyPr>
          <a:lstStyle>
            <a:lvl1pPr algn="ctr">
              <a:defRPr sz="8000" spc="800" baseline="0">
                <a:solidFill>
                  <a:schemeClr val="tx1"/>
                </a:solidFill>
                <a:effectLst>
                  <a:outerShdw blurRad="50800" dist="50800" dir="2700000" algn="tl" rotWithShape="0">
                    <a:schemeClr val="tx2">
                      <a:lumMod val="50000"/>
                      <a:lumOff val="50000"/>
                      <a:alpha val="65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2215045" y="4450080"/>
            <a:ext cx="8045373" cy="1406391"/>
          </a:xfrm>
        </p:spPr>
        <p:txBody>
          <a:bodyPr anchor="t">
            <a:normAutofit/>
          </a:bodyPr>
          <a:lstStyle>
            <a:lvl1pPr marL="0" indent="0" algn="l">
              <a:lnSpc>
                <a:spcPct val="100000"/>
              </a:lnSpc>
              <a:buNone/>
              <a:defRPr sz="2000" b="1" i="0" cap="all" spc="400" baseline="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title="left edge border"/>
          <p:cNvSpPr/>
          <p:nvPr/>
        </p:nvSpPr>
        <p:spPr>
          <a:xfrm>
            <a:off x="0" y="0"/>
            <a:ext cx="2834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F159105A-74B7-A833-ED6B-BE819D03E18E}"/>
              </a:ext>
            </a:extLst>
          </p:cNvPr>
          <p:cNvGrpSpPr/>
          <p:nvPr userDrawn="1"/>
        </p:nvGrpSpPr>
        <p:grpSpPr>
          <a:xfrm>
            <a:off x="1632595" y="6214054"/>
            <a:ext cx="8926811" cy="488806"/>
            <a:chOff x="1735543" y="6214054"/>
            <a:chExt cx="8926811" cy="488806"/>
          </a:xfrm>
        </p:grpSpPr>
        <p:pic>
          <p:nvPicPr>
            <p:cNvPr id="15" name="Picture 14">
              <a:extLst>
                <a:ext uri="{FF2B5EF4-FFF2-40B4-BE49-F238E27FC236}">
                  <a16:creationId xmlns:a16="http://schemas.microsoft.com/office/drawing/2014/main" id="{489D9D81-4116-8C61-C03D-0ED7D4A93D8B}"/>
                </a:ext>
              </a:extLst>
            </p:cNvPr>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91822" y="6227485"/>
              <a:ext cx="1170532" cy="461945"/>
            </a:xfrm>
            <a:prstGeom prst="rect">
              <a:avLst/>
            </a:prstGeom>
          </p:spPr>
        </p:pic>
        <p:pic>
          <p:nvPicPr>
            <p:cNvPr id="16" name="Picture 15" descr="Logo&#10;&#10;Description automatically generated">
              <a:extLst>
                <a:ext uri="{FF2B5EF4-FFF2-40B4-BE49-F238E27FC236}">
                  <a16:creationId xmlns:a16="http://schemas.microsoft.com/office/drawing/2014/main" id="{1CC28753-ACDC-D68D-1F72-2CD526EAD5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5543" y="6214054"/>
              <a:ext cx="1696036" cy="488806"/>
            </a:xfrm>
            <a:prstGeom prst="rect">
              <a:avLst/>
            </a:prstGeom>
          </p:spPr>
        </p:pic>
      </p:grpSp>
    </p:spTree>
    <p:extLst>
      <p:ext uri="{BB962C8B-B14F-4D97-AF65-F5344CB8AC3E}">
        <p14:creationId xmlns:p14="http://schemas.microsoft.com/office/powerpoint/2010/main" val="16516272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1942011" y="1410789"/>
            <a:ext cx="8316686"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214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Calibri" panose="020F0502020204030204" pitchFamily="34" charset="0"/>
              </a:defRPr>
            </a:lvl1pPr>
            <a:lvl2pPr>
              <a:defRPr>
                <a:solidFill>
                  <a:schemeClr val="tx1"/>
                </a:solidFill>
                <a:latin typeface="+mn-lt"/>
                <a:cs typeface="Calibri" panose="020F0502020204030204" pitchFamily="34" charset="0"/>
              </a:defRPr>
            </a:lvl2pPr>
            <a:lvl3pPr>
              <a:defRPr>
                <a:solidFill>
                  <a:schemeClr val="tx1"/>
                </a:solidFill>
                <a:latin typeface="+mn-lt"/>
                <a:cs typeface="Calibri" panose="020F0502020204030204" pitchFamily="34" charset="0"/>
              </a:defRPr>
            </a:lvl3pPr>
            <a:lvl4pPr>
              <a:defRPr>
                <a:solidFill>
                  <a:schemeClr val="tx1"/>
                </a:solidFill>
                <a:latin typeface="+mn-lt"/>
                <a:cs typeface="Calibri" panose="020F0502020204030204" pitchFamily="34" charset="0"/>
              </a:defRPr>
            </a:lvl4pPr>
            <a:lvl5pPr>
              <a:defRPr>
                <a:solidFill>
                  <a:schemeClr val="tx1"/>
                </a:solidFill>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230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1595120"/>
            <a:ext cx="4800600" cy="4310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1595120"/>
            <a:ext cx="4800600" cy="4310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32826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172720"/>
            <a:ext cx="10172700" cy="1198881"/>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51678" y="1600193"/>
            <a:ext cx="4800600" cy="632529"/>
          </a:xfrm>
        </p:spPr>
        <p:txBody>
          <a:bodyPr anchor="t" anchorCtr="0">
            <a:noAutofit/>
          </a:bodyPr>
          <a:lstStyle>
            <a:lvl1pPr marL="0" indent="0">
              <a:lnSpc>
                <a:spcPct val="100000"/>
              </a:lnSpc>
              <a:buNone/>
              <a:defRPr sz="1900" b="1" cap="all" spc="200" baseline="0">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336800"/>
            <a:ext cx="4800600" cy="3568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1600193"/>
            <a:ext cx="4800600" cy="632529"/>
          </a:xfrm>
        </p:spPr>
        <p:txBody>
          <a:bodyPr anchor="t" anchorCtr="0">
            <a:noAutofit/>
          </a:bodyPr>
          <a:lstStyle>
            <a:lvl1pPr marL="0" indent="0">
              <a:lnSpc>
                <a:spcPct val="100000"/>
              </a:lnSpc>
              <a:buNone/>
              <a:defRPr sz="1900" b="1" cap="all" spc="200" baseline="0">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336800"/>
            <a:ext cx="4800600" cy="3568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87516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345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942011" y="1410789"/>
            <a:ext cx="8316686" cy="13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706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t" anchorCtr="0">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userDrawn="1"/>
        </p:nvGrpSpPr>
        <p:grpSpPr>
          <a:xfrm>
            <a:off x="1529646" y="6120632"/>
            <a:ext cx="9132708" cy="554736"/>
            <a:chOff x="1530096" y="6120632"/>
            <a:chExt cx="9132708" cy="554736"/>
          </a:xfrm>
        </p:grpSpPr>
        <p:pic>
          <p:nvPicPr>
            <p:cNvPr id="11" name="Picture 10"/>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92272" y="6167027"/>
              <a:ext cx="1170532" cy="461945"/>
            </a:xfrm>
            <a:prstGeom prst="rect">
              <a:avLst/>
            </a:prstGeom>
          </p:spPr>
        </p:pic>
        <p:pic>
          <p:nvPicPr>
            <p:cNvPr id="12" name="Picture 1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0096" y="6120632"/>
              <a:ext cx="597408" cy="554736"/>
            </a:xfrm>
            <a:prstGeom prst="rect">
              <a:avLst/>
            </a:prstGeom>
          </p:spPr>
        </p:pic>
      </p:grpSp>
    </p:spTree>
    <p:extLst>
      <p:ext uri="{BB962C8B-B14F-4D97-AF65-F5344CB8AC3E}">
        <p14:creationId xmlns:p14="http://schemas.microsoft.com/office/powerpoint/2010/main" val="81795392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t" anchorCtr="0">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0" name="Group 9"/>
          <p:cNvGrpSpPr/>
          <p:nvPr userDrawn="1"/>
        </p:nvGrpSpPr>
        <p:grpSpPr>
          <a:xfrm>
            <a:off x="1529646" y="6120632"/>
            <a:ext cx="9132708" cy="554736"/>
            <a:chOff x="1530096" y="6120632"/>
            <a:chExt cx="9132708" cy="554736"/>
          </a:xfrm>
        </p:grpSpPr>
        <p:pic>
          <p:nvPicPr>
            <p:cNvPr id="13" name="Picture 12"/>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92272" y="6167027"/>
              <a:ext cx="1170532" cy="461945"/>
            </a:xfrm>
            <a:prstGeom prst="rect">
              <a:avLst/>
            </a:prstGeom>
          </p:spPr>
        </p:pic>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0096" y="6120632"/>
              <a:ext cx="597408" cy="554736"/>
            </a:xfrm>
            <a:prstGeom prst="rect">
              <a:avLst/>
            </a:prstGeom>
          </p:spPr>
        </p:pic>
      </p:grpSp>
    </p:spTree>
    <p:extLst>
      <p:ext uri="{BB962C8B-B14F-4D97-AF65-F5344CB8AC3E}">
        <p14:creationId xmlns:p14="http://schemas.microsoft.com/office/powerpoint/2010/main" val="286749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584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172721"/>
            <a:ext cx="10178322" cy="1209040"/>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1584961"/>
            <a:ext cx="10178322" cy="4294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userDrawn="1"/>
        </p:nvCxnSpPr>
        <p:spPr>
          <a:xfrm>
            <a:off x="1981200" y="1483367"/>
            <a:ext cx="82296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590A45B-7212-6283-B841-C2C704542C5D}"/>
              </a:ext>
            </a:extLst>
          </p:cNvPr>
          <p:cNvGrpSpPr/>
          <p:nvPr userDrawn="1"/>
        </p:nvGrpSpPr>
        <p:grpSpPr>
          <a:xfrm>
            <a:off x="1632595" y="6214054"/>
            <a:ext cx="8926811" cy="488806"/>
            <a:chOff x="1735543" y="6214054"/>
            <a:chExt cx="8926811" cy="488806"/>
          </a:xfrm>
        </p:grpSpPr>
        <p:pic>
          <p:nvPicPr>
            <p:cNvPr id="10" name="Picture 9"/>
            <p:cNvPicPr>
              <a:picLocks noChangeAspect="1"/>
            </p:cNvPicPr>
            <p:nvPr userDrawn="1"/>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91822" y="6227485"/>
              <a:ext cx="1170532" cy="461945"/>
            </a:xfrm>
            <a:prstGeom prst="rect">
              <a:avLst/>
            </a:prstGeom>
          </p:spPr>
        </p:pic>
        <p:pic>
          <p:nvPicPr>
            <p:cNvPr id="5" name="Picture 4" descr="Logo&#10;&#10;Description automatically generated">
              <a:extLst>
                <a:ext uri="{FF2B5EF4-FFF2-40B4-BE49-F238E27FC236}">
                  <a16:creationId xmlns:a16="http://schemas.microsoft.com/office/drawing/2014/main" id="{232BB294-2395-62C6-D4FB-4347D3EC48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5543" y="6214054"/>
              <a:ext cx="1696036" cy="488806"/>
            </a:xfrm>
            <a:prstGeom prst="rect">
              <a:avLst/>
            </a:prstGeom>
          </p:spPr>
        </p:pic>
      </p:grpSp>
    </p:spTree>
    <p:extLst>
      <p:ext uri="{BB962C8B-B14F-4D97-AF65-F5344CB8AC3E}">
        <p14:creationId xmlns:p14="http://schemas.microsoft.com/office/powerpoint/2010/main" val="30513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800" kern="1200" cap="small" spc="300" baseline="0">
          <a:solidFill>
            <a:schemeClr val="tx1"/>
          </a:solidFill>
          <a:effectLst>
            <a:outerShdw blurRad="50800" dist="38100" dir="2700000" algn="tl" rotWithShape="0">
              <a:schemeClr val="tx2">
                <a:lumMod val="50000"/>
                <a:lumOff val="50000"/>
                <a:alpha val="60000"/>
              </a:schemeClr>
            </a:outerShdw>
          </a:effectLst>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cms.gov/provider-data/search?theme=Nursing%20homes%20including%20rehab%20service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data.cms.gov/provider-data/"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s://data.cms.gov/provider-data/dataset/4pq5-n9p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icare.gov/care-compa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NHQIQualityMeasure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www.cms.gov/medicare/provider-enrollment-and-certification/certificationandcomplianc/downloads/usersguide.pdf" TargetMode="External"/><Relationship Id="rId7" Type="http://schemas.openxmlformats.org/officeDocument/2006/relationships/hyperlink" Target="https://data.cms.gov/provider-data/"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cms.gov/medicare/quality-initiatives-patient-assessment-instruments/nursinghomequalityinits/staffing-data-submission-pbj" TargetMode="External"/><Relationship Id="rId5" Type="http://schemas.openxmlformats.org/officeDocument/2006/relationships/hyperlink" Target="https://qtso.cms.gov/providers/nursing-home-mdsswing-bed-providers/reference-manuals" TargetMode="External"/><Relationship Id="rId4" Type="http://schemas.openxmlformats.org/officeDocument/2006/relationships/hyperlink" Target="https://www.cms.gov/Medicare/Quality-Initiatives-Patient-Assessment-Instruments/NursingHomeQualityInits/NHQIQualityMeasures"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www.thebluediamondgallery.com/wooden-tile/d/data.html" TargetMode="External"/><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courses.lumenlearning.com/clinton-marketing/chapter/reading-name-selection/" TargetMode="External"/><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pixabay.com/en/team-table-playmobil-round-table-451372/"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pixabay.com/en/team-meeting-lecture-group-2044765/"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pixabay.com/en/magnifying-glass-search-to-find-1019870/"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www.pikist.com/free-photo-ijdjp"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pngall.com/team-work-png/download/13252" TargetMode="Externa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hyperlink" Target="mailto:moenninga@missouri.edu" TargetMode="External"/><Relationship Id="rId3" Type="http://schemas.openxmlformats.org/officeDocument/2006/relationships/hyperlink" Target="mailto:dixonhallj@missouri.edu" TargetMode="External"/><Relationship Id="rId7" Type="http://schemas.openxmlformats.org/officeDocument/2006/relationships/hyperlink" Target="mailto:kistse@missouri.edu" TargetMode="External"/><Relationship Id="rId12"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hyperlink" Target="mailto:musonqipmo@missouri.edu" TargetMode="External"/><Relationship Id="rId5" Type="http://schemas.openxmlformats.org/officeDocument/2006/relationships/hyperlink" Target="mailto:thomassg@missouri.edu" TargetMode="External"/><Relationship Id="rId10" Type="http://schemas.openxmlformats.org/officeDocument/2006/relationships/image" Target="../media/image57.jpeg"/><Relationship Id="rId4" Type="http://schemas.openxmlformats.org/officeDocument/2006/relationships/image" Target="../media/image54.jpeg"/><Relationship Id="rId9" Type="http://schemas.openxmlformats.org/officeDocument/2006/relationships/hyperlink" Target="mailto:shumatese@missouri.edu"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mailto:musonicarproject@missouri.edu" TargetMode="External"/><Relationship Id="rId3" Type="http://schemas.openxmlformats.org/officeDocument/2006/relationships/hyperlink" Target="mailto:kistse@missouri.edu" TargetMode="External"/><Relationship Id="rId7" Type="http://schemas.openxmlformats.org/officeDocument/2006/relationships/hyperlink" Target="mailto:shumatese@missouri.edu" TargetMode="Externa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hyperlink" Target="mailto:moenninga@missouri.edu" TargetMode="External"/><Relationship Id="rId5" Type="http://schemas.openxmlformats.org/officeDocument/2006/relationships/image" Target="../media/image60.jpg"/><Relationship Id="rId10" Type="http://schemas.openxmlformats.org/officeDocument/2006/relationships/image" Target="../media/image58.jpeg"/><Relationship Id="rId4" Type="http://schemas.openxmlformats.org/officeDocument/2006/relationships/hyperlink" Target="mailto:martincaro@missouri.edu" TargetMode="External"/><Relationship Id="rId9" Type="http://schemas.openxmlformats.org/officeDocument/2006/relationships/image" Target="../media/image62.jpeg"/></Relationships>
</file>

<file path=ppt/slides/_rels/slide8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hyperlink" Target="mailto:francismd@missouri.edu" TargetMode="External"/><Relationship Id="rId3" Type="http://schemas.openxmlformats.org/officeDocument/2006/relationships/image" Target="../media/image63.jpeg"/><Relationship Id="rId7" Type="http://schemas.openxmlformats.org/officeDocument/2006/relationships/image" Target="../media/image65.jpeg"/><Relationship Id="rId12" Type="http://schemas.openxmlformats.org/officeDocument/2006/relationships/image" Target="../media/image67.jpeg"/><Relationship Id="rId2" Type="http://schemas.openxmlformats.org/officeDocument/2006/relationships/hyperlink" Target="mailto:musonqipmo@missouri.edu" TargetMode="External"/><Relationship Id="rId1" Type="http://schemas.openxmlformats.org/officeDocument/2006/relationships/slideLayout" Target="../slideLayouts/slideLayout2.xml"/><Relationship Id="rId6" Type="http://schemas.openxmlformats.org/officeDocument/2006/relationships/hyperlink" Target="mailto:muellerjes@missouri.edu" TargetMode="External"/><Relationship Id="rId11" Type="http://schemas.openxmlformats.org/officeDocument/2006/relationships/image" Target="../media/image60.jpg"/><Relationship Id="rId5" Type="http://schemas.openxmlformats.org/officeDocument/2006/relationships/hyperlink" Target="mailto:cramerr@missouri.edu" TargetMode="External"/><Relationship Id="rId10" Type="http://schemas.openxmlformats.org/officeDocument/2006/relationships/hyperlink" Target="mailto:martincaro@missouri.edu" TargetMode="External"/><Relationship Id="rId4" Type="http://schemas.openxmlformats.org/officeDocument/2006/relationships/image" Target="../media/image64.jpg"/><Relationship Id="rId9" Type="http://schemas.openxmlformats.org/officeDocument/2006/relationships/hyperlink" Target="mailto:youseme@missouri.edu" TargetMode="External"/><Relationship Id="rId14" Type="http://schemas.openxmlformats.org/officeDocument/2006/relationships/image" Target="../media/image68.jpeg"/></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hyperlink" Target="mailto:francismd@missouri.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0daystox.com/wp-content/uploads/2014/11/Five-star-feedback-on-oDesk.jpg">
            <a:extLst>
              <a:ext uri="{FF2B5EF4-FFF2-40B4-BE49-F238E27FC236}">
                <a16:creationId xmlns:a16="http://schemas.microsoft.com/office/drawing/2014/main" id="{B9D33BEA-A53C-3117-5B3D-489D77E78C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405" y="3160776"/>
            <a:ext cx="3456432" cy="1749332"/>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81571" y="1829908"/>
            <a:ext cx="10318418" cy="3534572"/>
          </a:xfrm>
        </p:spPr>
        <p:txBody>
          <a:bodyPr/>
          <a:lstStyle/>
          <a:p>
            <a:r>
              <a:rPr lang="en-US" dirty="0"/>
              <a:t>Navigating the nursing home </a:t>
            </a:r>
            <a:br>
              <a:rPr lang="en-US" dirty="0"/>
            </a:br>
            <a:br>
              <a:rPr lang="en-US" dirty="0"/>
            </a:br>
            <a:br>
              <a:rPr lang="en-US" dirty="0"/>
            </a:br>
            <a:r>
              <a:rPr lang="en-US" dirty="0"/>
              <a:t>rating system</a:t>
            </a:r>
          </a:p>
        </p:txBody>
      </p:sp>
    </p:spTree>
    <p:extLst>
      <p:ext uri="{BB962C8B-B14F-4D97-AF65-F5344CB8AC3E}">
        <p14:creationId xmlns:p14="http://schemas.microsoft.com/office/powerpoint/2010/main" val="92779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A7CB10-3253-168C-4456-C7EBF0941B3A}"/>
              </a:ext>
            </a:extLst>
          </p:cNvPr>
          <p:cNvSpPr>
            <a:spLocks noGrp="1"/>
          </p:cNvSpPr>
          <p:nvPr>
            <p:ph type="ctrTitle"/>
          </p:nvPr>
        </p:nvSpPr>
        <p:spPr>
          <a:xfrm>
            <a:off x="1143837" y="1311126"/>
            <a:ext cx="10318418" cy="3534572"/>
          </a:xfrm>
        </p:spPr>
        <p:txBody>
          <a:bodyPr/>
          <a:lstStyle/>
          <a:p>
            <a:r>
              <a:rPr lang="en-US" dirty="0"/>
              <a:t>five star</a:t>
            </a:r>
            <a:br>
              <a:rPr lang="en-US" dirty="0"/>
            </a:br>
            <a:r>
              <a:rPr lang="en-US" dirty="0"/>
              <a:t>Domains</a:t>
            </a:r>
          </a:p>
        </p:txBody>
      </p:sp>
    </p:spTree>
    <p:extLst>
      <p:ext uri="{BB962C8B-B14F-4D97-AF65-F5344CB8AC3E}">
        <p14:creationId xmlns:p14="http://schemas.microsoft.com/office/powerpoint/2010/main" val="268820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6C5695-7A65-87DE-4A91-E0EFD5FA34DC}"/>
              </a:ext>
            </a:extLst>
          </p:cNvPr>
          <p:cNvSpPr txBox="1"/>
          <p:nvPr/>
        </p:nvSpPr>
        <p:spPr>
          <a:xfrm>
            <a:off x="1337048" y="6157326"/>
            <a:ext cx="2535155" cy="607368"/>
          </a:xfrm>
          <a:prstGeom prst="rect">
            <a:avLst/>
          </a:prstGeom>
          <a:solidFill>
            <a:schemeClr val="bg1"/>
          </a:solidFill>
        </p:spPr>
        <p:txBody>
          <a:bodyPr wrap="square" rtlCol="0">
            <a:spAutoFit/>
          </a:bodyPr>
          <a:lstStyle/>
          <a:p>
            <a:endParaRPr lang="en-US" dirty="0"/>
          </a:p>
        </p:txBody>
      </p:sp>
      <p:sp>
        <p:nvSpPr>
          <p:cNvPr id="6" name="Title 5">
            <a:extLst>
              <a:ext uri="{FF2B5EF4-FFF2-40B4-BE49-F238E27FC236}">
                <a16:creationId xmlns:a16="http://schemas.microsoft.com/office/drawing/2014/main" id="{EE93F229-B8B2-09A0-EE44-BD4A80CF7681}"/>
              </a:ext>
            </a:extLst>
          </p:cNvPr>
          <p:cNvSpPr>
            <a:spLocks noGrp="1"/>
          </p:cNvSpPr>
          <p:nvPr>
            <p:ph type="title"/>
          </p:nvPr>
        </p:nvSpPr>
        <p:spPr/>
        <p:txBody>
          <a:bodyPr>
            <a:normAutofit/>
          </a:bodyPr>
          <a:lstStyle/>
          <a:p>
            <a:r>
              <a:rPr lang="en-US" dirty="0"/>
              <a:t>Three Domains</a:t>
            </a:r>
          </a:p>
        </p:txBody>
      </p:sp>
      <p:graphicFrame>
        <p:nvGraphicFramePr>
          <p:cNvPr id="8" name="Diagram 7">
            <a:extLst>
              <a:ext uri="{FF2B5EF4-FFF2-40B4-BE49-F238E27FC236}">
                <a16:creationId xmlns:a16="http://schemas.microsoft.com/office/drawing/2014/main" id="{872097F0-F5C7-9624-0CAC-3E5507555534}"/>
              </a:ext>
            </a:extLst>
          </p:cNvPr>
          <p:cNvGraphicFramePr/>
          <p:nvPr>
            <p:extLst>
              <p:ext uri="{D42A27DB-BD31-4B8C-83A1-F6EECF244321}">
                <p14:modId xmlns:p14="http://schemas.microsoft.com/office/powerpoint/2010/main" val="957806484"/>
              </p:ext>
            </p:extLst>
          </p:nvPr>
        </p:nvGraphicFramePr>
        <p:xfrm>
          <a:off x="1177033" y="1602514"/>
          <a:ext cx="9677919" cy="5255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42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10;&#10;Description automatically generated">
            <a:extLst>
              <a:ext uri="{FF2B5EF4-FFF2-40B4-BE49-F238E27FC236}">
                <a16:creationId xmlns:a16="http://schemas.microsoft.com/office/drawing/2014/main" id="{49A67524-31AB-6E6C-624A-084142DDD6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
          <a:stretch/>
        </p:blipFill>
        <p:spPr>
          <a:xfrm>
            <a:off x="283464" y="11"/>
            <a:ext cx="7355585" cy="6857989"/>
          </a:xfrm>
          <a:prstGeom prst="rect">
            <a:avLst/>
          </a:prstGeom>
          <a:noFill/>
        </p:spPr>
      </p:pic>
      <p:sp>
        <p:nvSpPr>
          <p:cNvPr id="2" name="Title 1">
            <a:extLst>
              <a:ext uri="{FF2B5EF4-FFF2-40B4-BE49-F238E27FC236}">
                <a16:creationId xmlns:a16="http://schemas.microsoft.com/office/drawing/2014/main" id="{A8A8DBF6-D2B5-6D9D-E1F6-BEED8290B035}"/>
              </a:ext>
            </a:extLst>
          </p:cNvPr>
          <p:cNvSpPr>
            <a:spLocks noGrp="1"/>
          </p:cNvSpPr>
          <p:nvPr>
            <p:ph type="title"/>
          </p:nvPr>
        </p:nvSpPr>
        <p:spPr>
          <a:xfrm>
            <a:off x="7708479" y="437592"/>
            <a:ext cx="4285561" cy="1196670"/>
          </a:xfrm>
        </p:spPr>
        <p:txBody>
          <a:bodyPr anchor="t">
            <a:normAutofit/>
          </a:bodyPr>
          <a:lstStyle/>
          <a:p>
            <a:pPr algn="ctr"/>
            <a:r>
              <a:rPr lang="en-US" sz="3200" dirty="0">
                <a:solidFill>
                  <a:schemeClr val="bg1"/>
                </a:solidFill>
              </a:rPr>
              <a:t>Make sure your data is accurate!</a:t>
            </a:r>
          </a:p>
        </p:txBody>
      </p:sp>
      <p:sp>
        <p:nvSpPr>
          <p:cNvPr id="3" name="Content Placeholder 2">
            <a:extLst>
              <a:ext uri="{FF2B5EF4-FFF2-40B4-BE49-F238E27FC236}">
                <a16:creationId xmlns:a16="http://schemas.microsoft.com/office/drawing/2014/main" id="{DACF5931-EA5B-A3B5-9B4D-BE73349FEEB7}"/>
              </a:ext>
            </a:extLst>
          </p:cNvPr>
          <p:cNvSpPr>
            <a:spLocks noGrp="1"/>
          </p:cNvSpPr>
          <p:nvPr>
            <p:ph type="body" sz="half" idx="2"/>
          </p:nvPr>
        </p:nvSpPr>
        <p:spPr>
          <a:xfrm>
            <a:off x="7639049" y="1458657"/>
            <a:ext cx="4424421" cy="3522134"/>
          </a:xfrm>
        </p:spPr>
        <p:txBody>
          <a:bodyPr>
            <a:normAutofit/>
          </a:bodyPr>
          <a:lstStyle/>
          <a:p>
            <a:pPr algn="ctr"/>
            <a:r>
              <a:rPr lang="en-US" sz="2400" b="1" dirty="0">
                <a:solidFill>
                  <a:schemeClr val="bg1"/>
                </a:solidFill>
              </a:rPr>
              <a:t>The rating system offers valuable and comprehensible information to consumers based on the </a:t>
            </a:r>
          </a:p>
          <a:p>
            <a:pPr algn="ctr"/>
            <a:r>
              <a:rPr lang="en-US" sz="4000" b="1" dirty="0">
                <a:solidFill>
                  <a:schemeClr val="bg1"/>
                </a:solidFill>
              </a:rPr>
              <a:t>BEST DATA AVAILABLE</a:t>
            </a:r>
            <a:endParaRPr lang="en-US" b="1" dirty="0">
              <a:solidFill>
                <a:schemeClr val="bg1"/>
              </a:solidFill>
            </a:endParaRPr>
          </a:p>
        </p:txBody>
      </p:sp>
      <p:sp>
        <p:nvSpPr>
          <p:cNvPr id="4" name="TextBox 3">
            <a:extLst>
              <a:ext uri="{FF2B5EF4-FFF2-40B4-BE49-F238E27FC236}">
                <a16:creationId xmlns:a16="http://schemas.microsoft.com/office/drawing/2014/main" id="{90CA73FD-C6B2-9B3C-7DEA-8C456065D78F}"/>
              </a:ext>
            </a:extLst>
          </p:cNvPr>
          <p:cNvSpPr txBox="1"/>
          <p:nvPr/>
        </p:nvSpPr>
        <p:spPr>
          <a:xfrm>
            <a:off x="7639049" y="4937749"/>
            <a:ext cx="4552952" cy="192024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23709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8930F-9314-199F-9D6E-1E6F8C4DB6C6}"/>
              </a:ext>
            </a:extLst>
          </p:cNvPr>
          <p:cNvSpPr>
            <a:spLocks noGrp="1"/>
          </p:cNvSpPr>
          <p:nvPr>
            <p:ph type="ctrTitle"/>
          </p:nvPr>
        </p:nvSpPr>
        <p:spPr>
          <a:xfrm>
            <a:off x="1078522" y="1618703"/>
            <a:ext cx="10318418" cy="3534572"/>
          </a:xfrm>
        </p:spPr>
        <p:txBody>
          <a:bodyPr/>
          <a:lstStyle/>
          <a:p>
            <a:r>
              <a:rPr lang="en-US" dirty="0"/>
              <a:t>Health Inspection Domain</a:t>
            </a:r>
          </a:p>
        </p:txBody>
      </p:sp>
    </p:spTree>
    <p:extLst>
      <p:ext uri="{BB962C8B-B14F-4D97-AF65-F5344CB8AC3E}">
        <p14:creationId xmlns:p14="http://schemas.microsoft.com/office/powerpoint/2010/main" val="422858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F95778-3B38-F35D-A490-BF4E01D0A1C4}"/>
              </a:ext>
            </a:extLst>
          </p:cNvPr>
          <p:cNvSpPr>
            <a:spLocks noGrp="1"/>
          </p:cNvSpPr>
          <p:nvPr>
            <p:ph type="title"/>
          </p:nvPr>
        </p:nvSpPr>
        <p:spPr/>
        <p:txBody>
          <a:bodyPr/>
          <a:lstStyle/>
          <a:p>
            <a:r>
              <a:rPr lang="en-US" dirty="0"/>
              <a:t>Health Inspection Domain</a:t>
            </a:r>
          </a:p>
        </p:txBody>
      </p:sp>
      <p:sp>
        <p:nvSpPr>
          <p:cNvPr id="8" name="Content Placeholder 7">
            <a:extLst>
              <a:ext uri="{FF2B5EF4-FFF2-40B4-BE49-F238E27FC236}">
                <a16:creationId xmlns:a16="http://schemas.microsoft.com/office/drawing/2014/main" id="{EBD2E578-FF7A-9A77-0D9C-206FE79EB164}"/>
              </a:ext>
            </a:extLst>
          </p:cNvPr>
          <p:cNvSpPr>
            <a:spLocks noGrp="1"/>
          </p:cNvSpPr>
          <p:nvPr>
            <p:ph idx="1"/>
          </p:nvPr>
        </p:nvSpPr>
        <p:spPr>
          <a:xfrm>
            <a:off x="1192955" y="1534626"/>
            <a:ext cx="10178322" cy="4698393"/>
          </a:xfrm>
        </p:spPr>
        <p:txBody>
          <a:bodyPr>
            <a:normAutofit fontScale="92500" lnSpcReduction="10000"/>
          </a:bodyPr>
          <a:lstStyle/>
          <a:p>
            <a:r>
              <a:rPr lang="en-US" sz="2800" dirty="0"/>
              <a:t>Scoring Rules</a:t>
            </a:r>
          </a:p>
          <a:p>
            <a:r>
              <a:rPr lang="en-US" sz="2800" dirty="0"/>
              <a:t>Health Inspection Results</a:t>
            </a:r>
          </a:p>
          <a:p>
            <a:pPr lvl="1"/>
            <a:r>
              <a:rPr lang="en-US" sz="2400" dirty="0"/>
              <a:t>Points are assigned to individual health deficiencies according to their scope and severity –more serious, widespread deficiencies receive more points, with additional points assigned for substandard quality of care.</a:t>
            </a:r>
          </a:p>
          <a:p>
            <a:pPr lvl="1"/>
            <a:r>
              <a:rPr lang="en-US" sz="2400" dirty="0"/>
              <a:t>Two types of health citations – F731 (Waiver of requirement to provide licensed nurses on a 24-hour basis) and F884 (COVID-19 reporting to the Centers for Disease Control) -- </a:t>
            </a:r>
            <a:r>
              <a:rPr lang="en-US" sz="2400" b="1" i="1" dirty="0"/>
              <a:t>are not </a:t>
            </a:r>
            <a:r>
              <a:rPr lang="en-US" sz="2400" dirty="0"/>
              <a:t>considered in the health inspection score calculation (nor are these reported on Nursing Home Care Compare).</a:t>
            </a:r>
          </a:p>
          <a:p>
            <a:pPr lvl="1"/>
            <a:r>
              <a:rPr lang="en-US" sz="2400" dirty="0"/>
              <a:t>Comparative Surveys are not reported on Care Compare or included in rating calculations, though the results of State Survey Agency determinations made during a Federal Oversight Survey are included.</a:t>
            </a:r>
          </a:p>
        </p:txBody>
      </p:sp>
    </p:spTree>
    <p:extLst>
      <p:ext uri="{BB962C8B-B14F-4D97-AF65-F5344CB8AC3E}">
        <p14:creationId xmlns:p14="http://schemas.microsoft.com/office/powerpoint/2010/main" val="338000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B266F7-CBB0-A32A-B18E-C7E010A71308}"/>
              </a:ext>
            </a:extLst>
          </p:cNvPr>
          <p:cNvPicPr>
            <a:picLocks noChangeAspect="1"/>
          </p:cNvPicPr>
          <p:nvPr/>
        </p:nvPicPr>
        <p:blipFill>
          <a:blip r:embed="rId3">
            <a:alphaModFix amt="5000"/>
          </a:blip>
          <a:stretch>
            <a:fillRect/>
          </a:stretch>
        </p:blipFill>
        <p:spPr>
          <a:xfrm>
            <a:off x="2013810" y="858416"/>
            <a:ext cx="8356349" cy="6344817"/>
          </a:xfrm>
          <a:prstGeom prst="rect">
            <a:avLst/>
          </a:prstGeom>
        </p:spPr>
      </p:pic>
      <p:sp>
        <p:nvSpPr>
          <p:cNvPr id="2" name="Title 1">
            <a:extLst>
              <a:ext uri="{FF2B5EF4-FFF2-40B4-BE49-F238E27FC236}">
                <a16:creationId xmlns:a16="http://schemas.microsoft.com/office/drawing/2014/main" id="{BFA69F23-5058-2F68-0792-5083C0B73469}"/>
              </a:ext>
            </a:extLst>
          </p:cNvPr>
          <p:cNvSpPr>
            <a:spLocks noGrp="1"/>
          </p:cNvSpPr>
          <p:nvPr>
            <p:ph type="title"/>
          </p:nvPr>
        </p:nvSpPr>
        <p:spPr/>
        <p:txBody>
          <a:bodyPr/>
          <a:lstStyle/>
          <a:p>
            <a:r>
              <a:rPr lang="en-US" dirty="0"/>
              <a:t>Health Inspection Domain</a:t>
            </a:r>
          </a:p>
        </p:txBody>
      </p:sp>
      <p:sp>
        <p:nvSpPr>
          <p:cNvPr id="3" name="Content Placeholder 2">
            <a:extLst>
              <a:ext uri="{FF2B5EF4-FFF2-40B4-BE49-F238E27FC236}">
                <a16:creationId xmlns:a16="http://schemas.microsoft.com/office/drawing/2014/main" id="{055705D6-B471-4ED3-9071-F37082989E3C}"/>
              </a:ext>
            </a:extLst>
          </p:cNvPr>
          <p:cNvSpPr>
            <a:spLocks noGrp="1"/>
          </p:cNvSpPr>
          <p:nvPr>
            <p:ph idx="1"/>
          </p:nvPr>
        </p:nvSpPr>
        <p:spPr>
          <a:xfrm>
            <a:off x="1251678" y="1594291"/>
            <a:ext cx="10178322" cy="4294632"/>
          </a:xfrm>
        </p:spPr>
        <p:txBody>
          <a:bodyPr>
            <a:normAutofit/>
          </a:bodyPr>
          <a:lstStyle/>
          <a:p>
            <a:pPr marL="0" indent="0">
              <a:buNone/>
            </a:pPr>
            <a:r>
              <a:rPr lang="en-US" sz="2400" b="1" dirty="0"/>
              <a:t>Rating Methodology for Facilities with Abuse Citation(s) </a:t>
            </a:r>
            <a:r>
              <a:rPr lang="en-US" dirty="0"/>
              <a:t>To make it easier for consumers to identify facilities with instances of non-compliance related to abuse, Care Compare includes an icon that identifies facilities that meet either of the following criteria:</a:t>
            </a:r>
          </a:p>
          <a:p>
            <a:pPr marL="0" indent="0">
              <a:buNone/>
            </a:pPr>
            <a:r>
              <a:rPr lang="en-US" dirty="0"/>
              <a:t>1) Harm-level abuse citation in the most recent survey cycle: Facilities cited for abuse where residents were found to be harmed (Scope/Severity of G or higher) on the most recent standard survey or on a complaint or focused infection control survey within the past 12 months.</a:t>
            </a:r>
          </a:p>
          <a:p>
            <a:pPr marL="0" indent="0">
              <a:buNone/>
            </a:pPr>
            <a:r>
              <a:rPr lang="en-US" dirty="0"/>
              <a:t>2) Repeat abuse citations: Facilities cited for abuse where residents were found to be potentially harmed (Scope/Severity of D or higher) on the most recent standard survey or on a complaint or focused infection control survey within the past 12 months and on the previous (i.e., second most recent) standard survey or on a complaint survey in the prior 12 months (i.e., from 13 to 24months ago).</a:t>
            </a:r>
          </a:p>
        </p:txBody>
      </p:sp>
    </p:spTree>
    <p:extLst>
      <p:ext uri="{BB962C8B-B14F-4D97-AF65-F5344CB8AC3E}">
        <p14:creationId xmlns:p14="http://schemas.microsoft.com/office/powerpoint/2010/main" val="352473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15D8-C57F-C12F-7E35-80DA09D620F2}"/>
              </a:ext>
            </a:extLst>
          </p:cNvPr>
          <p:cNvSpPr>
            <a:spLocks noGrp="1"/>
          </p:cNvSpPr>
          <p:nvPr>
            <p:ph type="title"/>
          </p:nvPr>
        </p:nvSpPr>
        <p:spPr>
          <a:xfrm>
            <a:off x="1066798" y="228026"/>
            <a:ext cx="10058400" cy="1450757"/>
          </a:xfrm>
        </p:spPr>
        <p:txBody>
          <a:bodyPr/>
          <a:lstStyle/>
          <a:p>
            <a:r>
              <a:rPr lang="en-US" dirty="0"/>
              <a:t>Health Inspection Domain</a:t>
            </a:r>
          </a:p>
        </p:txBody>
      </p:sp>
      <p:graphicFrame>
        <p:nvGraphicFramePr>
          <p:cNvPr id="4" name="Table 4">
            <a:extLst>
              <a:ext uri="{FF2B5EF4-FFF2-40B4-BE49-F238E27FC236}">
                <a16:creationId xmlns:a16="http://schemas.microsoft.com/office/drawing/2014/main" id="{FBF1E9C3-2381-9DB7-8D12-68E5B4FD271C}"/>
              </a:ext>
            </a:extLst>
          </p:cNvPr>
          <p:cNvGraphicFramePr>
            <a:graphicFrameLocks/>
          </p:cNvGraphicFramePr>
          <p:nvPr>
            <p:extLst>
              <p:ext uri="{D42A27DB-BD31-4B8C-83A1-F6EECF244321}">
                <p14:modId xmlns:p14="http://schemas.microsoft.com/office/powerpoint/2010/main" val="327059349"/>
              </p:ext>
            </p:extLst>
          </p:nvPr>
        </p:nvGraphicFramePr>
        <p:xfrm>
          <a:off x="1196440" y="2232903"/>
          <a:ext cx="10401548" cy="2553212"/>
        </p:xfrm>
        <a:graphic>
          <a:graphicData uri="http://schemas.openxmlformats.org/drawingml/2006/table">
            <a:tbl>
              <a:tblPr firstRow="1" bandRow="1">
                <a:tableStyleId>{5C22544A-7EE6-4342-B048-85BDC9FD1C3A}</a:tableStyleId>
              </a:tblPr>
              <a:tblGrid>
                <a:gridCol w="5200774">
                  <a:extLst>
                    <a:ext uri="{9D8B030D-6E8A-4147-A177-3AD203B41FA5}">
                      <a16:colId xmlns:a16="http://schemas.microsoft.com/office/drawing/2014/main" val="4131830795"/>
                    </a:ext>
                  </a:extLst>
                </a:gridCol>
                <a:gridCol w="5200774">
                  <a:extLst>
                    <a:ext uri="{9D8B030D-6E8A-4147-A177-3AD203B41FA5}">
                      <a16:colId xmlns:a16="http://schemas.microsoft.com/office/drawing/2014/main" val="2947990558"/>
                    </a:ext>
                  </a:extLst>
                </a:gridCol>
              </a:tblGrid>
              <a:tr h="638303">
                <a:tc>
                  <a:txBody>
                    <a:bodyPr/>
                    <a:lstStyle/>
                    <a:p>
                      <a:pPr algn="ctr"/>
                      <a:r>
                        <a:rPr lang="en-US" sz="2800" dirty="0"/>
                        <a:t>Survey Cycle Lookback</a:t>
                      </a:r>
                    </a:p>
                  </a:txBody>
                  <a:tcPr/>
                </a:tc>
                <a:tc>
                  <a:txBody>
                    <a:bodyPr/>
                    <a:lstStyle/>
                    <a:p>
                      <a:pPr algn="ctr"/>
                      <a:r>
                        <a:rPr lang="en-US" sz="2800" dirty="0"/>
                        <a:t>Weight </a:t>
                      </a:r>
                    </a:p>
                  </a:txBody>
                  <a:tcPr/>
                </a:tc>
                <a:extLst>
                  <a:ext uri="{0D108BD9-81ED-4DB2-BD59-A6C34878D82A}">
                    <a16:rowId xmlns:a16="http://schemas.microsoft.com/office/drawing/2014/main" val="2489604893"/>
                  </a:ext>
                </a:extLst>
              </a:tr>
              <a:tr h="638303">
                <a:tc>
                  <a:txBody>
                    <a:bodyPr/>
                    <a:lstStyle/>
                    <a:p>
                      <a:pPr algn="ctr"/>
                      <a:r>
                        <a:rPr lang="en-US" sz="2800" dirty="0"/>
                        <a:t>0-12 Month Lookback</a:t>
                      </a:r>
                    </a:p>
                  </a:txBody>
                  <a:tcPr/>
                </a:tc>
                <a:tc>
                  <a:txBody>
                    <a:bodyPr/>
                    <a:lstStyle/>
                    <a:p>
                      <a:pPr algn="ctr"/>
                      <a:r>
                        <a:rPr lang="en-US" sz="2800" dirty="0"/>
                        <a:t>50.00%</a:t>
                      </a:r>
                    </a:p>
                  </a:txBody>
                  <a:tcPr/>
                </a:tc>
                <a:extLst>
                  <a:ext uri="{0D108BD9-81ED-4DB2-BD59-A6C34878D82A}">
                    <a16:rowId xmlns:a16="http://schemas.microsoft.com/office/drawing/2014/main" val="3606304137"/>
                  </a:ext>
                </a:extLst>
              </a:tr>
              <a:tr h="638303">
                <a:tc>
                  <a:txBody>
                    <a:bodyPr/>
                    <a:lstStyle/>
                    <a:p>
                      <a:pPr algn="ctr"/>
                      <a:r>
                        <a:rPr lang="en-US" sz="2800" dirty="0"/>
                        <a:t>13-24 Month Lookback</a:t>
                      </a:r>
                    </a:p>
                  </a:txBody>
                  <a:tcPr/>
                </a:tc>
                <a:tc>
                  <a:txBody>
                    <a:bodyPr/>
                    <a:lstStyle/>
                    <a:p>
                      <a:pPr algn="ctr"/>
                      <a:r>
                        <a:rPr lang="en-US" sz="2800" dirty="0"/>
                        <a:t>33.3%</a:t>
                      </a:r>
                    </a:p>
                  </a:txBody>
                  <a:tcPr/>
                </a:tc>
                <a:extLst>
                  <a:ext uri="{0D108BD9-81ED-4DB2-BD59-A6C34878D82A}">
                    <a16:rowId xmlns:a16="http://schemas.microsoft.com/office/drawing/2014/main" val="2817071001"/>
                  </a:ext>
                </a:extLst>
              </a:tr>
              <a:tr h="638303">
                <a:tc>
                  <a:txBody>
                    <a:bodyPr/>
                    <a:lstStyle/>
                    <a:p>
                      <a:pPr algn="ctr"/>
                      <a:r>
                        <a:rPr lang="en-US" sz="2800" dirty="0"/>
                        <a:t>25-36 Month Lookback</a:t>
                      </a:r>
                    </a:p>
                  </a:txBody>
                  <a:tcPr/>
                </a:tc>
                <a:tc>
                  <a:txBody>
                    <a:bodyPr/>
                    <a:lstStyle/>
                    <a:p>
                      <a:pPr algn="ctr"/>
                      <a:r>
                        <a:rPr lang="en-US" sz="2800" dirty="0"/>
                        <a:t>16.7%</a:t>
                      </a:r>
                    </a:p>
                  </a:txBody>
                  <a:tcPr/>
                </a:tc>
                <a:extLst>
                  <a:ext uri="{0D108BD9-81ED-4DB2-BD59-A6C34878D82A}">
                    <a16:rowId xmlns:a16="http://schemas.microsoft.com/office/drawing/2014/main" val="3909195317"/>
                  </a:ext>
                </a:extLst>
              </a:tr>
            </a:tbl>
          </a:graphicData>
        </a:graphic>
      </p:graphicFrame>
    </p:spTree>
    <p:extLst>
      <p:ext uri="{BB962C8B-B14F-4D97-AF65-F5344CB8AC3E}">
        <p14:creationId xmlns:p14="http://schemas.microsoft.com/office/powerpoint/2010/main" val="414554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87E9E-98C6-0400-FF98-DCDC4E476872}"/>
              </a:ext>
            </a:extLst>
          </p:cNvPr>
          <p:cNvPicPr>
            <a:picLocks noChangeAspect="1"/>
          </p:cNvPicPr>
          <p:nvPr/>
        </p:nvPicPr>
        <p:blipFill>
          <a:blip r:embed="rId3"/>
          <a:stretch>
            <a:fillRect/>
          </a:stretch>
        </p:blipFill>
        <p:spPr>
          <a:xfrm>
            <a:off x="8815204" y="6075626"/>
            <a:ext cx="2536156" cy="609653"/>
          </a:xfrm>
          <a:prstGeom prst="rect">
            <a:avLst/>
          </a:prstGeom>
        </p:spPr>
      </p:pic>
      <p:pic>
        <p:nvPicPr>
          <p:cNvPr id="6" name="Picture 5">
            <a:extLst>
              <a:ext uri="{FF2B5EF4-FFF2-40B4-BE49-F238E27FC236}">
                <a16:creationId xmlns:a16="http://schemas.microsoft.com/office/drawing/2014/main" id="{60A277A8-18A5-0171-D631-5F21F94DF252}"/>
              </a:ext>
            </a:extLst>
          </p:cNvPr>
          <p:cNvPicPr>
            <a:picLocks noChangeAspect="1"/>
          </p:cNvPicPr>
          <p:nvPr/>
        </p:nvPicPr>
        <p:blipFill>
          <a:blip r:embed="rId3"/>
          <a:stretch>
            <a:fillRect/>
          </a:stretch>
        </p:blipFill>
        <p:spPr>
          <a:xfrm>
            <a:off x="1592424" y="6156622"/>
            <a:ext cx="2536156" cy="609653"/>
          </a:xfrm>
          <a:prstGeom prst="rect">
            <a:avLst/>
          </a:prstGeom>
        </p:spPr>
      </p:pic>
      <p:sp>
        <p:nvSpPr>
          <p:cNvPr id="2" name="Title 1">
            <a:extLst>
              <a:ext uri="{FF2B5EF4-FFF2-40B4-BE49-F238E27FC236}">
                <a16:creationId xmlns:a16="http://schemas.microsoft.com/office/drawing/2014/main" id="{D1312AA0-4445-1A55-3E66-8BD6D686CB80}"/>
              </a:ext>
            </a:extLst>
          </p:cNvPr>
          <p:cNvSpPr>
            <a:spLocks noGrp="1"/>
          </p:cNvSpPr>
          <p:nvPr>
            <p:ph type="title"/>
          </p:nvPr>
        </p:nvSpPr>
        <p:spPr/>
        <p:txBody>
          <a:bodyPr/>
          <a:lstStyle/>
          <a:p>
            <a:r>
              <a:rPr lang="en-US" dirty="0"/>
              <a:t>Health Inspection Domain</a:t>
            </a:r>
          </a:p>
        </p:txBody>
      </p:sp>
      <p:pic>
        <p:nvPicPr>
          <p:cNvPr id="4" name="Picture 3">
            <a:extLst>
              <a:ext uri="{FF2B5EF4-FFF2-40B4-BE49-F238E27FC236}">
                <a16:creationId xmlns:a16="http://schemas.microsoft.com/office/drawing/2014/main" id="{407B32CE-B25B-0F24-682B-31E773B06887}"/>
              </a:ext>
            </a:extLst>
          </p:cNvPr>
          <p:cNvPicPr>
            <a:picLocks noChangeAspect="1"/>
          </p:cNvPicPr>
          <p:nvPr/>
        </p:nvPicPr>
        <p:blipFill>
          <a:blip r:embed="rId4"/>
          <a:stretch>
            <a:fillRect/>
          </a:stretch>
        </p:blipFill>
        <p:spPr>
          <a:xfrm>
            <a:off x="2006081" y="1381761"/>
            <a:ext cx="8372829" cy="5141587"/>
          </a:xfrm>
          <a:prstGeom prst="rect">
            <a:avLst/>
          </a:prstGeom>
        </p:spPr>
      </p:pic>
    </p:spTree>
    <p:extLst>
      <p:ext uri="{BB962C8B-B14F-4D97-AF65-F5344CB8AC3E}">
        <p14:creationId xmlns:p14="http://schemas.microsoft.com/office/powerpoint/2010/main" val="94820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FED9-E3A7-A1B0-7D9A-EC9D724CF486}"/>
              </a:ext>
            </a:extLst>
          </p:cNvPr>
          <p:cNvSpPr>
            <a:spLocks noGrp="1"/>
          </p:cNvSpPr>
          <p:nvPr>
            <p:ph type="title"/>
          </p:nvPr>
        </p:nvSpPr>
        <p:spPr/>
        <p:txBody>
          <a:bodyPr/>
          <a:lstStyle/>
          <a:p>
            <a:r>
              <a:rPr lang="en-US" dirty="0"/>
              <a:t>Health Inspection Domain</a:t>
            </a:r>
          </a:p>
        </p:txBody>
      </p:sp>
      <p:pic>
        <p:nvPicPr>
          <p:cNvPr id="5" name="Content Placeholder 4">
            <a:extLst>
              <a:ext uri="{FF2B5EF4-FFF2-40B4-BE49-F238E27FC236}">
                <a16:creationId xmlns:a16="http://schemas.microsoft.com/office/drawing/2014/main" id="{A3140DB0-91D3-F2B7-0B81-3A43C91BA139}"/>
              </a:ext>
            </a:extLst>
          </p:cNvPr>
          <p:cNvPicPr>
            <a:picLocks noGrp="1" noChangeAspect="1"/>
          </p:cNvPicPr>
          <p:nvPr>
            <p:ph idx="1"/>
          </p:nvPr>
        </p:nvPicPr>
        <p:blipFill>
          <a:blip r:embed="rId3"/>
          <a:stretch>
            <a:fillRect/>
          </a:stretch>
        </p:blipFill>
        <p:spPr>
          <a:xfrm>
            <a:off x="1715678" y="1838227"/>
            <a:ext cx="9473937" cy="3893270"/>
          </a:xfrm>
        </p:spPr>
      </p:pic>
    </p:spTree>
    <p:extLst>
      <p:ext uri="{BB962C8B-B14F-4D97-AF65-F5344CB8AC3E}">
        <p14:creationId xmlns:p14="http://schemas.microsoft.com/office/powerpoint/2010/main" val="337231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96D9-90A0-F4A6-E712-E258F3F68D42}"/>
              </a:ext>
            </a:extLst>
          </p:cNvPr>
          <p:cNvSpPr>
            <a:spLocks noGrp="1"/>
          </p:cNvSpPr>
          <p:nvPr>
            <p:ph type="title"/>
          </p:nvPr>
        </p:nvSpPr>
        <p:spPr/>
        <p:txBody>
          <a:bodyPr/>
          <a:lstStyle/>
          <a:p>
            <a:r>
              <a:rPr lang="en-US" dirty="0"/>
              <a:t>Health Inspection Domain</a:t>
            </a:r>
          </a:p>
        </p:txBody>
      </p:sp>
      <p:sp>
        <p:nvSpPr>
          <p:cNvPr id="3" name="Content Placeholder 2">
            <a:extLst>
              <a:ext uri="{FF2B5EF4-FFF2-40B4-BE49-F238E27FC236}">
                <a16:creationId xmlns:a16="http://schemas.microsoft.com/office/drawing/2014/main" id="{92D90F53-8295-7C97-9DA8-D2544327A4CE}"/>
              </a:ext>
            </a:extLst>
          </p:cNvPr>
          <p:cNvSpPr>
            <a:spLocks noGrp="1"/>
          </p:cNvSpPr>
          <p:nvPr>
            <p:ph idx="1"/>
          </p:nvPr>
        </p:nvSpPr>
        <p:spPr>
          <a:xfrm>
            <a:off x="1251678" y="1490367"/>
            <a:ext cx="10178322" cy="5026047"/>
          </a:xfrm>
        </p:spPr>
        <p:txBody>
          <a:bodyPr>
            <a:normAutofit lnSpcReduction="10000"/>
          </a:bodyPr>
          <a:lstStyle/>
          <a:p>
            <a:r>
              <a:rPr lang="en-US" sz="3200" dirty="0"/>
              <a:t>CMS bases Five-Star quality ratings in the health inspection domain on the relative performance of facilities within a state. CMS determines facility ratings using these criteria:</a:t>
            </a:r>
          </a:p>
          <a:p>
            <a:pPr lvl="1"/>
            <a:r>
              <a:rPr lang="en-US" sz="2800" dirty="0"/>
              <a:t>The top 10 percent (with the lowest health inspection weighted scores) in each state receive a health inspection rating of five stars.</a:t>
            </a:r>
          </a:p>
          <a:p>
            <a:pPr lvl="1"/>
            <a:r>
              <a:rPr lang="en-US" sz="2800" dirty="0"/>
              <a:t>The middle 70 percent of facilities receive a rating of two, three, or four stars, with an equal number (approximately 23.33 percent) in each rating category.</a:t>
            </a:r>
          </a:p>
          <a:p>
            <a:pPr lvl="1"/>
            <a:r>
              <a:rPr lang="en-US" sz="2800" dirty="0"/>
              <a:t>The bottom 20 percent receive a one-star rating.</a:t>
            </a:r>
          </a:p>
        </p:txBody>
      </p:sp>
    </p:spTree>
    <p:extLst>
      <p:ext uri="{BB962C8B-B14F-4D97-AF65-F5344CB8AC3E}">
        <p14:creationId xmlns:p14="http://schemas.microsoft.com/office/powerpoint/2010/main" val="73886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587D-3F85-FC3C-E81B-64AD45F34D27}"/>
              </a:ext>
            </a:extLst>
          </p:cNvPr>
          <p:cNvSpPr>
            <a:spLocks noGrp="1"/>
          </p:cNvSpPr>
          <p:nvPr>
            <p:ph type="title"/>
          </p:nvPr>
        </p:nvSpPr>
        <p:spPr/>
        <p:txBody>
          <a:bodyPr/>
          <a:lstStyle/>
          <a:p>
            <a:r>
              <a:rPr lang="en-US" dirty="0"/>
              <a:t>Data Sources</a:t>
            </a:r>
          </a:p>
        </p:txBody>
      </p:sp>
      <p:sp>
        <p:nvSpPr>
          <p:cNvPr id="10" name="Content Placeholder 9">
            <a:extLst>
              <a:ext uri="{FF2B5EF4-FFF2-40B4-BE49-F238E27FC236}">
                <a16:creationId xmlns:a16="http://schemas.microsoft.com/office/drawing/2014/main" id="{FE02A162-10C2-13F5-9566-8EA54B67099E}"/>
              </a:ext>
            </a:extLst>
          </p:cNvPr>
          <p:cNvSpPr>
            <a:spLocks noGrp="1"/>
          </p:cNvSpPr>
          <p:nvPr>
            <p:ph sz="half" idx="1"/>
          </p:nvPr>
        </p:nvSpPr>
        <p:spPr>
          <a:xfrm>
            <a:off x="1295400" y="1476785"/>
            <a:ext cx="4800600" cy="4945529"/>
          </a:xfrm>
        </p:spPr>
        <p:txBody>
          <a:bodyPr>
            <a:normAutofit fontScale="25000" lnSpcReduction="20000"/>
          </a:bodyPr>
          <a:lstStyle/>
          <a:p>
            <a:pPr marL="0" indent="0" algn="l">
              <a:buNone/>
            </a:pPr>
            <a:r>
              <a:rPr lang="en-US" sz="6200" b="1" i="0" dirty="0">
                <a:solidFill>
                  <a:srgbClr val="323A45"/>
                </a:solidFill>
                <a:effectLst/>
                <a:latin typeface="Muli"/>
              </a:rPr>
              <a:t>CMS's health inspection database</a:t>
            </a:r>
            <a:r>
              <a:rPr lang="en-US" sz="6200" b="0" i="0" dirty="0">
                <a:solidFill>
                  <a:srgbClr val="323A45"/>
                </a:solidFill>
                <a:effectLst/>
                <a:latin typeface="Muli"/>
              </a:rPr>
              <a:t> - Includes the nursing home characteristics and health deficiencies issued during the 3 most recent standard inspections and any complaint investigations or infection control inspections in the past 3 years…These data may not be added in the same cycle as the standard inspection data. The following measures on Care Compare – Nursing homes including rehab services, and Provider Data Catalog come from this data source:</a:t>
            </a:r>
          </a:p>
          <a:p>
            <a:pPr marL="742950" lvl="1" indent="-285750" algn="l">
              <a:buFont typeface="+mj-lt"/>
              <a:buAutoNum type="arabicPeriod"/>
            </a:pPr>
            <a:r>
              <a:rPr lang="en-US" sz="6200" b="1" i="0" dirty="0">
                <a:solidFill>
                  <a:srgbClr val="323A45"/>
                </a:solidFill>
                <a:effectLst/>
                <a:latin typeface="Muli"/>
              </a:rPr>
              <a:t>Health inspections data</a:t>
            </a:r>
            <a:endParaRPr lang="en-US" sz="6200" b="0" i="0" dirty="0">
              <a:solidFill>
                <a:srgbClr val="323A45"/>
              </a:solidFill>
              <a:effectLst/>
              <a:latin typeface="Muli"/>
            </a:endParaRPr>
          </a:p>
          <a:p>
            <a:pPr marL="742950" lvl="1" indent="-285750" algn="l">
              <a:buFont typeface="+mj-lt"/>
              <a:buAutoNum type="arabicPeriod"/>
            </a:pPr>
            <a:r>
              <a:rPr lang="en-US" sz="6200" b="1" i="0" dirty="0">
                <a:solidFill>
                  <a:srgbClr val="323A45"/>
                </a:solidFill>
                <a:effectLst/>
                <a:latin typeface="Muli"/>
              </a:rPr>
              <a:t>Fire Safety inspections &amp; emergency preparedness data</a:t>
            </a:r>
            <a:endParaRPr lang="en-US" sz="6200" b="0" i="0" dirty="0">
              <a:solidFill>
                <a:srgbClr val="323A45"/>
              </a:solidFill>
              <a:effectLst/>
              <a:latin typeface="Muli"/>
            </a:endParaRPr>
          </a:p>
          <a:p>
            <a:pPr marL="742950" lvl="1" indent="-285750" algn="l">
              <a:buFont typeface="+mj-lt"/>
              <a:buAutoNum type="arabicPeriod"/>
            </a:pPr>
            <a:r>
              <a:rPr lang="en-US" sz="6200" b="1" i="0" dirty="0">
                <a:solidFill>
                  <a:srgbClr val="323A45"/>
                </a:solidFill>
                <a:effectLst/>
                <a:latin typeface="Muli"/>
              </a:rPr>
              <a:t>Penalties</a:t>
            </a:r>
            <a:endParaRPr lang="en-US" sz="6200" b="0" i="0" dirty="0">
              <a:solidFill>
                <a:srgbClr val="323A45"/>
              </a:solidFill>
              <a:effectLst/>
              <a:latin typeface="Muli"/>
            </a:endParaRPr>
          </a:p>
          <a:p>
            <a:endParaRPr lang="en-US" dirty="0"/>
          </a:p>
        </p:txBody>
      </p:sp>
      <p:sp>
        <p:nvSpPr>
          <p:cNvPr id="11" name="Content Placeholder 10">
            <a:extLst>
              <a:ext uri="{FF2B5EF4-FFF2-40B4-BE49-F238E27FC236}">
                <a16:creationId xmlns:a16="http://schemas.microsoft.com/office/drawing/2014/main" id="{28FA1076-E001-7EB1-6713-3B6E0A0973FC}"/>
              </a:ext>
            </a:extLst>
          </p:cNvPr>
          <p:cNvSpPr>
            <a:spLocks noGrp="1"/>
          </p:cNvSpPr>
          <p:nvPr>
            <p:ph sz="half" idx="2"/>
          </p:nvPr>
        </p:nvSpPr>
        <p:spPr>
          <a:xfrm>
            <a:off x="6629400" y="1535951"/>
            <a:ext cx="4800600" cy="5149327"/>
          </a:xfrm>
        </p:spPr>
        <p:txBody>
          <a:bodyPr>
            <a:normAutofit fontScale="25000" lnSpcReduction="20000"/>
          </a:bodyPr>
          <a:lstStyle/>
          <a:p>
            <a:pPr marL="0" indent="0" algn="l">
              <a:buNone/>
            </a:pPr>
            <a:r>
              <a:rPr lang="en-US" sz="6200" b="1" i="0" dirty="0">
                <a:solidFill>
                  <a:srgbClr val="323A45"/>
                </a:solidFill>
                <a:effectLst/>
                <a:latin typeface="Muli"/>
              </a:rPr>
              <a:t>Payroll-Based Journal (PBJ) system</a:t>
            </a:r>
            <a:r>
              <a:rPr lang="en-US" sz="6200" b="0" i="0" dirty="0">
                <a:solidFill>
                  <a:srgbClr val="323A45"/>
                </a:solidFill>
                <a:effectLst/>
                <a:latin typeface="Muli"/>
              </a:rPr>
              <a:t> - The PBJ system allows nursing homes to electronically submit the number of hours facility staff are paid to work each day. The information is submitted quarterly, and is auditable to ensure accuracy. Staffing data are collected on the director of nursing, registered nurses (RNs) with administrative duties, RNs, licensed practical nurses (LPNs) with administrative duties, LPNs, certified nurse aides (CNAs), medication aides, and nurse aides in training…The following measures on Care Compare – Nursing homes including rehab services, and Provider Data Catalog come from this data source:</a:t>
            </a:r>
          </a:p>
          <a:p>
            <a:pPr marL="742950" lvl="1" indent="-285750" algn="l">
              <a:buFont typeface="+mj-lt"/>
              <a:buAutoNum type="arabicPeriod"/>
            </a:pPr>
            <a:r>
              <a:rPr lang="en-US" sz="6200" b="1" i="0" dirty="0">
                <a:solidFill>
                  <a:srgbClr val="323A45"/>
                </a:solidFill>
                <a:effectLst/>
                <a:latin typeface="Muli"/>
              </a:rPr>
              <a:t>Total staffing (RN, LPN, CNA)</a:t>
            </a:r>
            <a:endParaRPr lang="en-US" sz="6200" b="0" i="0" dirty="0">
              <a:solidFill>
                <a:srgbClr val="323A45"/>
              </a:solidFill>
              <a:effectLst/>
              <a:latin typeface="Muli"/>
            </a:endParaRPr>
          </a:p>
          <a:p>
            <a:pPr marL="742950" lvl="1" indent="-285750" algn="l">
              <a:buFont typeface="+mj-lt"/>
              <a:buAutoNum type="arabicPeriod"/>
            </a:pPr>
            <a:r>
              <a:rPr lang="en-US" sz="6200" b="1" i="0" dirty="0">
                <a:solidFill>
                  <a:srgbClr val="323A45"/>
                </a:solidFill>
                <a:effectLst/>
                <a:latin typeface="Muli"/>
              </a:rPr>
              <a:t>RN staffing</a:t>
            </a:r>
            <a:endParaRPr lang="en-US" sz="6200" b="0" i="0" dirty="0">
              <a:solidFill>
                <a:srgbClr val="323A45"/>
              </a:solidFill>
              <a:effectLst/>
              <a:latin typeface="Muli"/>
            </a:endParaRPr>
          </a:p>
          <a:p>
            <a:pPr marL="742950" lvl="1" indent="-285750" algn="l">
              <a:buFont typeface="+mj-lt"/>
              <a:buAutoNum type="arabicPeriod"/>
            </a:pPr>
            <a:r>
              <a:rPr lang="en-US" sz="6200" b="1" i="0" dirty="0">
                <a:solidFill>
                  <a:srgbClr val="323A45"/>
                </a:solidFill>
                <a:effectLst/>
                <a:latin typeface="Muli"/>
              </a:rPr>
              <a:t>Physical Therapist hours</a:t>
            </a:r>
            <a:endParaRPr lang="en-US" sz="6200" b="0" i="0" dirty="0">
              <a:solidFill>
                <a:srgbClr val="323A45"/>
              </a:solidFill>
              <a:effectLst/>
              <a:latin typeface="Muli"/>
            </a:endParaRPr>
          </a:p>
          <a:p>
            <a:pPr marL="742950" lvl="1" indent="-285750" algn="l">
              <a:buFont typeface="+mj-lt"/>
              <a:buAutoNum type="arabicPeriod"/>
            </a:pPr>
            <a:r>
              <a:rPr lang="en-US" sz="6200" b="1" i="0" dirty="0">
                <a:solidFill>
                  <a:srgbClr val="323A45"/>
                </a:solidFill>
                <a:effectLst/>
                <a:latin typeface="Muli"/>
              </a:rPr>
              <a:t>Staff Turnover</a:t>
            </a:r>
            <a:endParaRPr lang="en-US" sz="6200" b="0" i="0" dirty="0">
              <a:solidFill>
                <a:srgbClr val="323A45"/>
              </a:solidFill>
              <a:effectLst/>
              <a:latin typeface="Muli"/>
            </a:endParaRPr>
          </a:p>
          <a:p>
            <a:pPr marL="0" indent="0">
              <a:buNone/>
            </a:pPr>
            <a:endParaRPr lang="en-US" sz="1600" dirty="0"/>
          </a:p>
        </p:txBody>
      </p:sp>
    </p:spTree>
    <p:extLst>
      <p:ext uri="{BB962C8B-B14F-4D97-AF65-F5344CB8AC3E}">
        <p14:creationId xmlns:p14="http://schemas.microsoft.com/office/powerpoint/2010/main" val="322754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9F23-5058-2F68-0792-5083C0B73469}"/>
              </a:ext>
            </a:extLst>
          </p:cNvPr>
          <p:cNvSpPr>
            <a:spLocks noGrp="1"/>
          </p:cNvSpPr>
          <p:nvPr>
            <p:ph type="title"/>
          </p:nvPr>
        </p:nvSpPr>
        <p:spPr/>
        <p:txBody>
          <a:bodyPr/>
          <a:lstStyle/>
          <a:p>
            <a:r>
              <a:rPr lang="en-US" dirty="0"/>
              <a:t>Health Inspection Domain</a:t>
            </a:r>
          </a:p>
        </p:txBody>
      </p:sp>
      <p:sp>
        <p:nvSpPr>
          <p:cNvPr id="3" name="Content Placeholder 2">
            <a:extLst>
              <a:ext uri="{FF2B5EF4-FFF2-40B4-BE49-F238E27FC236}">
                <a16:creationId xmlns:a16="http://schemas.microsoft.com/office/drawing/2014/main" id="{055705D6-B471-4ED3-9071-F37082989E3C}"/>
              </a:ext>
            </a:extLst>
          </p:cNvPr>
          <p:cNvSpPr>
            <a:spLocks noGrp="1"/>
          </p:cNvSpPr>
          <p:nvPr>
            <p:ph idx="1"/>
          </p:nvPr>
        </p:nvSpPr>
        <p:spPr>
          <a:xfrm>
            <a:off x="1251678" y="1584961"/>
            <a:ext cx="10399852" cy="4294632"/>
          </a:xfrm>
        </p:spPr>
        <p:txBody>
          <a:bodyPr>
            <a:normAutofit/>
          </a:bodyPr>
          <a:lstStyle/>
          <a:p>
            <a:pPr lvl="1"/>
            <a:r>
              <a:rPr lang="en-US" sz="2400" dirty="0"/>
              <a:t>44% of homes in Missouri are a 1- or 2-star facility in the health inspection domain</a:t>
            </a:r>
            <a:r>
              <a:rPr lang="en-US" sz="2400" baseline="30000" dirty="0"/>
              <a:t>1</a:t>
            </a:r>
          </a:p>
          <a:p>
            <a:pPr lvl="1"/>
            <a:r>
              <a:rPr lang="en-US" sz="2400" dirty="0"/>
              <a:t> 38 have the abuse icon displayed on Care Compare</a:t>
            </a:r>
          </a:p>
        </p:txBody>
      </p:sp>
      <p:sp>
        <p:nvSpPr>
          <p:cNvPr id="4" name="TextBox 3">
            <a:extLst>
              <a:ext uri="{FF2B5EF4-FFF2-40B4-BE49-F238E27FC236}">
                <a16:creationId xmlns:a16="http://schemas.microsoft.com/office/drawing/2014/main" id="{DAB2B985-CD01-E871-252A-B9681824B30D}"/>
              </a:ext>
            </a:extLst>
          </p:cNvPr>
          <p:cNvSpPr txBox="1"/>
          <p:nvPr/>
        </p:nvSpPr>
        <p:spPr>
          <a:xfrm>
            <a:off x="3413157" y="6408280"/>
            <a:ext cx="6599976" cy="276999"/>
          </a:xfrm>
          <a:prstGeom prst="rect">
            <a:avLst/>
          </a:prstGeom>
          <a:noFill/>
        </p:spPr>
        <p:txBody>
          <a:bodyPr wrap="square" rtlCol="0">
            <a:spAutoFit/>
          </a:bodyPr>
          <a:lstStyle/>
          <a:p>
            <a:r>
              <a:rPr lang="en-US" sz="1200" baseline="30000" dirty="0">
                <a:hlinkClick r:id="rId3" action="ppaction://hlinkfile">
                  <a:extLst>
                    <a:ext uri="{A12FA001-AC4F-418D-AE19-62706E023703}">
                      <ahyp:hlinkClr xmlns:ahyp="http://schemas.microsoft.com/office/drawing/2018/hyperlinkcolor" val="tx"/>
                    </a:ext>
                  </a:extLst>
                </a:hlinkClick>
              </a:rPr>
              <a:t>1</a:t>
            </a:r>
            <a:r>
              <a:rPr lang="en-US" sz="1200" dirty="0">
                <a:hlinkClick r:id="rId3" action="ppaction://hlinkfile">
                  <a:extLst>
                    <a:ext uri="{A12FA001-AC4F-418D-AE19-62706E023703}">
                      <ahyp:hlinkClr xmlns:ahyp="http://schemas.microsoft.com/office/drawing/2018/hyperlinkcolor" val="tx"/>
                    </a:ext>
                  </a:extLst>
                </a:hlinkClick>
              </a:rPr>
              <a:t>Provider data as of 09/01/22</a:t>
            </a:r>
            <a:endParaRPr lang="en-US" sz="1200" dirty="0"/>
          </a:p>
        </p:txBody>
      </p:sp>
      <p:graphicFrame>
        <p:nvGraphicFramePr>
          <p:cNvPr id="12" name="Table 5">
            <a:extLst>
              <a:ext uri="{FF2B5EF4-FFF2-40B4-BE49-F238E27FC236}">
                <a16:creationId xmlns:a16="http://schemas.microsoft.com/office/drawing/2014/main" id="{43139F35-81E7-A37D-E5B3-26D972618C25}"/>
              </a:ext>
            </a:extLst>
          </p:cNvPr>
          <p:cNvGraphicFramePr>
            <a:graphicFrameLocks/>
          </p:cNvGraphicFramePr>
          <p:nvPr>
            <p:extLst>
              <p:ext uri="{D42A27DB-BD31-4B8C-83A1-F6EECF244321}">
                <p14:modId xmlns:p14="http://schemas.microsoft.com/office/powerpoint/2010/main" val="977726948"/>
              </p:ext>
            </p:extLst>
          </p:nvPr>
        </p:nvGraphicFramePr>
        <p:xfrm>
          <a:off x="1442301" y="4080399"/>
          <a:ext cx="9987699" cy="1192640"/>
        </p:xfrm>
        <a:graphic>
          <a:graphicData uri="http://schemas.openxmlformats.org/drawingml/2006/table">
            <a:tbl>
              <a:tblPr firstRow="1" bandRow="1">
                <a:tableStyleId>{5C22544A-7EE6-4342-B048-85BDC9FD1C3A}</a:tableStyleId>
              </a:tblPr>
              <a:tblGrid>
                <a:gridCol w="1262799">
                  <a:extLst>
                    <a:ext uri="{9D8B030D-6E8A-4147-A177-3AD203B41FA5}">
                      <a16:colId xmlns:a16="http://schemas.microsoft.com/office/drawing/2014/main" val="2545280093"/>
                    </a:ext>
                  </a:extLst>
                </a:gridCol>
                <a:gridCol w="1454150">
                  <a:extLst>
                    <a:ext uri="{9D8B030D-6E8A-4147-A177-3AD203B41FA5}">
                      <a16:colId xmlns:a16="http://schemas.microsoft.com/office/drawing/2014/main" val="2033061950"/>
                    </a:ext>
                  </a:extLst>
                </a:gridCol>
                <a:gridCol w="1454150">
                  <a:extLst>
                    <a:ext uri="{9D8B030D-6E8A-4147-A177-3AD203B41FA5}">
                      <a16:colId xmlns:a16="http://schemas.microsoft.com/office/drawing/2014/main" val="3826127342"/>
                    </a:ext>
                  </a:extLst>
                </a:gridCol>
                <a:gridCol w="727075">
                  <a:extLst>
                    <a:ext uri="{9D8B030D-6E8A-4147-A177-3AD203B41FA5}">
                      <a16:colId xmlns:a16="http://schemas.microsoft.com/office/drawing/2014/main" val="3925641140"/>
                    </a:ext>
                  </a:extLst>
                </a:gridCol>
                <a:gridCol w="727075">
                  <a:extLst>
                    <a:ext uri="{9D8B030D-6E8A-4147-A177-3AD203B41FA5}">
                      <a16:colId xmlns:a16="http://schemas.microsoft.com/office/drawing/2014/main" val="3087525082"/>
                    </a:ext>
                  </a:extLst>
                </a:gridCol>
                <a:gridCol w="727075">
                  <a:extLst>
                    <a:ext uri="{9D8B030D-6E8A-4147-A177-3AD203B41FA5}">
                      <a16:colId xmlns:a16="http://schemas.microsoft.com/office/drawing/2014/main" val="2919712836"/>
                    </a:ext>
                  </a:extLst>
                </a:gridCol>
                <a:gridCol w="727075">
                  <a:extLst>
                    <a:ext uri="{9D8B030D-6E8A-4147-A177-3AD203B41FA5}">
                      <a16:colId xmlns:a16="http://schemas.microsoft.com/office/drawing/2014/main" val="1284323257"/>
                    </a:ext>
                  </a:extLst>
                </a:gridCol>
                <a:gridCol w="727075">
                  <a:extLst>
                    <a:ext uri="{9D8B030D-6E8A-4147-A177-3AD203B41FA5}">
                      <a16:colId xmlns:a16="http://schemas.microsoft.com/office/drawing/2014/main" val="1683689760"/>
                    </a:ext>
                  </a:extLst>
                </a:gridCol>
                <a:gridCol w="734210">
                  <a:extLst>
                    <a:ext uri="{9D8B030D-6E8A-4147-A177-3AD203B41FA5}">
                      <a16:colId xmlns:a16="http://schemas.microsoft.com/office/drawing/2014/main" val="3875508781"/>
                    </a:ext>
                  </a:extLst>
                </a:gridCol>
                <a:gridCol w="1447015">
                  <a:extLst>
                    <a:ext uri="{9D8B030D-6E8A-4147-A177-3AD203B41FA5}">
                      <a16:colId xmlns:a16="http://schemas.microsoft.com/office/drawing/2014/main" val="2426778618"/>
                    </a:ext>
                  </a:extLst>
                </a:gridCol>
              </a:tblGrid>
              <a:tr h="522080">
                <a:tc rowSpan="2">
                  <a:txBody>
                    <a:bodyPr/>
                    <a:lstStyle/>
                    <a:p>
                      <a:pPr algn="ctr"/>
                      <a:r>
                        <a:rPr lang="en-US" dirty="0">
                          <a:solidFill>
                            <a:schemeClr val="tx1"/>
                          </a:solidFill>
                        </a:rPr>
                        <a:t>State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a:solidFill>
                            <a:schemeClr val="tx1"/>
                          </a:solidFill>
                        </a:rPr>
                        <a:t>Number of Facilities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a:solidFill>
                            <a:schemeClr val="tx1"/>
                          </a:solidFill>
                        </a:rPr>
                        <a:t>1 star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1"/>
                          </a:solidFill>
                        </a:rPr>
                        <a:t>2 star</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dirty="0">
                          <a:solidFill>
                            <a:schemeClr val="tx1"/>
                          </a:solidFill>
                        </a:rPr>
                        <a:t>3 star</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dirty="0">
                          <a:solidFill>
                            <a:schemeClr val="tx1"/>
                          </a:solidFill>
                        </a:rPr>
                        <a:t>4 star</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rowSpan="2">
                  <a:txBody>
                    <a:bodyPr/>
                    <a:lstStyle/>
                    <a:p>
                      <a:pPr algn="ctr"/>
                      <a:r>
                        <a:rPr lang="en-US" sz="1800" dirty="0">
                          <a:solidFill>
                            <a:schemeClr val="tx1"/>
                          </a:solidFill>
                        </a:rPr>
                        <a:t>5 star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233943"/>
                  </a:ext>
                </a:extLst>
              </a:tr>
              <a:tr h="2816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t>Upper </a:t>
                      </a:r>
                    </a:p>
                  </a:txBody>
                  <a:tcPr>
                    <a:lnB w="12700" cap="flat" cmpd="sng" algn="ctr">
                      <a:solidFill>
                        <a:schemeClr val="tx1"/>
                      </a:solidFill>
                      <a:prstDash val="solid"/>
                      <a:round/>
                      <a:headEnd type="none" w="med" len="med"/>
                      <a:tailEnd type="none" w="med" len="med"/>
                    </a:lnB>
                  </a:tcPr>
                </a:tc>
                <a:tc>
                  <a:txBody>
                    <a:bodyPr/>
                    <a:lstStyle/>
                    <a:p>
                      <a:r>
                        <a:rPr lang="en-US" sz="1400" dirty="0"/>
                        <a:t>Lower</a:t>
                      </a:r>
                    </a:p>
                  </a:txBody>
                  <a:tcPr>
                    <a:lnB w="12700" cap="flat" cmpd="sng" algn="ctr">
                      <a:solidFill>
                        <a:schemeClr val="tx1"/>
                      </a:solidFill>
                      <a:prstDash val="solid"/>
                      <a:round/>
                      <a:headEnd type="none" w="med" len="med"/>
                      <a:tailEnd type="none" w="med" len="med"/>
                    </a:lnB>
                  </a:tcPr>
                </a:tc>
                <a:tc>
                  <a:txBody>
                    <a:bodyPr/>
                    <a:lstStyle/>
                    <a:p>
                      <a:r>
                        <a:rPr lang="en-US" sz="1400" dirty="0"/>
                        <a:t>Upper</a:t>
                      </a:r>
                    </a:p>
                  </a:txBody>
                  <a:tcPr>
                    <a:lnB w="12700" cap="flat" cmpd="sng" algn="ctr">
                      <a:solidFill>
                        <a:schemeClr val="tx1"/>
                      </a:solidFill>
                      <a:prstDash val="solid"/>
                      <a:round/>
                      <a:headEnd type="none" w="med" len="med"/>
                      <a:tailEnd type="none" w="med" len="med"/>
                    </a:lnB>
                  </a:tcPr>
                </a:tc>
                <a:tc>
                  <a:txBody>
                    <a:bodyPr/>
                    <a:lstStyle/>
                    <a:p>
                      <a:r>
                        <a:rPr lang="en-US" sz="1400" dirty="0"/>
                        <a:t>Lower</a:t>
                      </a:r>
                    </a:p>
                  </a:txBody>
                  <a:tcPr>
                    <a:lnB w="12700" cap="flat" cmpd="sng" algn="ctr">
                      <a:solidFill>
                        <a:schemeClr val="tx1"/>
                      </a:solidFill>
                      <a:prstDash val="solid"/>
                      <a:round/>
                      <a:headEnd type="none" w="med" len="med"/>
                      <a:tailEnd type="none" w="med" len="med"/>
                    </a:lnB>
                  </a:tcPr>
                </a:tc>
                <a:tc>
                  <a:txBody>
                    <a:bodyPr/>
                    <a:lstStyle/>
                    <a:p>
                      <a:r>
                        <a:rPr lang="en-US" sz="1400" dirty="0"/>
                        <a:t>Upper</a:t>
                      </a:r>
                    </a:p>
                  </a:txBody>
                  <a:tcPr>
                    <a:lnB w="12700" cap="flat" cmpd="sng" algn="ctr">
                      <a:solidFill>
                        <a:schemeClr val="tx1"/>
                      </a:solidFill>
                      <a:prstDash val="solid"/>
                      <a:round/>
                      <a:headEnd type="none" w="med" len="med"/>
                      <a:tailEnd type="none" w="med" len="med"/>
                    </a:lnB>
                  </a:tcPr>
                </a:tc>
                <a:tc>
                  <a:txBody>
                    <a:bodyPr/>
                    <a:lstStyle/>
                    <a:p>
                      <a:r>
                        <a:rPr lang="en-US" sz="1400" dirty="0"/>
                        <a:t>Lower</a:t>
                      </a:r>
                    </a:p>
                  </a:txBody>
                  <a:tcPr>
                    <a:lnB w="12700" cap="flat" cmpd="sng" algn="ctr">
                      <a:solidFill>
                        <a:schemeClr val="tx1"/>
                      </a:solidFill>
                      <a:prstDash val="solid"/>
                      <a:round/>
                      <a:headEnd type="none" w="med" len="med"/>
                      <a:tailEnd type="none" w="med" len="med"/>
                    </a:lnB>
                  </a:tcPr>
                </a:tc>
                <a:tc vMerge="1">
                  <a:txBody>
                    <a:bodyPr/>
                    <a:lstStyle/>
                    <a:p>
                      <a:r>
                        <a:rPr lang="en-US" sz="1400" dirty="0"/>
                        <a:t>Upper</a:t>
                      </a:r>
                    </a:p>
                  </a:txBody>
                  <a:tcPr/>
                </a:tc>
                <a:extLst>
                  <a:ext uri="{0D108BD9-81ED-4DB2-BD59-A6C34878D82A}">
                    <a16:rowId xmlns:a16="http://schemas.microsoft.com/office/drawing/2014/main" val="3950634450"/>
                  </a:ext>
                </a:extLst>
              </a:tr>
              <a:tr h="342663">
                <a:tc>
                  <a:txBody>
                    <a:bodyPr/>
                    <a:lstStyle/>
                    <a:p>
                      <a:pPr algn="ctr"/>
                      <a:r>
                        <a:rPr lang="en-US" dirty="0"/>
                        <a:t>Missouri</a:t>
                      </a:r>
                    </a:p>
                  </a:txBody>
                  <a:tcPr>
                    <a:lnT w="12700" cap="flat" cmpd="sng" algn="ctr">
                      <a:solidFill>
                        <a:schemeClr val="tx1"/>
                      </a:solidFill>
                      <a:prstDash val="solid"/>
                      <a:round/>
                      <a:headEnd type="none" w="med" len="med"/>
                      <a:tailEnd type="none" w="med" len="med"/>
                    </a:lnT>
                  </a:tcPr>
                </a:tc>
                <a:tc>
                  <a:txBody>
                    <a:bodyPr/>
                    <a:lstStyle/>
                    <a:p>
                      <a:pPr algn="ctr"/>
                      <a:r>
                        <a:rPr lang="en-US" dirty="0"/>
                        <a:t>508</a:t>
                      </a:r>
                    </a:p>
                  </a:txBody>
                  <a:tcPr>
                    <a:lnT w="12700" cap="flat" cmpd="sng" algn="ctr">
                      <a:solidFill>
                        <a:schemeClr val="tx1"/>
                      </a:solidFill>
                      <a:prstDash val="solid"/>
                      <a:round/>
                      <a:headEnd type="none" w="med" len="med"/>
                      <a:tailEnd type="none" w="med" len="med"/>
                    </a:lnT>
                  </a:tcPr>
                </a:tc>
                <a:tc>
                  <a:txBody>
                    <a:bodyPr/>
                    <a:lstStyle/>
                    <a:p>
                      <a:pPr algn="ctr"/>
                      <a:r>
                        <a:rPr lang="en-US" sz="1200" dirty="0"/>
                        <a:t>&gt;113.333</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113.333</a:t>
                      </a:r>
                    </a:p>
                  </a:txBody>
                  <a:tcPr>
                    <a:lnT w="12700" cap="flat" cmpd="sng" algn="ctr">
                      <a:solidFill>
                        <a:schemeClr val="tx1"/>
                      </a:solidFill>
                      <a:prstDash val="solid"/>
                      <a:round/>
                      <a:headEnd type="none" w="med" len="med"/>
                      <a:tailEnd type="none" w="med" len="med"/>
                    </a:lnT>
                  </a:tcPr>
                </a:tc>
                <a:tc>
                  <a:txBody>
                    <a:bodyPr/>
                    <a:lstStyle/>
                    <a:p>
                      <a:pPr algn="ctr"/>
                      <a:r>
                        <a:rPr lang="en-US" sz="1200" dirty="0"/>
                        <a:t>57.667</a:t>
                      </a:r>
                    </a:p>
                  </a:txBody>
                  <a:tcPr>
                    <a:lnT w="12700" cap="flat" cmpd="sng" algn="ctr">
                      <a:solidFill>
                        <a:schemeClr val="tx1"/>
                      </a:solidFill>
                      <a:prstDash val="solid"/>
                      <a:round/>
                      <a:headEnd type="none" w="med" len="med"/>
                      <a:tailEnd type="none" w="med" len="med"/>
                    </a:lnT>
                  </a:tcPr>
                </a:tc>
                <a:tc>
                  <a:txBody>
                    <a:bodyPr/>
                    <a:lstStyle/>
                    <a:p>
                      <a:pPr algn="ctr"/>
                      <a:r>
                        <a:rPr lang="en-US" sz="1200" dirty="0"/>
                        <a:t>57.667</a:t>
                      </a:r>
                    </a:p>
                  </a:txBody>
                  <a:tcPr>
                    <a:lnT w="12700" cap="flat" cmpd="sng" algn="ctr">
                      <a:solidFill>
                        <a:schemeClr val="tx1"/>
                      </a:solidFill>
                      <a:prstDash val="solid"/>
                      <a:round/>
                      <a:headEnd type="none" w="med" len="med"/>
                      <a:tailEnd type="none" w="med" len="med"/>
                    </a:lnT>
                  </a:tcPr>
                </a:tc>
                <a:tc>
                  <a:txBody>
                    <a:bodyPr/>
                    <a:lstStyle/>
                    <a:p>
                      <a:pPr algn="ctr"/>
                      <a:r>
                        <a:rPr lang="en-US" sz="1200" dirty="0"/>
                        <a:t>36.00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36.00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18.667</a:t>
                      </a:r>
                    </a:p>
                  </a:txBody>
                  <a:tcPr>
                    <a:lnT w="12700" cap="flat" cmpd="sng" algn="ctr">
                      <a:solidFill>
                        <a:schemeClr val="tx1"/>
                      </a:solidFill>
                      <a:prstDash val="solid"/>
                      <a:round/>
                      <a:headEnd type="none" w="med" len="med"/>
                      <a:tailEnd type="none" w="med" len="med"/>
                    </a:lnT>
                  </a:tcPr>
                </a:tc>
                <a:tc>
                  <a:txBody>
                    <a:bodyPr/>
                    <a:lstStyle/>
                    <a:p>
                      <a:pPr algn="ctr"/>
                      <a:r>
                        <a:rPr lang="en-US" sz="1200" dirty="0"/>
                        <a:t>&lt;18.667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7674350"/>
                  </a:ext>
                </a:extLst>
              </a:tr>
            </a:tbl>
          </a:graphicData>
        </a:graphic>
      </p:graphicFrame>
    </p:spTree>
    <p:extLst>
      <p:ext uri="{BB962C8B-B14F-4D97-AF65-F5344CB8AC3E}">
        <p14:creationId xmlns:p14="http://schemas.microsoft.com/office/powerpoint/2010/main" val="268335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FB80-1027-21D8-24CD-31442491E82C}"/>
              </a:ext>
            </a:extLst>
          </p:cNvPr>
          <p:cNvSpPr>
            <a:spLocks noGrp="1"/>
          </p:cNvSpPr>
          <p:nvPr>
            <p:ph type="title"/>
          </p:nvPr>
        </p:nvSpPr>
        <p:spPr/>
        <p:txBody>
          <a:bodyPr/>
          <a:lstStyle/>
          <a:p>
            <a:r>
              <a:rPr lang="en-US" dirty="0"/>
              <a:t>Health Inspection Domain</a:t>
            </a:r>
          </a:p>
        </p:txBody>
      </p:sp>
      <p:sp>
        <p:nvSpPr>
          <p:cNvPr id="3" name="Content Placeholder 2">
            <a:extLst>
              <a:ext uri="{FF2B5EF4-FFF2-40B4-BE49-F238E27FC236}">
                <a16:creationId xmlns:a16="http://schemas.microsoft.com/office/drawing/2014/main" id="{44DD6EBD-540D-DC0F-D5FC-280B51CDDB48}"/>
              </a:ext>
            </a:extLst>
          </p:cNvPr>
          <p:cNvSpPr>
            <a:spLocks noGrp="1"/>
          </p:cNvSpPr>
          <p:nvPr>
            <p:ph idx="1"/>
          </p:nvPr>
        </p:nvSpPr>
        <p:spPr/>
        <p:txBody>
          <a:bodyPr/>
          <a:lstStyle/>
          <a:p>
            <a:r>
              <a:rPr lang="en-US" dirty="0"/>
              <a:t>CMS bases Five-Star quality ratings in the health inspection domain on the relative performance of facilities within a state. This approach helps control for variation among states.</a:t>
            </a:r>
          </a:p>
        </p:txBody>
      </p:sp>
      <p:graphicFrame>
        <p:nvGraphicFramePr>
          <p:cNvPr id="4" name="Table 4">
            <a:extLst>
              <a:ext uri="{FF2B5EF4-FFF2-40B4-BE49-F238E27FC236}">
                <a16:creationId xmlns:a16="http://schemas.microsoft.com/office/drawing/2014/main" id="{C94A2585-661E-BA6F-8475-62146B71A962}"/>
              </a:ext>
            </a:extLst>
          </p:cNvPr>
          <p:cNvGraphicFramePr>
            <a:graphicFrameLocks noGrp="1"/>
          </p:cNvGraphicFramePr>
          <p:nvPr>
            <p:extLst>
              <p:ext uri="{D42A27DB-BD31-4B8C-83A1-F6EECF244321}">
                <p14:modId xmlns:p14="http://schemas.microsoft.com/office/powerpoint/2010/main" val="1076560159"/>
              </p:ext>
            </p:extLst>
          </p:nvPr>
        </p:nvGraphicFramePr>
        <p:xfrm>
          <a:off x="1036320" y="2983531"/>
          <a:ext cx="10305583" cy="1483360"/>
        </p:xfrm>
        <a:graphic>
          <a:graphicData uri="http://schemas.openxmlformats.org/drawingml/2006/table">
            <a:tbl>
              <a:tblPr firstRow="1" bandRow="1">
                <a:tableStyleId>{6E25E649-3F16-4E02-A733-19D2CDBF48F0}</a:tableStyleId>
              </a:tblPr>
              <a:tblGrid>
                <a:gridCol w="1359547">
                  <a:extLst>
                    <a:ext uri="{9D8B030D-6E8A-4147-A177-3AD203B41FA5}">
                      <a16:colId xmlns:a16="http://schemas.microsoft.com/office/drawing/2014/main" val="3211027993"/>
                    </a:ext>
                  </a:extLst>
                </a:gridCol>
                <a:gridCol w="4025245">
                  <a:extLst>
                    <a:ext uri="{9D8B030D-6E8A-4147-A177-3AD203B41FA5}">
                      <a16:colId xmlns:a16="http://schemas.microsoft.com/office/drawing/2014/main" val="1510657864"/>
                    </a:ext>
                  </a:extLst>
                </a:gridCol>
                <a:gridCol w="2281287">
                  <a:extLst>
                    <a:ext uri="{9D8B030D-6E8A-4147-A177-3AD203B41FA5}">
                      <a16:colId xmlns:a16="http://schemas.microsoft.com/office/drawing/2014/main" val="803438059"/>
                    </a:ext>
                  </a:extLst>
                </a:gridCol>
                <a:gridCol w="2639504">
                  <a:extLst>
                    <a:ext uri="{9D8B030D-6E8A-4147-A177-3AD203B41FA5}">
                      <a16:colId xmlns:a16="http://schemas.microsoft.com/office/drawing/2014/main" val="3312672346"/>
                    </a:ext>
                  </a:extLst>
                </a:gridCol>
              </a:tblGrid>
              <a:tr h="370840">
                <a:tc>
                  <a:txBody>
                    <a:bodyPr/>
                    <a:lstStyle/>
                    <a:p>
                      <a:pPr algn="ctr"/>
                      <a:endParaRPr lang="en-US" b="0" dirty="0">
                        <a:solidFill>
                          <a:schemeClr val="tx1"/>
                        </a:solidFill>
                      </a:endParaRPr>
                    </a:p>
                  </a:txBody>
                  <a:tcPr/>
                </a:tc>
                <a:tc>
                  <a:txBody>
                    <a:bodyPr/>
                    <a:lstStyle/>
                    <a:p>
                      <a:pPr algn="ctr"/>
                      <a:endParaRPr lang="en-US" b="0" dirty="0">
                        <a:solidFill>
                          <a:schemeClr val="tx1"/>
                        </a:solidFill>
                      </a:endParaRPr>
                    </a:p>
                  </a:txBody>
                  <a:tcPr/>
                </a:tc>
                <a:tc>
                  <a:txBody>
                    <a:bodyPr/>
                    <a:lstStyle/>
                    <a:p>
                      <a:pPr algn="ctr"/>
                      <a:r>
                        <a:rPr lang="en-US" sz="1050" b="0" dirty="0">
                          <a:solidFill>
                            <a:schemeClr val="tx1"/>
                          </a:solidFill>
                        </a:rPr>
                        <a:t>Health inspection Rating:</a:t>
                      </a:r>
                    </a:p>
                  </a:txBody>
                  <a:tcPr anchor="ctr"/>
                </a:tc>
                <a:tc>
                  <a:txBody>
                    <a:bodyPr/>
                    <a:lstStyle/>
                    <a:p>
                      <a:pPr algn="ctr"/>
                      <a:r>
                        <a:rPr lang="en-US" sz="1050" b="0" dirty="0">
                          <a:solidFill>
                            <a:schemeClr val="tx1"/>
                          </a:solidFill>
                        </a:rPr>
                        <a:t>Number of Providers who can receive rating:</a:t>
                      </a:r>
                    </a:p>
                  </a:txBody>
                  <a:tcPr anchor="ctr"/>
                </a:tc>
                <a:extLst>
                  <a:ext uri="{0D108BD9-81ED-4DB2-BD59-A6C34878D82A}">
                    <a16:rowId xmlns:a16="http://schemas.microsoft.com/office/drawing/2014/main" val="3733853434"/>
                  </a:ext>
                </a:extLst>
              </a:tr>
              <a:tr h="370840">
                <a:tc>
                  <a:txBody>
                    <a:bodyPr/>
                    <a:lstStyle/>
                    <a:p>
                      <a:pPr algn="ctr"/>
                      <a:r>
                        <a:rPr lang="en-US" b="0" dirty="0">
                          <a:solidFill>
                            <a:schemeClr val="tx1"/>
                          </a:solidFill>
                        </a:rPr>
                        <a:t>Top 10%</a:t>
                      </a:r>
                    </a:p>
                  </a:txBody>
                  <a:tcPr anchor="ctr"/>
                </a:tc>
                <a:tc>
                  <a:txBody>
                    <a:bodyPr/>
                    <a:lstStyle/>
                    <a:p>
                      <a:pPr algn="ctr"/>
                      <a:r>
                        <a:rPr lang="en-US" b="0" dirty="0">
                          <a:solidFill>
                            <a:schemeClr val="tx1"/>
                          </a:solidFill>
                        </a:rPr>
                        <a:t>Lowest health inspection weight scores </a:t>
                      </a:r>
                    </a:p>
                  </a:txBody>
                  <a:tcPr anchor="ctr"/>
                </a:tc>
                <a:tc>
                  <a:txBody>
                    <a:bodyPr/>
                    <a:lstStyle/>
                    <a:p>
                      <a:pPr algn="ctr"/>
                      <a:r>
                        <a:rPr lang="en-US" b="0" dirty="0">
                          <a:solidFill>
                            <a:schemeClr val="tx1"/>
                          </a:solidFill>
                        </a:rPr>
                        <a:t>5 Stars</a:t>
                      </a:r>
                    </a:p>
                  </a:txBody>
                  <a:tcPr anchor="ctr"/>
                </a:tc>
                <a:tc>
                  <a:txBody>
                    <a:bodyPr/>
                    <a:lstStyle/>
                    <a:p>
                      <a:pPr algn="ctr"/>
                      <a:r>
                        <a:rPr lang="en-US" b="0" dirty="0">
                          <a:solidFill>
                            <a:schemeClr val="tx1"/>
                          </a:solidFill>
                        </a:rPr>
                        <a:t>50.7</a:t>
                      </a:r>
                    </a:p>
                  </a:txBody>
                  <a:tcPr anchor="ctr"/>
                </a:tc>
                <a:extLst>
                  <a:ext uri="{0D108BD9-81ED-4DB2-BD59-A6C34878D82A}">
                    <a16:rowId xmlns:a16="http://schemas.microsoft.com/office/drawing/2014/main" val="2839175904"/>
                  </a:ext>
                </a:extLst>
              </a:tr>
              <a:tr h="370840">
                <a:tc>
                  <a:txBody>
                    <a:bodyPr/>
                    <a:lstStyle/>
                    <a:p>
                      <a:pPr algn="ctr"/>
                      <a:r>
                        <a:rPr lang="en-US" dirty="0"/>
                        <a:t>Middle 70%</a:t>
                      </a:r>
                    </a:p>
                  </a:txBody>
                  <a:tcPr anchor="ctr"/>
                </a:tc>
                <a:tc>
                  <a:txBody>
                    <a:bodyPr/>
                    <a:lstStyle/>
                    <a:p>
                      <a:pPr algn="ctr"/>
                      <a:r>
                        <a:rPr lang="en-US" dirty="0"/>
                        <a:t>Middle inspection weight scores</a:t>
                      </a:r>
                    </a:p>
                  </a:txBody>
                  <a:tcPr anchor="ctr"/>
                </a:tc>
                <a:tc>
                  <a:txBody>
                    <a:bodyPr/>
                    <a:lstStyle/>
                    <a:p>
                      <a:pPr algn="ctr"/>
                      <a:r>
                        <a:rPr lang="en-US" dirty="0"/>
                        <a:t>2 Star | 3 Star | 4 Star</a:t>
                      </a:r>
                    </a:p>
                  </a:txBody>
                  <a:tcPr anchor="ctr"/>
                </a:tc>
                <a:tc>
                  <a:txBody>
                    <a:bodyPr/>
                    <a:lstStyle/>
                    <a:p>
                      <a:pPr algn="ctr"/>
                      <a:r>
                        <a:rPr lang="en-US" dirty="0"/>
                        <a:t>354.9</a:t>
                      </a:r>
                    </a:p>
                  </a:txBody>
                  <a:tcPr anchor="ctr"/>
                </a:tc>
                <a:extLst>
                  <a:ext uri="{0D108BD9-81ED-4DB2-BD59-A6C34878D82A}">
                    <a16:rowId xmlns:a16="http://schemas.microsoft.com/office/drawing/2014/main" val="1065560125"/>
                  </a:ext>
                </a:extLst>
              </a:tr>
              <a:tr h="370840">
                <a:tc>
                  <a:txBody>
                    <a:bodyPr/>
                    <a:lstStyle/>
                    <a:p>
                      <a:pPr algn="ctr"/>
                      <a:r>
                        <a:rPr lang="en-US" dirty="0"/>
                        <a:t>Bottom 20%</a:t>
                      </a:r>
                    </a:p>
                  </a:txBody>
                  <a:tcPr anchor="ctr"/>
                </a:tc>
                <a:tc>
                  <a:txBody>
                    <a:bodyPr/>
                    <a:lstStyle/>
                    <a:p>
                      <a:pPr algn="ctr"/>
                      <a:r>
                        <a:rPr lang="en-US" dirty="0"/>
                        <a:t>Highest inspection weighted scores</a:t>
                      </a:r>
                    </a:p>
                  </a:txBody>
                  <a:tcPr anchor="ctr"/>
                </a:tc>
                <a:tc>
                  <a:txBody>
                    <a:bodyPr/>
                    <a:lstStyle/>
                    <a:p>
                      <a:pPr algn="ctr"/>
                      <a:r>
                        <a:rPr lang="en-US" dirty="0"/>
                        <a:t>1 Star</a:t>
                      </a:r>
                    </a:p>
                  </a:txBody>
                  <a:tcPr anchor="ctr"/>
                </a:tc>
                <a:tc>
                  <a:txBody>
                    <a:bodyPr/>
                    <a:lstStyle/>
                    <a:p>
                      <a:pPr algn="ctr"/>
                      <a:r>
                        <a:rPr lang="en-US" dirty="0"/>
                        <a:t>101.4</a:t>
                      </a:r>
                    </a:p>
                  </a:txBody>
                  <a:tcPr anchor="ctr"/>
                </a:tc>
                <a:extLst>
                  <a:ext uri="{0D108BD9-81ED-4DB2-BD59-A6C34878D82A}">
                    <a16:rowId xmlns:a16="http://schemas.microsoft.com/office/drawing/2014/main" val="1186786935"/>
                  </a:ext>
                </a:extLst>
              </a:tr>
            </a:tbl>
          </a:graphicData>
        </a:graphic>
      </p:graphicFrame>
      <p:sp>
        <p:nvSpPr>
          <p:cNvPr id="5" name="Rectangle 4">
            <a:extLst>
              <a:ext uri="{FF2B5EF4-FFF2-40B4-BE49-F238E27FC236}">
                <a16:creationId xmlns:a16="http://schemas.microsoft.com/office/drawing/2014/main" id="{76B170D3-3AE3-F58D-B4EB-32E7711C4BE5}"/>
              </a:ext>
            </a:extLst>
          </p:cNvPr>
          <p:cNvSpPr/>
          <p:nvPr/>
        </p:nvSpPr>
        <p:spPr>
          <a:xfrm>
            <a:off x="1036321" y="2999796"/>
            <a:ext cx="5347426" cy="29700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3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BBF26D-DFF5-1635-BA1F-B701924F3B37}"/>
              </a:ext>
            </a:extLst>
          </p:cNvPr>
          <p:cNvPicPr>
            <a:picLocks noChangeAspect="1"/>
          </p:cNvPicPr>
          <p:nvPr/>
        </p:nvPicPr>
        <p:blipFill>
          <a:blip r:embed="rId3"/>
          <a:stretch>
            <a:fillRect/>
          </a:stretch>
        </p:blipFill>
        <p:spPr>
          <a:xfrm>
            <a:off x="1592424" y="6156622"/>
            <a:ext cx="2536156" cy="609653"/>
          </a:xfrm>
          <a:prstGeom prst="rect">
            <a:avLst/>
          </a:prstGeom>
        </p:spPr>
      </p:pic>
      <p:sp>
        <p:nvSpPr>
          <p:cNvPr id="2" name="Title 1">
            <a:extLst>
              <a:ext uri="{FF2B5EF4-FFF2-40B4-BE49-F238E27FC236}">
                <a16:creationId xmlns:a16="http://schemas.microsoft.com/office/drawing/2014/main" id="{BFA69F23-5058-2F68-0792-5083C0B73469}"/>
              </a:ext>
            </a:extLst>
          </p:cNvPr>
          <p:cNvSpPr>
            <a:spLocks noGrp="1"/>
          </p:cNvSpPr>
          <p:nvPr>
            <p:ph type="title"/>
          </p:nvPr>
        </p:nvSpPr>
        <p:spPr/>
        <p:txBody>
          <a:bodyPr/>
          <a:lstStyle/>
          <a:p>
            <a:r>
              <a:rPr lang="en-US" dirty="0"/>
              <a:t>Health Inspection Domain</a:t>
            </a:r>
          </a:p>
        </p:txBody>
      </p:sp>
      <p:sp>
        <p:nvSpPr>
          <p:cNvPr id="3" name="Content Placeholder 2">
            <a:extLst>
              <a:ext uri="{FF2B5EF4-FFF2-40B4-BE49-F238E27FC236}">
                <a16:creationId xmlns:a16="http://schemas.microsoft.com/office/drawing/2014/main" id="{055705D6-B471-4ED3-9071-F37082989E3C}"/>
              </a:ext>
            </a:extLst>
          </p:cNvPr>
          <p:cNvSpPr>
            <a:spLocks noGrp="1"/>
          </p:cNvSpPr>
          <p:nvPr>
            <p:ph idx="1"/>
          </p:nvPr>
        </p:nvSpPr>
        <p:spPr>
          <a:xfrm>
            <a:off x="1037662" y="1561446"/>
            <a:ext cx="10674878" cy="5123834"/>
          </a:xfrm>
        </p:spPr>
        <p:txBody>
          <a:bodyPr>
            <a:normAutofit fontScale="92500"/>
          </a:bodyPr>
          <a:lstStyle/>
          <a:p>
            <a:pPr marL="0" indent="0">
              <a:buNone/>
            </a:pPr>
            <a:r>
              <a:rPr lang="en-US" sz="2800" b="1" dirty="0"/>
              <a:t>When are scores changed and what changes them?</a:t>
            </a:r>
          </a:p>
          <a:p>
            <a:r>
              <a:rPr lang="en-US" sz="2800" dirty="0"/>
              <a:t>Rating thresholds are </a:t>
            </a:r>
            <a:r>
              <a:rPr lang="en-US" sz="2800" b="1" dirty="0"/>
              <a:t>re-calibrated each month </a:t>
            </a:r>
            <a:r>
              <a:rPr lang="en-US" sz="2800" dirty="0"/>
              <a:t>so that the distribution of star ratings within states remains relatively constant over time. However, the rating for a given facility is held constant until there is a change in the weighted health inspection score for that facility, regardless of changes in the statewide distribution. </a:t>
            </a:r>
          </a:p>
          <a:p>
            <a:r>
              <a:rPr lang="en-US" sz="2800" dirty="0"/>
              <a:t>Items that could change the health inspection score include the following:</a:t>
            </a:r>
          </a:p>
          <a:p>
            <a:pPr lvl="1"/>
            <a:r>
              <a:rPr lang="en-US" sz="2400" dirty="0"/>
              <a:t>A new health inspection</a:t>
            </a:r>
          </a:p>
          <a:p>
            <a:pPr lvl="1"/>
            <a:r>
              <a:rPr lang="en-US" sz="2400" dirty="0"/>
              <a:t>A complaint investigation or focused infection control survey that results in one or more deficiency citations</a:t>
            </a:r>
          </a:p>
          <a:p>
            <a:pPr lvl="1"/>
            <a:r>
              <a:rPr lang="en-US" sz="2400" dirty="0"/>
              <a:t>A second, third, or fourth revisit</a:t>
            </a:r>
            <a:endParaRPr lang="en-US" dirty="0"/>
          </a:p>
        </p:txBody>
      </p:sp>
    </p:spTree>
    <p:extLst>
      <p:ext uri="{BB962C8B-B14F-4D97-AF65-F5344CB8AC3E}">
        <p14:creationId xmlns:p14="http://schemas.microsoft.com/office/powerpoint/2010/main" val="209719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C05AB4-2ED8-7F93-63A4-5EB2C5D92102}"/>
              </a:ext>
            </a:extLst>
          </p:cNvPr>
          <p:cNvPicPr>
            <a:picLocks noGrp="1" noChangeAspect="1"/>
          </p:cNvPicPr>
          <p:nvPr>
            <p:ph type="pic" idx="1"/>
          </p:nvPr>
        </p:nvPicPr>
        <p:blipFill rotWithShape="1">
          <a:blip r:embed="rId3"/>
          <a:stretch/>
        </p:blipFill>
        <p:spPr>
          <a:xfrm>
            <a:off x="875157" y="0"/>
            <a:ext cx="6172199" cy="6857999"/>
          </a:xfrm>
          <a:noFill/>
        </p:spPr>
      </p:pic>
      <p:sp>
        <p:nvSpPr>
          <p:cNvPr id="2" name="Title 1">
            <a:extLst>
              <a:ext uri="{FF2B5EF4-FFF2-40B4-BE49-F238E27FC236}">
                <a16:creationId xmlns:a16="http://schemas.microsoft.com/office/drawing/2014/main" id="{58270B0A-3CB5-6CD9-A91A-4A0CA507A6E0}"/>
              </a:ext>
            </a:extLst>
          </p:cNvPr>
          <p:cNvSpPr>
            <a:spLocks noGrp="1"/>
          </p:cNvSpPr>
          <p:nvPr>
            <p:ph type="title"/>
          </p:nvPr>
        </p:nvSpPr>
        <p:spPr>
          <a:xfrm>
            <a:off x="8337883" y="467711"/>
            <a:ext cx="3092117" cy="1196670"/>
          </a:xfrm>
        </p:spPr>
        <p:txBody>
          <a:bodyPr anchor="t">
            <a:normAutofit/>
          </a:bodyPr>
          <a:lstStyle/>
          <a:p>
            <a:r>
              <a:rPr lang="en-US" dirty="0"/>
              <a:t>Waiting on Survey???</a:t>
            </a:r>
          </a:p>
        </p:txBody>
      </p:sp>
      <p:pic>
        <p:nvPicPr>
          <p:cNvPr id="1028" name="Picture 4" descr="85 Patiently Waiting Cliparts, Stock Vector and Royalty Free Patiently  Waiting Illustrations">
            <a:extLst>
              <a:ext uri="{FF2B5EF4-FFF2-40B4-BE49-F238E27FC236}">
                <a16:creationId xmlns:a16="http://schemas.microsoft.com/office/drawing/2014/main" id="{CF799274-4F33-D8D6-6323-7244DBCFC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296" y="1821409"/>
            <a:ext cx="3765270" cy="401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9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9F23-5058-2F68-0792-5083C0B73469}"/>
              </a:ext>
            </a:extLst>
          </p:cNvPr>
          <p:cNvSpPr>
            <a:spLocks noGrp="1"/>
          </p:cNvSpPr>
          <p:nvPr>
            <p:ph type="title"/>
          </p:nvPr>
        </p:nvSpPr>
        <p:spPr/>
        <p:txBody>
          <a:bodyPr/>
          <a:lstStyle/>
          <a:p>
            <a:r>
              <a:rPr lang="en-US" dirty="0"/>
              <a:t>Health Inspection Domain</a:t>
            </a:r>
          </a:p>
        </p:txBody>
      </p:sp>
      <p:graphicFrame>
        <p:nvGraphicFramePr>
          <p:cNvPr id="27" name="Content Placeholder 26">
            <a:extLst>
              <a:ext uri="{FF2B5EF4-FFF2-40B4-BE49-F238E27FC236}">
                <a16:creationId xmlns:a16="http://schemas.microsoft.com/office/drawing/2014/main" id="{2457FF27-850E-62FA-91B1-BFCCB46705E6}"/>
              </a:ext>
            </a:extLst>
          </p:cNvPr>
          <p:cNvGraphicFramePr>
            <a:graphicFrameLocks noGrp="1"/>
          </p:cNvGraphicFramePr>
          <p:nvPr>
            <p:ph idx="1"/>
            <p:extLst>
              <p:ext uri="{D42A27DB-BD31-4B8C-83A1-F6EECF244321}">
                <p14:modId xmlns:p14="http://schemas.microsoft.com/office/powerpoint/2010/main" val="333042749"/>
              </p:ext>
            </p:extLst>
          </p:nvPr>
        </p:nvGraphicFramePr>
        <p:xfrm>
          <a:off x="1536568" y="1381760"/>
          <a:ext cx="9403753" cy="4736240"/>
        </p:xfrm>
        <a:graphic>
          <a:graphicData uri="http://schemas.openxmlformats.org/drawingml/2006/table">
            <a:tbl>
              <a:tblPr/>
              <a:tblGrid>
                <a:gridCol w="1771722">
                  <a:extLst>
                    <a:ext uri="{9D8B030D-6E8A-4147-A177-3AD203B41FA5}">
                      <a16:colId xmlns:a16="http://schemas.microsoft.com/office/drawing/2014/main" val="2618418692"/>
                    </a:ext>
                  </a:extLst>
                </a:gridCol>
                <a:gridCol w="2760449">
                  <a:extLst>
                    <a:ext uri="{9D8B030D-6E8A-4147-A177-3AD203B41FA5}">
                      <a16:colId xmlns:a16="http://schemas.microsoft.com/office/drawing/2014/main" val="3180702472"/>
                    </a:ext>
                  </a:extLst>
                </a:gridCol>
                <a:gridCol w="858516">
                  <a:extLst>
                    <a:ext uri="{9D8B030D-6E8A-4147-A177-3AD203B41FA5}">
                      <a16:colId xmlns:a16="http://schemas.microsoft.com/office/drawing/2014/main" val="3266851077"/>
                    </a:ext>
                  </a:extLst>
                </a:gridCol>
                <a:gridCol w="1696199">
                  <a:extLst>
                    <a:ext uri="{9D8B030D-6E8A-4147-A177-3AD203B41FA5}">
                      <a16:colId xmlns:a16="http://schemas.microsoft.com/office/drawing/2014/main" val="1673344676"/>
                    </a:ext>
                  </a:extLst>
                </a:gridCol>
                <a:gridCol w="2316867">
                  <a:extLst>
                    <a:ext uri="{9D8B030D-6E8A-4147-A177-3AD203B41FA5}">
                      <a16:colId xmlns:a16="http://schemas.microsoft.com/office/drawing/2014/main" val="278476868"/>
                    </a:ext>
                  </a:extLst>
                </a:gridCol>
              </a:tblGrid>
              <a:tr h="473624">
                <a:tc>
                  <a:txBody>
                    <a:bodyPr/>
                    <a:lstStyle/>
                    <a:p>
                      <a:pPr algn="ctr"/>
                      <a:r>
                        <a:rPr lang="en-US" sz="800" u="sng" dirty="0">
                          <a:solidFill>
                            <a:srgbClr val="0000CC"/>
                          </a:solidFill>
                          <a:effectLst/>
                          <a:latin typeface="Verdana" panose="020B0604030504040204" pitchFamily="34" charset="0"/>
                        </a:rPr>
                        <a:t>F0812</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Food Procurement, Store/Prepare/Serve Sanitary</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79</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14.7%</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4.7%</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728431693"/>
                  </a:ext>
                </a:extLst>
              </a:tr>
              <a:tr h="473624">
                <a:tc>
                  <a:txBody>
                    <a:bodyPr/>
                    <a:lstStyle/>
                    <a:p>
                      <a:pPr algn="ctr"/>
                      <a:r>
                        <a:rPr lang="en-US" sz="800" u="sng" dirty="0">
                          <a:solidFill>
                            <a:srgbClr val="0000CC"/>
                          </a:solidFill>
                          <a:effectLst/>
                          <a:latin typeface="Verdana" panose="020B0604030504040204" pitchFamily="34" charset="0"/>
                        </a:rPr>
                        <a:t>F0880</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Infection Prevention &amp; Control</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79</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14.1%</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4.7%</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4259402090"/>
                  </a:ext>
                </a:extLst>
              </a:tr>
              <a:tr h="473624">
                <a:tc>
                  <a:txBody>
                    <a:bodyPr/>
                    <a:lstStyle/>
                    <a:p>
                      <a:pPr algn="ctr"/>
                      <a:r>
                        <a:rPr lang="en-US" sz="800" u="sng" dirty="0">
                          <a:solidFill>
                            <a:srgbClr val="0000CC"/>
                          </a:solidFill>
                          <a:effectLst/>
                          <a:latin typeface="Verdana" panose="020B0604030504040204" pitchFamily="34" charset="0"/>
                        </a:rPr>
                        <a:t>F0689</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Free of Accident Hazards/Supervision/Devices</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74</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13.0%</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4.4%</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903083086"/>
                  </a:ext>
                </a:extLst>
              </a:tr>
              <a:tr h="473624">
                <a:tc>
                  <a:txBody>
                    <a:bodyPr/>
                    <a:lstStyle/>
                    <a:p>
                      <a:pPr algn="ctr"/>
                      <a:r>
                        <a:rPr lang="en-US" sz="800" u="sng" dirty="0">
                          <a:solidFill>
                            <a:srgbClr val="0000CC"/>
                          </a:solidFill>
                          <a:effectLst/>
                          <a:latin typeface="Verdana" panose="020B0604030504040204" pitchFamily="34" charset="0"/>
                        </a:rPr>
                        <a:t>F0658</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Services Provided Meet Professional Standards</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50</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8.9%</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3.0%</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67008088"/>
                  </a:ext>
                </a:extLst>
              </a:tr>
              <a:tr h="473624">
                <a:tc>
                  <a:txBody>
                    <a:bodyPr/>
                    <a:lstStyle/>
                    <a:p>
                      <a:pPr algn="ctr"/>
                      <a:r>
                        <a:rPr lang="en-US" sz="800" u="sng" dirty="0">
                          <a:solidFill>
                            <a:srgbClr val="0000CC"/>
                          </a:solidFill>
                          <a:effectLst/>
                          <a:latin typeface="Verdana" panose="020B0604030504040204" pitchFamily="34" charset="0"/>
                        </a:rPr>
                        <a:t>F0677</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ADL Care Provided for Dependent Residents</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49</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8.7%</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2.9%</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63002759"/>
                  </a:ext>
                </a:extLst>
              </a:tr>
              <a:tr h="473624">
                <a:tc>
                  <a:txBody>
                    <a:bodyPr/>
                    <a:lstStyle/>
                    <a:p>
                      <a:pPr algn="ctr"/>
                      <a:r>
                        <a:rPr lang="en-US" sz="800" u="sng" dirty="0">
                          <a:solidFill>
                            <a:srgbClr val="0000CC"/>
                          </a:solidFill>
                          <a:effectLst/>
                          <a:latin typeface="Verdana" panose="020B0604030504040204" pitchFamily="34" charset="0"/>
                        </a:rPr>
                        <a:t>F0656</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Develop/Implement Comprehensive Care Plan</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43</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8.3%</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2.6%</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783612998"/>
                  </a:ext>
                </a:extLst>
              </a:tr>
              <a:tr h="473624">
                <a:tc>
                  <a:txBody>
                    <a:bodyPr/>
                    <a:lstStyle/>
                    <a:p>
                      <a:pPr algn="ctr"/>
                      <a:r>
                        <a:rPr lang="en-US" sz="800" u="sng" dirty="0">
                          <a:solidFill>
                            <a:srgbClr val="0000CC"/>
                          </a:solidFill>
                          <a:effectLst/>
                          <a:latin typeface="Verdana" panose="020B0604030504040204" pitchFamily="34" charset="0"/>
                        </a:rPr>
                        <a:t>F0584</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Safe/Clean/Comfortable/Homelike Environment</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41</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7.4%</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2.4%</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646789018"/>
                  </a:ext>
                </a:extLst>
              </a:tr>
              <a:tr h="473624">
                <a:tc>
                  <a:txBody>
                    <a:bodyPr/>
                    <a:lstStyle/>
                    <a:p>
                      <a:pPr algn="ctr"/>
                      <a:r>
                        <a:rPr lang="en-US" sz="800" u="sng" dirty="0">
                          <a:solidFill>
                            <a:srgbClr val="0000CC"/>
                          </a:solidFill>
                          <a:effectLst/>
                          <a:latin typeface="Verdana" panose="020B0604030504040204" pitchFamily="34" charset="0"/>
                        </a:rPr>
                        <a:t>F0888</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COVID-19 Vaccination of Facility Staff</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38</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7.2%</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2.3%</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343371825"/>
                  </a:ext>
                </a:extLst>
              </a:tr>
              <a:tr h="473624">
                <a:tc>
                  <a:txBody>
                    <a:bodyPr/>
                    <a:lstStyle/>
                    <a:p>
                      <a:pPr algn="ctr"/>
                      <a:r>
                        <a:rPr lang="en-US" sz="800" u="sng" dirty="0">
                          <a:solidFill>
                            <a:srgbClr val="0000CC"/>
                          </a:solidFill>
                          <a:effectLst/>
                          <a:latin typeface="Verdana" panose="020B0604030504040204" pitchFamily="34" charset="0"/>
                        </a:rPr>
                        <a:t>F0625</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Notice of Bed Hold Policy Before/Upon Trnsfr</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35</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6.8%</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2.1%</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4134957295"/>
                  </a:ext>
                </a:extLst>
              </a:tr>
              <a:tr h="473624">
                <a:tc>
                  <a:txBody>
                    <a:bodyPr/>
                    <a:lstStyle/>
                    <a:p>
                      <a:pPr algn="ctr"/>
                      <a:r>
                        <a:rPr lang="en-US" sz="800" u="sng" dirty="0">
                          <a:solidFill>
                            <a:srgbClr val="0000CC"/>
                          </a:solidFill>
                          <a:effectLst/>
                          <a:latin typeface="Verdana" panose="020B0604030504040204" pitchFamily="34" charset="0"/>
                        </a:rPr>
                        <a:t>F0700</a:t>
                      </a:r>
                      <a:endParaRPr lang="en-US" sz="800" dirty="0">
                        <a:solidFill>
                          <a:srgbClr val="000000"/>
                        </a:solidFill>
                        <a:effectLst/>
                        <a:latin typeface="Verdana" panose="020B0604030504040204" pitchFamily="34" charset="0"/>
                      </a:endParaRP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a:r>
                        <a:rPr lang="en-US" sz="800" dirty="0">
                          <a:solidFill>
                            <a:srgbClr val="000000"/>
                          </a:solidFill>
                          <a:effectLst/>
                          <a:latin typeface="Verdana" panose="020B0604030504040204" pitchFamily="34" charset="0"/>
                        </a:rPr>
                        <a:t>Bedrails</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34</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6.4%</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sz="800" dirty="0">
                          <a:solidFill>
                            <a:srgbClr val="000000"/>
                          </a:solidFill>
                          <a:effectLst/>
                          <a:latin typeface="Verdana" panose="020B0604030504040204" pitchFamily="34" charset="0"/>
                        </a:rPr>
                        <a:t>2.0%</a:t>
                      </a:r>
                    </a:p>
                  </a:txBody>
                  <a:tcPr marL="12401" marR="12401" marT="12401" marB="12401"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964883553"/>
                  </a:ext>
                </a:extLst>
              </a:tr>
            </a:tbl>
          </a:graphicData>
        </a:graphic>
      </p:graphicFrame>
    </p:spTree>
    <p:extLst>
      <p:ext uri="{BB962C8B-B14F-4D97-AF65-F5344CB8AC3E}">
        <p14:creationId xmlns:p14="http://schemas.microsoft.com/office/powerpoint/2010/main" val="239595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DAB3-4F5F-78C3-6C3D-D223C0348FC2}"/>
              </a:ext>
            </a:extLst>
          </p:cNvPr>
          <p:cNvSpPr>
            <a:spLocks noGrp="1"/>
          </p:cNvSpPr>
          <p:nvPr>
            <p:ph type="title"/>
          </p:nvPr>
        </p:nvSpPr>
        <p:spPr/>
        <p:txBody>
          <a:bodyPr/>
          <a:lstStyle/>
          <a:p>
            <a:r>
              <a:rPr lang="en-US" dirty="0"/>
              <a:t>Health Inspection Domain</a:t>
            </a:r>
          </a:p>
        </p:txBody>
      </p:sp>
      <p:sp>
        <p:nvSpPr>
          <p:cNvPr id="3" name="Content Placeholder 2">
            <a:extLst>
              <a:ext uri="{FF2B5EF4-FFF2-40B4-BE49-F238E27FC236}">
                <a16:creationId xmlns:a16="http://schemas.microsoft.com/office/drawing/2014/main" id="{B2089B0A-051B-F083-EA8F-0F8F2F46DC30}"/>
              </a:ext>
            </a:extLst>
          </p:cNvPr>
          <p:cNvSpPr>
            <a:spLocks noGrp="1"/>
          </p:cNvSpPr>
          <p:nvPr>
            <p:ph sz="half" idx="1"/>
          </p:nvPr>
        </p:nvSpPr>
        <p:spPr/>
        <p:txBody>
          <a:bodyPr/>
          <a:lstStyle/>
          <a:p>
            <a:r>
              <a:rPr lang="en-US" dirty="0"/>
              <a:t>Where’s the data????</a:t>
            </a:r>
          </a:p>
          <a:p>
            <a:r>
              <a:rPr lang="en-US" dirty="0"/>
              <a:t>CMS Provider Data Catalog </a:t>
            </a:r>
          </a:p>
          <a:p>
            <a:endParaRPr lang="en-US" dirty="0"/>
          </a:p>
        </p:txBody>
      </p:sp>
      <p:pic>
        <p:nvPicPr>
          <p:cNvPr id="8" name="Content Placeholder 7">
            <a:hlinkClick r:id="rId3"/>
            <a:extLst>
              <a:ext uri="{FF2B5EF4-FFF2-40B4-BE49-F238E27FC236}">
                <a16:creationId xmlns:a16="http://schemas.microsoft.com/office/drawing/2014/main" id="{F3A4B768-500B-2F79-00D7-68395B7F9830}"/>
              </a:ext>
            </a:extLst>
          </p:cNvPr>
          <p:cNvPicPr>
            <a:picLocks noGrp="1" noChangeAspect="1"/>
          </p:cNvPicPr>
          <p:nvPr>
            <p:ph sz="half" idx="2"/>
          </p:nvPr>
        </p:nvPicPr>
        <p:blipFill>
          <a:blip r:embed="rId4"/>
          <a:stretch>
            <a:fillRect/>
          </a:stretch>
        </p:blipFill>
        <p:spPr>
          <a:xfrm>
            <a:off x="5776856" y="1595438"/>
            <a:ext cx="6029661" cy="4523421"/>
          </a:xfrm>
        </p:spPr>
      </p:pic>
      <p:pic>
        <p:nvPicPr>
          <p:cNvPr id="6" name="Picture 5">
            <a:hlinkClick r:id="rId5"/>
            <a:extLst>
              <a:ext uri="{FF2B5EF4-FFF2-40B4-BE49-F238E27FC236}">
                <a16:creationId xmlns:a16="http://schemas.microsoft.com/office/drawing/2014/main" id="{6D0C566F-138B-F0AB-11F0-39F1BE85C5B4}"/>
              </a:ext>
            </a:extLst>
          </p:cNvPr>
          <p:cNvPicPr>
            <a:picLocks noChangeAspect="1"/>
          </p:cNvPicPr>
          <p:nvPr/>
        </p:nvPicPr>
        <p:blipFill>
          <a:blip r:embed="rId6"/>
          <a:stretch>
            <a:fillRect/>
          </a:stretch>
        </p:blipFill>
        <p:spPr>
          <a:xfrm>
            <a:off x="1251678" y="2409713"/>
            <a:ext cx="3863291" cy="3709146"/>
          </a:xfrm>
          <a:prstGeom prst="rect">
            <a:avLst/>
          </a:prstGeom>
        </p:spPr>
      </p:pic>
    </p:spTree>
    <p:extLst>
      <p:ext uri="{BB962C8B-B14F-4D97-AF65-F5344CB8AC3E}">
        <p14:creationId xmlns:p14="http://schemas.microsoft.com/office/powerpoint/2010/main" val="1108648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3C1DC9-4768-0544-6E10-908356BAD7DB}"/>
              </a:ext>
            </a:extLst>
          </p:cNvPr>
          <p:cNvSpPr>
            <a:spLocks noGrp="1"/>
          </p:cNvSpPr>
          <p:nvPr>
            <p:ph type="title"/>
          </p:nvPr>
        </p:nvSpPr>
        <p:spPr/>
        <p:txBody>
          <a:bodyPr/>
          <a:lstStyle/>
          <a:p>
            <a:r>
              <a:rPr lang="en-US" dirty="0"/>
              <a:t>Health Inspection Domain</a:t>
            </a:r>
          </a:p>
        </p:txBody>
      </p:sp>
      <p:pic>
        <p:nvPicPr>
          <p:cNvPr id="8" name="Content Placeholder 7">
            <a:hlinkClick r:id="rId3"/>
            <a:extLst>
              <a:ext uri="{FF2B5EF4-FFF2-40B4-BE49-F238E27FC236}">
                <a16:creationId xmlns:a16="http://schemas.microsoft.com/office/drawing/2014/main" id="{CD9ABD71-7398-5418-A53C-D47A15BCF246}"/>
              </a:ext>
            </a:extLst>
          </p:cNvPr>
          <p:cNvPicPr>
            <a:picLocks noGrp="1" noChangeAspect="1"/>
          </p:cNvPicPr>
          <p:nvPr>
            <p:ph idx="1"/>
          </p:nvPr>
        </p:nvPicPr>
        <p:blipFill>
          <a:blip r:embed="rId4"/>
          <a:stretch>
            <a:fillRect/>
          </a:stretch>
        </p:blipFill>
        <p:spPr>
          <a:xfrm>
            <a:off x="1570616" y="1584325"/>
            <a:ext cx="9466730" cy="4295775"/>
          </a:xfrm>
        </p:spPr>
      </p:pic>
    </p:spTree>
    <p:extLst>
      <p:ext uri="{BB962C8B-B14F-4D97-AF65-F5344CB8AC3E}">
        <p14:creationId xmlns:p14="http://schemas.microsoft.com/office/powerpoint/2010/main" val="63359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711B16F-92FC-83A4-0597-00351A05744C}"/>
              </a:ext>
            </a:extLst>
          </p:cNvPr>
          <p:cNvPicPr>
            <a:picLocks noGrp="1" noChangeAspect="1"/>
          </p:cNvPicPr>
          <p:nvPr>
            <p:ph idx="1"/>
          </p:nvPr>
        </p:nvPicPr>
        <p:blipFill>
          <a:blip r:embed="rId3"/>
          <a:stretch>
            <a:fillRect/>
          </a:stretch>
        </p:blipFill>
        <p:spPr>
          <a:xfrm>
            <a:off x="528178" y="6113436"/>
            <a:ext cx="2536156" cy="609653"/>
          </a:xfrm>
          <a:prstGeom prst="rect">
            <a:avLst/>
          </a:prstGeom>
        </p:spPr>
      </p:pic>
      <p:sp>
        <p:nvSpPr>
          <p:cNvPr id="2" name="Title 1">
            <a:extLst>
              <a:ext uri="{FF2B5EF4-FFF2-40B4-BE49-F238E27FC236}">
                <a16:creationId xmlns:a16="http://schemas.microsoft.com/office/drawing/2014/main" id="{9F23C29C-F517-8BF7-9737-90C99E8004B4}"/>
              </a:ext>
            </a:extLst>
          </p:cNvPr>
          <p:cNvSpPr>
            <a:spLocks noGrp="1"/>
          </p:cNvSpPr>
          <p:nvPr>
            <p:ph type="title"/>
          </p:nvPr>
        </p:nvSpPr>
        <p:spPr>
          <a:xfrm>
            <a:off x="8337884" y="457199"/>
            <a:ext cx="3092115" cy="1196671"/>
          </a:xfrm>
        </p:spPr>
        <p:txBody>
          <a:bodyPr anchor="t">
            <a:normAutofit/>
          </a:bodyPr>
          <a:lstStyle/>
          <a:p>
            <a:r>
              <a:rPr lang="en-US" dirty="0"/>
              <a:t>Health Inspection domain</a:t>
            </a:r>
          </a:p>
        </p:txBody>
      </p:sp>
      <p:sp>
        <p:nvSpPr>
          <p:cNvPr id="14" name="Text Placeholder 3">
            <a:extLst>
              <a:ext uri="{FF2B5EF4-FFF2-40B4-BE49-F238E27FC236}">
                <a16:creationId xmlns:a16="http://schemas.microsoft.com/office/drawing/2014/main" id="{87A37E1D-AA51-9A7C-B667-AE20AD6DF0FB}"/>
              </a:ext>
            </a:extLst>
          </p:cNvPr>
          <p:cNvSpPr>
            <a:spLocks noGrp="1"/>
          </p:cNvSpPr>
          <p:nvPr>
            <p:ph type="body" sz="half" idx="2"/>
          </p:nvPr>
        </p:nvSpPr>
        <p:spPr>
          <a:xfrm>
            <a:off x="8337885" y="1741336"/>
            <a:ext cx="3092115" cy="4164164"/>
          </a:xfrm>
        </p:spPr>
        <p:txBody>
          <a:bodyPr>
            <a:normAutofit/>
          </a:bodyPr>
          <a:lstStyle/>
          <a:p>
            <a:r>
              <a:rPr lang="en-US" sz="4000" dirty="0"/>
              <a:t>Tips to improve your health inspection score </a:t>
            </a:r>
          </a:p>
        </p:txBody>
      </p:sp>
      <p:sp>
        <p:nvSpPr>
          <p:cNvPr id="3" name="TextBox 2">
            <a:extLst>
              <a:ext uri="{FF2B5EF4-FFF2-40B4-BE49-F238E27FC236}">
                <a16:creationId xmlns:a16="http://schemas.microsoft.com/office/drawing/2014/main" id="{C76C8722-47AD-801C-5483-E32C7A966ECD}"/>
              </a:ext>
            </a:extLst>
          </p:cNvPr>
          <p:cNvSpPr txBox="1"/>
          <p:nvPr/>
        </p:nvSpPr>
        <p:spPr>
          <a:xfrm>
            <a:off x="762001" y="796706"/>
            <a:ext cx="5172546" cy="3908762"/>
          </a:xfrm>
          <a:prstGeom prst="rect">
            <a:avLst/>
          </a:prstGeom>
          <a:noFill/>
        </p:spPr>
        <p:txBody>
          <a:bodyPr wrap="square" rtlCol="0">
            <a:spAutoFit/>
          </a:bodyPr>
          <a:lstStyle/>
          <a:p>
            <a:r>
              <a:rPr lang="en-US" sz="3200" dirty="0"/>
              <a:t>Be PREPARED!</a:t>
            </a:r>
          </a:p>
          <a:p>
            <a:pPr marL="285750" indent="-285750">
              <a:buFont typeface="Arial" panose="020B0604020202020204" pitchFamily="34" charset="0"/>
              <a:buChar char="•"/>
            </a:pPr>
            <a:endParaRPr lang="en-US" dirty="0"/>
          </a:p>
          <a:p>
            <a:pPr marL="342900" indent="-342900">
              <a:buFont typeface="+mj-lt"/>
              <a:buAutoNum type="arabicPeriod"/>
            </a:pPr>
            <a:r>
              <a:rPr lang="en-US" dirty="0"/>
              <a:t>It’s an open book test!  (CEP) </a:t>
            </a:r>
          </a:p>
          <a:p>
            <a:pPr marL="342900" indent="-342900">
              <a:buFont typeface="+mj-lt"/>
              <a:buAutoNum type="arabicPeriod"/>
            </a:pPr>
            <a:r>
              <a:rPr lang="en-US" dirty="0"/>
              <a:t>Use your data</a:t>
            </a:r>
          </a:p>
          <a:p>
            <a:pPr marL="342900" indent="-342900">
              <a:buFont typeface="+mj-lt"/>
              <a:buAutoNum type="arabicPeriod"/>
            </a:pPr>
            <a:r>
              <a:rPr lang="en-US" dirty="0"/>
              <a:t>FREE mock survey (QIPMO service)</a:t>
            </a:r>
          </a:p>
          <a:p>
            <a:pPr marL="342900" indent="-342900">
              <a:buFont typeface="+mj-lt"/>
              <a:buAutoNum type="arabicPeriod"/>
            </a:pPr>
            <a:r>
              <a:rPr lang="en-US" dirty="0"/>
              <a:t>Beef up your grievance program</a:t>
            </a:r>
          </a:p>
          <a:p>
            <a:pPr marL="342900" indent="-342900">
              <a:buFont typeface="+mj-lt"/>
              <a:buAutoNum type="arabicPeriod"/>
            </a:pPr>
            <a:r>
              <a:rPr lang="en-US" dirty="0"/>
              <a:t>QAPI</a:t>
            </a:r>
          </a:p>
          <a:p>
            <a:pPr marL="342900" indent="-342900">
              <a:buFont typeface="+mj-lt"/>
              <a:buAutoNum type="arabicPeriod"/>
            </a:pPr>
            <a:r>
              <a:rPr lang="en-US" dirty="0"/>
              <a:t>Know the top deficiencies in your state/region</a:t>
            </a:r>
          </a:p>
          <a:p>
            <a:pPr marL="342900" indent="-342900">
              <a:buFont typeface="+mj-lt"/>
              <a:buAutoNum type="arabicPeriod"/>
            </a:pPr>
            <a:r>
              <a:rPr lang="en-US" dirty="0"/>
              <a:t>Ask for a briefing at the end of the day (they may or may not indulge you);</a:t>
            </a:r>
          </a:p>
          <a:p>
            <a:pPr marL="342900" indent="-342900">
              <a:buFont typeface="+mj-lt"/>
              <a:buAutoNum type="arabicPeriod"/>
            </a:pPr>
            <a:r>
              <a:rPr lang="en-US" dirty="0"/>
              <a:t>ALL hands on deck</a:t>
            </a:r>
          </a:p>
          <a:p>
            <a:pPr marL="342900" indent="-342900">
              <a:buFont typeface="+mj-lt"/>
              <a:buAutoNum type="arabicPeriod"/>
            </a:pPr>
            <a:r>
              <a:rPr lang="en-US" dirty="0"/>
              <a:t>Pass on first re-visit</a:t>
            </a:r>
          </a:p>
          <a:p>
            <a:endParaRPr lang="en-US" dirty="0"/>
          </a:p>
        </p:txBody>
      </p:sp>
      <p:pic>
        <p:nvPicPr>
          <p:cNvPr id="5" name="Picture 4">
            <a:extLst>
              <a:ext uri="{FF2B5EF4-FFF2-40B4-BE49-F238E27FC236}">
                <a16:creationId xmlns:a16="http://schemas.microsoft.com/office/drawing/2014/main" id="{32B900C3-3B97-987C-F7DC-1FADB542D5E2}"/>
              </a:ext>
            </a:extLst>
          </p:cNvPr>
          <p:cNvPicPr>
            <a:picLocks noChangeAspect="1"/>
          </p:cNvPicPr>
          <p:nvPr/>
        </p:nvPicPr>
        <p:blipFill>
          <a:blip r:embed="rId4"/>
          <a:stretch>
            <a:fillRect/>
          </a:stretch>
        </p:blipFill>
        <p:spPr>
          <a:xfrm>
            <a:off x="650166" y="6061294"/>
            <a:ext cx="1790700" cy="600075"/>
          </a:xfrm>
          <a:prstGeom prst="rect">
            <a:avLst/>
          </a:prstGeom>
        </p:spPr>
      </p:pic>
    </p:spTree>
    <p:extLst>
      <p:ext uri="{BB962C8B-B14F-4D97-AF65-F5344CB8AC3E}">
        <p14:creationId xmlns:p14="http://schemas.microsoft.com/office/powerpoint/2010/main" val="2862000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1F8BE-73CE-99D7-67CD-1EB92B4C4A41}"/>
              </a:ext>
            </a:extLst>
          </p:cNvPr>
          <p:cNvSpPr>
            <a:spLocks noGrp="1"/>
          </p:cNvSpPr>
          <p:nvPr>
            <p:ph type="ctrTitle"/>
          </p:nvPr>
        </p:nvSpPr>
        <p:spPr>
          <a:xfrm>
            <a:off x="936791" y="1464148"/>
            <a:ext cx="10318418" cy="3534572"/>
          </a:xfrm>
        </p:spPr>
        <p:txBody>
          <a:bodyPr/>
          <a:lstStyle/>
          <a:p>
            <a:r>
              <a:rPr lang="en-US" dirty="0"/>
              <a:t>Staffing Domain</a:t>
            </a:r>
          </a:p>
        </p:txBody>
      </p:sp>
    </p:spTree>
    <p:extLst>
      <p:ext uri="{BB962C8B-B14F-4D97-AF65-F5344CB8AC3E}">
        <p14:creationId xmlns:p14="http://schemas.microsoft.com/office/powerpoint/2010/main" val="1429854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0590-984E-A613-9AAA-338E9A6DDC28}"/>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A2FE8787-0087-0190-2392-592571080DD4}"/>
              </a:ext>
            </a:extLst>
          </p:cNvPr>
          <p:cNvSpPr>
            <a:spLocks noGrp="1"/>
          </p:cNvSpPr>
          <p:nvPr>
            <p:ph idx="1"/>
          </p:nvPr>
        </p:nvSpPr>
        <p:spPr/>
        <p:txBody>
          <a:bodyPr>
            <a:normAutofit/>
          </a:bodyPr>
          <a:lstStyle/>
          <a:p>
            <a:r>
              <a:rPr lang="en-US" sz="2800" dirty="0"/>
              <a:t>The rating for staffing is based on six measures. The original two:</a:t>
            </a:r>
          </a:p>
          <a:p>
            <a:pPr lvl="1"/>
            <a:r>
              <a:rPr lang="en-US" sz="2400" dirty="0"/>
              <a:t>Case-mix adjusted total nursing hours per resident day (registered nurse (RN) + licensed practical nurse (LPN) + nurse aide hours) for a quarter averaged across all days (weekdays and weekends)</a:t>
            </a:r>
          </a:p>
          <a:p>
            <a:pPr lvl="1"/>
            <a:r>
              <a:rPr lang="en-US" sz="2400" dirty="0"/>
              <a:t>Case-mix adjusted RN hours per resident day for a quarter, averaged across all days (weekdays and weekends)</a:t>
            </a:r>
          </a:p>
        </p:txBody>
      </p:sp>
    </p:spTree>
    <p:extLst>
      <p:ext uri="{BB962C8B-B14F-4D97-AF65-F5344CB8AC3E}">
        <p14:creationId xmlns:p14="http://schemas.microsoft.com/office/powerpoint/2010/main" val="277405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E732-A966-8B49-E898-90954C48C3D3}"/>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3B3D719B-66F6-59F8-99A1-BCD0AFB3C1B0}"/>
              </a:ext>
            </a:extLst>
          </p:cNvPr>
          <p:cNvSpPr>
            <a:spLocks noGrp="1"/>
          </p:cNvSpPr>
          <p:nvPr>
            <p:ph sz="half" idx="1"/>
          </p:nvPr>
        </p:nvSpPr>
        <p:spPr>
          <a:xfrm>
            <a:off x="1257300" y="1595120"/>
            <a:ext cx="4800600" cy="4730376"/>
          </a:xfrm>
        </p:spPr>
        <p:txBody>
          <a:bodyPr>
            <a:noAutofit/>
          </a:bodyPr>
          <a:lstStyle/>
          <a:p>
            <a:pPr marL="0" indent="0" algn="l">
              <a:buNone/>
            </a:pPr>
            <a:r>
              <a:rPr lang="en-US" sz="1600" b="1" i="0" dirty="0">
                <a:solidFill>
                  <a:srgbClr val="323A45"/>
                </a:solidFill>
                <a:effectLst/>
                <a:latin typeface="Muli"/>
              </a:rPr>
              <a:t>The Minimum Data Set (MDS) national database</a:t>
            </a:r>
            <a:r>
              <a:rPr lang="en-US" sz="1600" b="0" i="0" dirty="0">
                <a:solidFill>
                  <a:srgbClr val="323A45"/>
                </a:solidFill>
                <a:effectLst/>
                <a:latin typeface="Muli"/>
              </a:rPr>
              <a:t> - Data for quality measures come from the MDS database… Information is collected about the resident's health, physical functioning, mental status, and general well-being. These data are used by the nursing home to assess each resident's needs and develop a plan of care. The following measures on Care Compare – Nursing homes including rehab services, and Provider Data Catalog come from this data source:</a:t>
            </a:r>
          </a:p>
          <a:p>
            <a:pPr marL="742950" lvl="1" indent="-285750" algn="l">
              <a:buFont typeface="+mj-lt"/>
              <a:buAutoNum type="arabicPeriod"/>
            </a:pPr>
            <a:r>
              <a:rPr lang="en-US" sz="1600" b="1" i="0" dirty="0">
                <a:solidFill>
                  <a:srgbClr val="323A45"/>
                </a:solidFill>
                <a:effectLst/>
                <a:latin typeface="Muli"/>
              </a:rPr>
              <a:t>Quality measures</a:t>
            </a:r>
            <a:endParaRPr lang="en-US" sz="1600" b="0" i="0" dirty="0">
              <a:solidFill>
                <a:srgbClr val="323A45"/>
              </a:solidFill>
              <a:effectLst/>
              <a:latin typeface="Muli"/>
            </a:endParaRPr>
          </a:p>
          <a:p>
            <a:pPr marL="742950" lvl="1" indent="-285750" algn="l">
              <a:buFont typeface="+mj-lt"/>
              <a:buAutoNum type="arabicPeriod"/>
            </a:pPr>
            <a:r>
              <a:rPr lang="en-US" sz="1600" b="1" i="0" dirty="0">
                <a:solidFill>
                  <a:srgbClr val="323A45"/>
                </a:solidFill>
                <a:effectLst/>
                <a:latin typeface="Muli"/>
              </a:rPr>
              <a:t>Staffing (resident characteristics used to estimate the amount of staffing needed)</a:t>
            </a:r>
            <a:endParaRPr lang="en-US" sz="1600" b="0" i="0" dirty="0">
              <a:solidFill>
                <a:srgbClr val="323A45"/>
              </a:solidFill>
              <a:effectLst/>
              <a:latin typeface="Muli"/>
            </a:endParaRPr>
          </a:p>
          <a:p>
            <a:pPr marL="742950" lvl="1" indent="-285750" algn="l">
              <a:buFont typeface="+mj-lt"/>
              <a:buAutoNum type="arabicPeriod"/>
            </a:pPr>
            <a:r>
              <a:rPr lang="en-US" sz="1600" b="1" i="0" dirty="0">
                <a:solidFill>
                  <a:srgbClr val="323A45"/>
                </a:solidFill>
                <a:effectLst/>
                <a:latin typeface="Muli"/>
              </a:rPr>
              <a:t>Resident census (used in calculating staffing hours per resident day)</a:t>
            </a:r>
            <a:endParaRPr lang="en-US" sz="1600" b="0" i="0" dirty="0">
              <a:solidFill>
                <a:srgbClr val="323A45"/>
              </a:solidFill>
              <a:effectLst/>
              <a:latin typeface="Muli"/>
            </a:endParaRPr>
          </a:p>
          <a:p>
            <a:pPr marL="0" indent="0">
              <a:buNone/>
            </a:pPr>
            <a:br>
              <a:rPr lang="en-US" sz="1600" dirty="0"/>
            </a:br>
            <a:endParaRPr lang="en-US" sz="1600" dirty="0"/>
          </a:p>
        </p:txBody>
      </p:sp>
      <p:sp>
        <p:nvSpPr>
          <p:cNvPr id="4" name="Content Placeholder 3">
            <a:extLst>
              <a:ext uri="{FF2B5EF4-FFF2-40B4-BE49-F238E27FC236}">
                <a16:creationId xmlns:a16="http://schemas.microsoft.com/office/drawing/2014/main" id="{371A76BD-33EC-DCFF-283E-BDD83E451783}"/>
              </a:ext>
            </a:extLst>
          </p:cNvPr>
          <p:cNvSpPr>
            <a:spLocks noGrp="1"/>
          </p:cNvSpPr>
          <p:nvPr>
            <p:ph sz="half" idx="2"/>
          </p:nvPr>
        </p:nvSpPr>
        <p:spPr/>
        <p:txBody>
          <a:bodyPr>
            <a:normAutofit/>
          </a:bodyPr>
          <a:lstStyle/>
          <a:p>
            <a:pPr marL="0" indent="0" algn="l">
              <a:buNone/>
            </a:pPr>
            <a:r>
              <a:rPr lang="en-US" b="1" i="0" dirty="0">
                <a:solidFill>
                  <a:srgbClr val="323A45"/>
                </a:solidFill>
                <a:effectLst/>
                <a:latin typeface="Muli"/>
              </a:rPr>
              <a:t>Medicare claims data</a:t>
            </a:r>
            <a:r>
              <a:rPr lang="en-US" b="0" i="0" dirty="0">
                <a:solidFill>
                  <a:srgbClr val="323A45"/>
                </a:solidFill>
                <a:effectLst/>
                <a:latin typeface="Muli"/>
              </a:rPr>
              <a:t> - CMS uses bills that nursing homes and hospitals submit to Medicare for payment purposes to identify when hospitalizations and nursing home admissions take place. These are used to calculate hospital readmission rates, emergency room visits, and discharges. </a:t>
            </a:r>
            <a:endParaRPr lang="en-US" dirty="0"/>
          </a:p>
        </p:txBody>
      </p:sp>
    </p:spTree>
    <p:extLst>
      <p:ext uri="{BB962C8B-B14F-4D97-AF65-F5344CB8AC3E}">
        <p14:creationId xmlns:p14="http://schemas.microsoft.com/office/powerpoint/2010/main" val="2312749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B13D-83DA-BD48-CEE9-BAB5119070E3}"/>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1E870572-1EAF-E938-41B0-93C7AF0ECA15}"/>
              </a:ext>
            </a:extLst>
          </p:cNvPr>
          <p:cNvSpPr>
            <a:spLocks noGrp="1"/>
          </p:cNvSpPr>
          <p:nvPr>
            <p:ph idx="1"/>
          </p:nvPr>
        </p:nvSpPr>
        <p:spPr/>
        <p:txBody>
          <a:bodyPr>
            <a:normAutofit fontScale="92500" lnSpcReduction="20000"/>
          </a:bodyPr>
          <a:lstStyle/>
          <a:p>
            <a:pPr marL="0" indent="0">
              <a:buNone/>
            </a:pPr>
            <a:r>
              <a:rPr lang="en-US" sz="3200" dirty="0"/>
              <a:t>And the 4 new:</a:t>
            </a:r>
          </a:p>
          <a:p>
            <a:r>
              <a:rPr lang="en-US" sz="2800" dirty="0"/>
              <a:t>Case-mix adjusted total nursing hours per resident day (RN + LPN + nurse aide hours) for a quarter averaged across all weekend days (Saturdays and Sundays)</a:t>
            </a:r>
          </a:p>
          <a:p>
            <a:r>
              <a:rPr lang="en-US" sz="2800" dirty="0"/>
              <a:t>The percentage of nursing staff that left the nursing home over a twelve-month period.</a:t>
            </a:r>
          </a:p>
          <a:p>
            <a:r>
              <a:rPr lang="en-US" sz="2800" dirty="0"/>
              <a:t>The percentage of RNs that left the nursing home over a twelve-month period.</a:t>
            </a:r>
          </a:p>
          <a:p>
            <a:r>
              <a:rPr lang="en-US" sz="2800" dirty="0"/>
              <a:t>The number of administrators that left the nursing home over a twelve-month period.</a:t>
            </a:r>
          </a:p>
        </p:txBody>
      </p:sp>
    </p:spTree>
    <p:extLst>
      <p:ext uri="{BB962C8B-B14F-4D97-AF65-F5344CB8AC3E}">
        <p14:creationId xmlns:p14="http://schemas.microsoft.com/office/powerpoint/2010/main" val="332780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847E-C46E-2A6B-0644-6962832A6832}"/>
              </a:ext>
            </a:extLst>
          </p:cNvPr>
          <p:cNvSpPr>
            <a:spLocks noGrp="1"/>
          </p:cNvSpPr>
          <p:nvPr>
            <p:ph type="title"/>
          </p:nvPr>
        </p:nvSpPr>
        <p:spPr>
          <a:xfrm>
            <a:off x="5052509" y="263527"/>
            <a:ext cx="6368142" cy="1450757"/>
          </a:xfrm>
        </p:spPr>
        <p:txBody>
          <a:bodyPr>
            <a:normAutofit/>
          </a:bodyPr>
          <a:lstStyle/>
          <a:p>
            <a:r>
              <a:rPr lang="en-US" dirty="0"/>
              <a:t>Staffing Domain</a:t>
            </a:r>
          </a:p>
        </p:txBody>
      </p:sp>
      <p:pic>
        <p:nvPicPr>
          <p:cNvPr id="5" name="Picture 4" descr="Codes on papers">
            <a:extLst>
              <a:ext uri="{FF2B5EF4-FFF2-40B4-BE49-F238E27FC236}">
                <a16:creationId xmlns:a16="http://schemas.microsoft.com/office/drawing/2014/main" id="{B6D08F3F-B3CB-2511-99CD-0E1E62F4319D}"/>
              </a:ext>
            </a:extLst>
          </p:cNvPr>
          <p:cNvPicPr>
            <a:picLocks noChangeAspect="1"/>
          </p:cNvPicPr>
          <p:nvPr/>
        </p:nvPicPr>
        <p:blipFill rotWithShape="1">
          <a:blip r:embed="rId3"/>
          <a:srcRect l="28363" r="26417" b="1"/>
          <a:stretch/>
        </p:blipFill>
        <p:spPr>
          <a:xfrm>
            <a:off x="0" y="-12127"/>
            <a:ext cx="4654276" cy="6870127"/>
          </a:xfrm>
          <a:prstGeom prst="rect">
            <a:avLst/>
          </a:prstGeom>
          <a:ln w="28575">
            <a:solidFill>
              <a:schemeClr val="tx1"/>
            </a:solidFill>
          </a:ln>
        </p:spPr>
      </p:pic>
      <p:sp>
        <p:nvSpPr>
          <p:cNvPr id="3" name="Content Placeholder 2">
            <a:extLst>
              <a:ext uri="{FF2B5EF4-FFF2-40B4-BE49-F238E27FC236}">
                <a16:creationId xmlns:a16="http://schemas.microsoft.com/office/drawing/2014/main" id="{2ECA9355-8FFD-8639-C340-170CE614EB7D}"/>
              </a:ext>
            </a:extLst>
          </p:cNvPr>
          <p:cNvSpPr>
            <a:spLocks noGrp="1"/>
          </p:cNvSpPr>
          <p:nvPr>
            <p:ph idx="1"/>
          </p:nvPr>
        </p:nvSpPr>
        <p:spPr>
          <a:xfrm>
            <a:off x="5181601" y="2198914"/>
            <a:ext cx="6368142" cy="3670180"/>
          </a:xfrm>
        </p:spPr>
        <p:txBody>
          <a:bodyPr>
            <a:normAutofit lnSpcReduction="10000"/>
          </a:bodyPr>
          <a:lstStyle/>
          <a:p>
            <a:r>
              <a:rPr lang="en-US" dirty="0"/>
              <a:t>The source for reported staffing hours is the Payroll-Based Journal (PBJ) system.</a:t>
            </a:r>
          </a:p>
          <a:p>
            <a:r>
              <a:rPr lang="en-US" dirty="0"/>
              <a:t>These data are submitted quarterly and are due 45 days after the end of each reporting period.</a:t>
            </a:r>
          </a:p>
          <a:p>
            <a:r>
              <a:rPr lang="en-US" dirty="0"/>
              <a:t>Only data submitted and accepted by the deadline are used by CMS for staffing calculations and in the Five-Star Rating System. </a:t>
            </a:r>
          </a:p>
          <a:p>
            <a:r>
              <a:rPr lang="en-US" dirty="0"/>
              <a:t>The resident census is based on a daily resident census measure that is calculated by CMS using MDS assessments. </a:t>
            </a:r>
          </a:p>
        </p:txBody>
      </p:sp>
    </p:spTree>
    <p:extLst>
      <p:ext uri="{BB962C8B-B14F-4D97-AF65-F5344CB8AC3E}">
        <p14:creationId xmlns:p14="http://schemas.microsoft.com/office/powerpoint/2010/main" val="36910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2DF0-AB97-2A8F-2DA4-E2934BF66676}"/>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E6598544-07AB-8622-EDF2-1DC90A7F6312}"/>
              </a:ext>
            </a:extLst>
          </p:cNvPr>
          <p:cNvSpPr>
            <a:spLocks noGrp="1"/>
          </p:cNvSpPr>
          <p:nvPr>
            <p:ph idx="1"/>
          </p:nvPr>
        </p:nvSpPr>
        <p:spPr/>
        <p:txBody>
          <a:bodyPr>
            <a:normAutofit/>
          </a:bodyPr>
          <a:lstStyle/>
          <a:p>
            <a:r>
              <a:rPr lang="en-US" sz="2400" dirty="0"/>
              <a:t>The specific PBJ job codes that are used in the RN, LPN, and nurse aide hour calculations are:</a:t>
            </a:r>
          </a:p>
          <a:p>
            <a:pPr lvl="1"/>
            <a:r>
              <a:rPr lang="en-US" sz="2400" dirty="0"/>
              <a:t>RN hours: Includes RN director of nursing (job code 5), registered nurses with administrative duties (job code 6), and registered nurses (job code 7).</a:t>
            </a:r>
          </a:p>
          <a:p>
            <a:pPr lvl="1"/>
            <a:r>
              <a:rPr lang="en-US" sz="2400" dirty="0"/>
              <a:t>LPN hours: Includes licensed practical/licensed vocational nurses with administrative duties (job code 8) and licensed practical/vocational nurses (job code 9)</a:t>
            </a:r>
          </a:p>
          <a:p>
            <a:pPr lvl="1"/>
            <a:r>
              <a:rPr lang="en-US" sz="2400" dirty="0"/>
              <a:t>Nurse aide hours: Includes certified nurse aides (job code 10), aides in training (job code 11), and medication aides/technicians (job code 12)</a:t>
            </a:r>
          </a:p>
        </p:txBody>
      </p:sp>
    </p:spTree>
    <p:extLst>
      <p:ext uri="{BB962C8B-B14F-4D97-AF65-F5344CB8AC3E}">
        <p14:creationId xmlns:p14="http://schemas.microsoft.com/office/powerpoint/2010/main" val="26189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72B101-7D4E-5139-0BB9-FD0A9C7602A9}"/>
              </a:ext>
            </a:extLst>
          </p:cNvPr>
          <p:cNvSpPr/>
          <p:nvPr/>
        </p:nvSpPr>
        <p:spPr>
          <a:xfrm>
            <a:off x="529389" y="1636295"/>
            <a:ext cx="4223085" cy="327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BCD148-05F9-15A3-9B18-261CE2775D9E}"/>
              </a:ext>
            </a:extLst>
          </p:cNvPr>
          <p:cNvSpPr>
            <a:spLocks noGrp="1"/>
          </p:cNvSpPr>
          <p:nvPr>
            <p:ph type="title"/>
          </p:nvPr>
        </p:nvSpPr>
        <p:spPr>
          <a:xfrm>
            <a:off x="2522028" y="72824"/>
            <a:ext cx="6574972" cy="1450757"/>
          </a:xfrm>
        </p:spPr>
        <p:txBody>
          <a:bodyPr>
            <a:normAutofit/>
          </a:bodyPr>
          <a:lstStyle/>
          <a:p>
            <a:r>
              <a:rPr lang="en-US" dirty="0"/>
              <a:t>Staffing Domain</a:t>
            </a:r>
          </a:p>
        </p:txBody>
      </p:sp>
      <p:pic>
        <p:nvPicPr>
          <p:cNvPr id="5" name="Picture 4">
            <a:extLst>
              <a:ext uri="{FF2B5EF4-FFF2-40B4-BE49-F238E27FC236}">
                <a16:creationId xmlns:a16="http://schemas.microsoft.com/office/drawing/2014/main" id="{8B5F3DDC-42B4-D321-D480-6528B53CC693}"/>
              </a:ext>
            </a:extLst>
          </p:cNvPr>
          <p:cNvPicPr>
            <a:picLocks noChangeAspect="1"/>
          </p:cNvPicPr>
          <p:nvPr/>
        </p:nvPicPr>
        <p:blipFill>
          <a:blip r:embed="rId3"/>
          <a:stretch>
            <a:fillRect/>
          </a:stretch>
        </p:blipFill>
        <p:spPr>
          <a:xfrm>
            <a:off x="862306" y="2022219"/>
            <a:ext cx="4001315" cy="3000986"/>
          </a:xfrm>
          <a:prstGeom prst="rect">
            <a:avLst/>
          </a:prstGeom>
          <a:ln w="38100">
            <a:solidFill>
              <a:schemeClr val="tx1"/>
            </a:solidFill>
          </a:ln>
        </p:spPr>
      </p:pic>
      <p:sp>
        <p:nvSpPr>
          <p:cNvPr id="3" name="Content Placeholder 2">
            <a:extLst>
              <a:ext uri="{FF2B5EF4-FFF2-40B4-BE49-F238E27FC236}">
                <a16:creationId xmlns:a16="http://schemas.microsoft.com/office/drawing/2014/main" id="{812C8338-0997-9358-9855-51F928BA3276}"/>
              </a:ext>
            </a:extLst>
          </p:cNvPr>
          <p:cNvSpPr>
            <a:spLocks noGrp="1"/>
          </p:cNvSpPr>
          <p:nvPr>
            <p:ph idx="1"/>
          </p:nvPr>
        </p:nvSpPr>
        <p:spPr>
          <a:xfrm>
            <a:off x="4974769" y="2198914"/>
            <a:ext cx="6574973" cy="3670180"/>
          </a:xfrm>
        </p:spPr>
        <p:txBody>
          <a:bodyPr>
            <a:normAutofit/>
          </a:bodyPr>
          <a:lstStyle/>
          <a:p>
            <a:r>
              <a:rPr lang="en-US" dirty="0"/>
              <a:t>Note that the PBJ staffing data include both facility employees (full-time and part-time) and individuals under an organization (agency) contract or an individual contract.</a:t>
            </a:r>
          </a:p>
          <a:p>
            <a:r>
              <a:rPr lang="en-US" dirty="0"/>
              <a:t>The PBJ staffing data do not include “private duty” nursing staff reimbursed by a resident or his/her family.  Also not included are hospice staff and feeding assistants. </a:t>
            </a:r>
          </a:p>
        </p:txBody>
      </p:sp>
    </p:spTree>
    <p:extLst>
      <p:ext uri="{BB962C8B-B14F-4D97-AF65-F5344CB8AC3E}">
        <p14:creationId xmlns:p14="http://schemas.microsoft.com/office/powerpoint/2010/main" val="42101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CDB9-5F9E-31BB-EA06-D30F129BFE91}"/>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47B7769D-87F1-00E3-FD3E-DDA9EDF39B25}"/>
              </a:ext>
            </a:extLst>
          </p:cNvPr>
          <p:cNvSpPr>
            <a:spLocks noGrp="1"/>
          </p:cNvSpPr>
          <p:nvPr>
            <p:ph idx="1"/>
          </p:nvPr>
        </p:nvSpPr>
        <p:spPr/>
        <p:txBody>
          <a:bodyPr>
            <a:normAutofit fontScale="92500"/>
          </a:bodyPr>
          <a:lstStyle/>
          <a:p>
            <a:r>
              <a:rPr lang="en-US" sz="2400" dirty="0"/>
              <a:t>The daily resident census, used in the denominator of the reported nurse staffing ratios, is derived from MDS resident assessments and is calculated</a:t>
            </a:r>
          </a:p>
          <a:p>
            <a:r>
              <a:rPr lang="en-US" sz="2400" dirty="0"/>
              <a:t>For any resident with an interval of 150 days or more with no assessments, assume the resident no longer resides in the facility as of the 150th day from the last assessment. </a:t>
            </a:r>
          </a:p>
          <a:p>
            <a:r>
              <a:rPr lang="en-US" sz="2400" dirty="0"/>
              <a:t>Therefore, in order to achieve an accurate census, it is imperative that, in addition to having complete assessment data for each resident including Discharge assessment data, residents are assigned correct Resident Internal IDs. </a:t>
            </a:r>
          </a:p>
          <a:p>
            <a:r>
              <a:rPr lang="en-US" sz="2400" dirty="0"/>
              <a:t>Providers must also carefully monitor the Final Validation Report, generated upon MDS submission, for any errors.</a:t>
            </a:r>
          </a:p>
          <a:p>
            <a:endParaRPr lang="en-US" sz="2400" dirty="0"/>
          </a:p>
          <a:p>
            <a:endParaRPr lang="en-US" dirty="0"/>
          </a:p>
        </p:txBody>
      </p:sp>
    </p:spTree>
    <p:extLst>
      <p:ext uri="{BB962C8B-B14F-4D97-AF65-F5344CB8AC3E}">
        <p14:creationId xmlns:p14="http://schemas.microsoft.com/office/powerpoint/2010/main" val="41682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DE770-A8F3-5CAB-679C-298846E994E7}"/>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3F2E55-A32D-498F-B7CD-1CFA0EE65FD1}" type="slidenum">
              <a:rPr lang="en-US" smtClean="0"/>
              <a:pPr/>
              <a:t>35</a:t>
            </a:fld>
            <a:endParaRPr lang="en-US" dirty="0"/>
          </a:p>
        </p:txBody>
      </p:sp>
      <p:sp>
        <p:nvSpPr>
          <p:cNvPr id="3" name="Title 1">
            <a:extLst>
              <a:ext uri="{FF2B5EF4-FFF2-40B4-BE49-F238E27FC236}">
                <a16:creationId xmlns:a16="http://schemas.microsoft.com/office/drawing/2014/main" id="{29E93303-093E-4A00-016E-3CF555F9F6DC}"/>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kumimoji="0" lang="en-US" sz="4800" b="0" i="0" u="none" strike="noStrike" kern="1200" cap="small" spc="300" normalizeH="0" baseline="0" noProof="0" dirty="0">
                <a:ln>
                  <a:noFill/>
                </a:ln>
                <a:solidFill>
                  <a:prstClr val="black"/>
                </a:solidFill>
                <a:effectLst>
                  <a:outerShdw blurRad="50800" dist="38100" dir="2700000" algn="tl" rotWithShape="0">
                    <a:srgbClr val="2A1A00">
                      <a:lumMod val="50000"/>
                      <a:lumOff val="50000"/>
                      <a:alpha val="60000"/>
                    </a:srgbClr>
                  </a:outerShdw>
                </a:effectLst>
                <a:uLnTx/>
                <a:uFillTx/>
                <a:latin typeface="Impact" panose="020B0806030902050204"/>
                <a:ea typeface="+mj-ea"/>
                <a:cs typeface="+mj-cs"/>
              </a:rPr>
              <a:t>Staffing Domain</a:t>
            </a:r>
            <a:endParaRPr lang="en-US" dirty="0"/>
          </a:p>
        </p:txBody>
      </p:sp>
      <p:sp>
        <p:nvSpPr>
          <p:cNvPr id="4" name="Content Placeholder 2">
            <a:extLst>
              <a:ext uri="{FF2B5EF4-FFF2-40B4-BE49-F238E27FC236}">
                <a16:creationId xmlns:a16="http://schemas.microsoft.com/office/drawing/2014/main" id="{A8BC3110-5BA4-36DE-083B-04B4FE68DC5F}"/>
              </a:ext>
            </a:extLst>
          </p:cNvPr>
          <p:cNvSpPr txBox="1">
            <a:spLocks/>
          </p:cNvSpPr>
          <p:nvPr/>
        </p:nvSpPr>
        <p:spPr>
          <a:xfrm>
            <a:off x="959061" y="1265729"/>
            <a:ext cx="9755556" cy="506922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a:t>Exclusion Criteria</a:t>
            </a:r>
          </a:p>
          <a:p>
            <a:pPr lvl="1"/>
            <a:r>
              <a:rPr lang="en-US" dirty="0"/>
              <a:t>Total nurse staffing (job codes 5-12), aggregated over all days in the quarter with at least one resident, is zero (0 hours per resident per day).</a:t>
            </a:r>
          </a:p>
          <a:p>
            <a:pPr lvl="1"/>
            <a:r>
              <a:rPr lang="en-US" dirty="0"/>
              <a:t>Total nurse staffing (job codes 5-12), aggregated over all weekend days in the quarter with at least one resident, is zero (0 hours per resident per day).</a:t>
            </a:r>
          </a:p>
          <a:p>
            <a:pPr lvl="1"/>
            <a:r>
              <a:rPr lang="en-US" dirty="0"/>
              <a:t>Total nurse staffing (job codes 5-12), aggregated over all days in the quarter with at least one resident, is </a:t>
            </a:r>
            <a:r>
              <a:rPr lang="en-US" dirty="0">
                <a:solidFill>
                  <a:schemeClr val="tx1"/>
                </a:solidFill>
              </a:rPr>
              <a:t>excessively</a:t>
            </a:r>
            <a:r>
              <a:rPr lang="en-US" dirty="0"/>
              <a:t> high (&gt;12 hours per resident day). </a:t>
            </a:r>
          </a:p>
          <a:p>
            <a:pPr lvl="1"/>
            <a:r>
              <a:rPr lang="en-US" dirty="0"/>
              <a:t>Total nurse staffing (job codes 5-12), aggregated over all weekend days in the quarter with at least one resident, is excessively high (&gt;12 hours per resident day). </a:t>
            </a:r>
          </a:p>
          <a:p>
            <a:pPr lvl="1"/>
            <a:r>
              <a:rPr lang="en-US" dirty="0"/>
              <a:t>Nurse aide staffing (job codes 10-12), aggregated over all days in the quarter with at least one resident, is excessively high (&gt;5.25 hours per resident day).</a:t>
            </a:r>
          </a:p>
          <a:p>
            <a:pPr lvl="1"/>
            <a:r>
              <a:rPr lang="en-US" dirty="0"/>
              <a:t>Nurse aide staffing (job codes 10-12), aggregated over all weekend days in the quarter with at least one resident, is excessively high (&gt;5.25 hours per resident day). </a:t>
            </a:r>
          </a:p>
        </p:txBody>
      </p:sp>
    </p:spTree>
    <p:extLst>
      <p:ext uri="{BB962C8B-B14F-4D97-AF65-F5344CB8AC3E}">
        <p14:creationId xmlns:p14="http://schemas.microsoft.com/office/powerpoint/2010/main" val="4521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CED0-53EC-C5AC-B53C-452DD724F90F}"/>
              </a:ext>
            </a:extLst>
          </p:cNvPr>
          <p:cNvSpPr>
            <a:spLocks noGrp="1"/>
          </p:cNvSpPr>
          <p:nvPr>
            <p:ph type="title"/>
          </p:nvPr>
        </p:nvSpPr>
        <p:spPr/>
        <p:txBody>
          <a:bodyPr/>
          <a:lstStyle/>
          <a:p>
            <a:r>
              <a:rPr lang="en-US" dirty="0"/>
              <a:t>Staffing Domain: Case-Mix Adjustment</a:t>
            </a:r>
          </a:p>
        </p:txBody>
      </p:sp>
      <p:sp>
        <p:nvSpPr>
          <p:cNvPr id="3" name="Content Placeholder 2">
            <a:extLst>
              <a:ext uri="{FF2B5EF4-FFF2-40B4-BE49-F238E27FC236}">
                <a16:creationId xmlns:a16="http://schemas.microsoft.com/office/drawing/2014/main" id="{1F76CF28-7F87-528F-27C5-C0F45F73501F}"/>
              </a:ext>
            </a:extLst>
          </p:cNvPr>
          <p:cNvSpPr>
            <a:spLocks noGrp="1"/>
          </p:cNvSpPr>
          <p:nvPr>
            <p:ph idx="1"/>
          </p:nvPr>
        </p:nvSpPr>
        <p:spPr/>
        <p:txBody>
          <a:bodyPr/>
          <a:lstStyle/>
          <a:p>
            <a:r>
              <a:rPr lang="en-US" dirty="0"/>
              <a:t>CMS adjusts the reported staffing ratios for case-mix, using the Resource Utilization Group (RUG-IV) case-mix system.</a:t>
            </a:r>
          </a:p>
          <a:p>
            <a:r>
              <a:rPr lang="en-US" dirty="0"/>
              <a:t>CMS calculates case-mix adjusted hours per resident day for each facility for each staff type using this formula: </a:t>
            </a:r>
          </a:p>
        </p:txBody>
      </p:sp>
      <p:pic>
        <p:nvPicPr>
          <p:cNvPr id="5" name="Picture 4">
            <a:extLst>
              <a:ext uri="{FF2B5EF4-FFF2-40B4-BE49-F238E27FC236}">
                <a16:creationId xmlns:a16="http://schemas.microsoft.com/office/drawing/2014/main" id="{85BEF2CE-AE5B-366D-3DC6-EE193B246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85415"/>
            <a:ext cx="10210800" cy="1066800"/>
          </a:xfrm>
          <a:prstGeom prst="rect">
            <a:avLst/>
          </a:prstGeom>
        </p:spPr>
      </p:pic>
    </p:spTree>
    <p:extLst>
      <p:ext uri="{BB962C8B-B14F-4D97-AF65-F5344CB8AC3E}">
        <p14:creationId xmlns:p14="http://schemas.microsoft.com/office/powerpoint/2010/main" val="315238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6985-8DE5-B4AE-4F77-64A7CA59518A}"/>
              </a:ext>
            </a:extLst>
          </p:cNvPr>
          <p:cNvSpPr>
            <a:spLocks noGrp="1"/>
          </p:cNvSpPr>
          <p:nvPr>
            <p:ph type="title"/>
          </p:nvPr>
        </p:nvSpPr>
        <p:spPr>
          <a:xfrm>
            <a:off x="5020236" y="355247"/>
            <a:ext cx="6368142" cy="1450757"/>
          </a:xfrm>
        </p:spPr>
        <p:txBody>
          <a:bodyPr>
            <a:normAutofit/>
          </a:bodyPr>
          <a:lstStyle/>
          <a:p>
            <a:r>
              <a:rPr lang="en-US" dirty="0"/>
              <a:t>Staffing Domain</a:t>
            </a:r>
          </a:p>
        </p:txBody>
      </p:sp>
      <p:pic>
        <p:nvPicPr>
          <p:cNvPr id="4" name="Picture 3">
            <a:extLst>
              <a:ext uri="{FF2B5EF4-FFF2-40B4-BE49-F238E27FC236}">
                <a16:creationId xmlns:a16="http://schemas.microsoft.com/office/drawing/2014/main" id="{13EA7F58-626A-FA64-F00E-C87CD01A280A}"/>
              </a:ext>
            </a:extLst>
          </p:cNvPr>
          <p:cNvPicPr>
            <a:picLocks noChangeAspect="1"/>
          </p:cNvPicPr>
          <p:nvPr/>
        </p:nvPicPr>
        <p:blipFill rotWithShape="1">
          <a:blip r:embed="rId3"/>
          <a:srcRect l="31121" r="23489" b="1"/>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D1562DB0-EC95-4AE9-B3EF-89069FF51B81}"/>
              </a:ext>
            </a:extLst>
          </p:cNvPr>
          <p:cNvSpPr>
            <a:spLocks noGrp="1"/>
          </p:cNvSpPr>
          <p:nvPr>
            <p:ph idx="1"/>
          </p:nvPr>
        </p:nvSpPr>
        <p:spPr>
          <a:xfrm>
            <a:off x="5188889" y="2374919"/>
            <a:ext cx="6368142" cy="3670180"/>
          </a:xfrm>
        </p:spPr>
        <p:txBody>
          <a:bodyPr>
            <a:normAutofit/>
          </a:bodyPr>
          <a:lstStyle/>
          <a:p>
            <a:r>
              <a:rPr lang="en-US" sz="2400" dirty="0"/>
              <a:t>Case-Mix Adjustment</a:t>
            </a:r>
          </a:p>
          <a:p>
            <a:r>
              <a:rPr lang="en-US" sz="2400" dirty="0"/>
              <a:t>To determine the number of residents in each RUG-IV grouping for each day of the quarter for each nursing home, the same algorithm is used as that used to generate the daily MDS census (with slight adjustment to count RUG-IV groupings specifically, instead of just counting residents)</a:t>
            </a:r>
          </a:p>
        </p:txBody>
      </p:sp>
    </p:spTree>
    <p:extLst>
      <p:ext uri="{BB962C8B-B14F-4D97-AF65-F5344CB8AC3E}">
        <p14:creationId xmlns:p14="http://schemas.microsoft.com/office/powerpoint/2010/main" val="296102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ECFE-261B-02E5-E3D3-D394F51EDAB5}"/>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BC1C0FF2-0668-3C0C-E3E1-D5B655F9293B}"/>
              </a:ext>
            </a:extLst>
          </p:cNvPr>
          <p:cNvSpPr>
            <a:spLocks noGrp="1"/>
          </p:cNvSpPr>
          <p:nvPr>
            <p:ph idx="1"/>
          </p:nvPr>
        </p:nvSpPr>
        <p:spPr/>
        <p:txBody>
          <a:bodyPr>
            <a:normAutofit/>
          </a:bodyPr>
          <a:lstStyle/>
          <a:p>
            <a:pPr marL="0" indent="0">
              <a:buNone/>
            </a:pPr>
            <a:r>
              <a:rPr lang="en-US" sz="2800" dirty="0"/>
              <a:t>Turnover Measures</a:t>
            </a:r>
          </a:p>
          <a:p>
            <a:r>
              <a:rPr lang="en-US" sz="2800" dirty="0"/>
              <a:t>Three staff turnover measures are reported on the Care Compare website and included in the staffing rating:</a:t>
            </a:r>
          </a:p>
          <a:p>
            <a:endParaRPr lang="en-US" sz="1200" dirty="0"/>
          </a:p>
          <a:p>
            <a:pPr lvl="1"/>
            <a:r>
              <a:rPr lang="en-US" sz="2800" dirty="0"/>
              <a:t>Total Nurse (RNs, LPN, and Nurse Aides)</a:t>
            </a:r>
          </a:p>
          <a:p>
            <a:pPr lvl="1"/>
            <a:r>
              <a:rPr lang="en-US" sz="2800" dirty="0"/>
              <a:t>Registered Nurse (RN)</a:t>
            </a:r>
          </a:p>
          <a:p>
            <a:pPr lvl="1"/>
            <a:r>
              <a:rPr lang="en-US" sz="2800" dirty="0"/>
              <a:t>Nursing Home Administrator </a:t>
            </a:r>
          </a:p>
        </p:txBody>
      </p:sp>
    </p:spTree>
    <p:extLst>
      <p:ext uri="{BB962C8B-B14F-4D97-AF65-F5344CB8AC3E}">
        <p14:creationId xmlns:p14="http://schemas.microsoft.com/office/powerpoint/2010/main" val="68360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ECFE-261B-02E5-E3D3-D394F51EDAB5}"/>
              </a:ext>
            </a:extLst>
          </p:cNvPr>
          <p:cNvSpPr>
            <a:spLocks noGrp="1"/>
          </p:cNvSpPr>
          <p:nvPr>
            <p:ph type="title"/>
          </p:nvPr>
        </p:nvSpPr>
        <p:spPr>
          <a:xfrm>
            <a:off x="1097280" y="286603"/>
            <a:ext cx="10058400" cy="1450757"/>
          </a:xfrm>
        </p:spPr>
        <p:txBody>
          <a:bodyPr>
            <a:normAutofit/>
          </a:bodyPr>
          <a:lstStyle/>
          <a:p>
            <a:r>
              <a:rPr lang="en-US" dirty="0"/>
              <a:t>Staffing Domain</a:t>
            </a:r>
          </a:p>
        </p:txBody>
      </p:sp>
      <p:sp>
        <p:nvSpPr>
          <p:cNvPr id="3" name="Content Placeholder 2">
            <a:extLst>
              <a:ext uri="{FF2B5EF4-FFF2-40B4-BE49-F238E27FC236}">
                <a16:creationId xmlns:a16="http://schemas.microsoft.com/office/drawing/2014/main" id="{BC1C0FF2-0668-3C0C-E3E1-D5B655F9293B}"/>
              </a:ext>
            </a:extLst>
          </p:cNvPr>
          <p:cNvSpPr>
            <a:spLocks noGrp="1"/>
          </p:cNvSpPr>
          <p:nvPr>
            <p:ph idx="1"/>
          </p:nvPr>
        </p:nvSpPr>
        <p:spPr>
          <a:xfrm>
            <a:off x="1097279" y="1845734"/>
            <a:ext cx="6454987" cy="4501278"/>
          </a:xfrm>
        </p:spPr>
        <p:txBody>
          <a:bodyPr>
            <a:normAutofit/>
          </a:bodyPr>
          <a:lstStyle/>
          <a:p>
            <a:pPr marL="0" indent="0">
              <a:buNone/>
            </a:pPr>
            <a:r>
              <a:rPr lang="en-US" b="1" dirty="0"/>
              <a:t>Turnover Measures</a:t>
            </a:r>
          </a:p>
          <a:p>
            <a:r>
              <a:rPr lang="en-US" dirty="0"/>
              <a:t>Staff turnover measures are constructed using the daily staffing information submitted through the PBJ system. </a:t>
            </a:r>
          </a:p>
          <a:p>
            <a:r>
              <a:rPr lang="en-US" dirty="0"/>
              <a:t>Turnover is identified based on gaps in days worked, allowing the creation of a turnover measure that is defined the same way across all nursing homes and that does not depend on termination dates reported by nursing homes. </a:t>
            </a:r>
          </a:p>
          <a:p>
            <a:r>
              <a:rPr lang="en-US" dirty="0"/>
              <a:t>Individuals are identified based on the employee system ID and nursing home identifiers in the PBJ data.</a:t>
            </a:r>
          </a:p>
        </p:txBody>
      </p:sp>
      <p:pic>
        <p:nvPicPr>
          <p:cNvPr id="7" name="Graphic 6" descr="Business Growth">
            <a:extLst>
              <a:ext uri="{FF2B5EF4-FFF2-40B4-BE49-F238E27FC236}">
                <a16:creationId xmlns:a16="http://schemas.microsoft.com/office/drawing/2014/main" id="{D27EB291-B588-62FB-C7E0-68C21D28DE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152460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p:txBody>
          <a:bodyPr/>
          <a:lstStyle/>
          <a:p>
            <a:r>
              <a:rPr lang="en-US" dirty="0"/>
              <a:t>Nursing Home Compare</a:t>
            </a:r>
          </a:p>
          <a:p>
            <a:endParaRPr lang="en-US" dirty="0"/>
          </a:p>
          <a:p>
            <a:r>
              <a:rPr lang="en-US" dirty="0"/>
              <a:t>December 18, 2008 - Five Star Quality Rating System was added to the Nursing Home Compare website</a:t>
            </a:r>
          </a:p>
          <a:p>
            <a:pPr lvl="1"/>
            <a:r>
              <a:rPr lang="en-US" dirty="0"/>
              <a:t>Onsite inspections</a:t>
            </a:r>
          </a:p>
          <a:p>
            <a:pPr lvl="1"/>
            <a:r>
              <a:rPr lang="en-US" dirty="0"/>
              <a:t>Quality Measures</a:t>
            </a:r>
          </a:p>
          <a:p>
            <a:pPr lvl="1"/>
            <a:r>
              <a:rPr lang="en-US" dirty="0"/>
              <a:t>Staffing Levels</a:t>
            </a:r>
          </a:p>
          <a:p>
            <a:endParaRPr lang="en-US" dirty="0"/>
          </a:p>
        </p:txBody>
      </p:sp>
      <p:pic>
        <p:nvPicPr>
          <p:cNvPr id="7" name="Content Placeholder 6">
            <a:extLst>
              <a:ext uri="{FF2B5EF4-FFF2-40B4-BE49-F238E27FC236}">
                <a16:creationId xmlns:a16="http://schemas.microsoft.com/office/drawing/2014/main" id="{FD1BB31B-F8D6-E1DF-BC66-8A5B128E4E05}"/>
              </a:ext>
            </a:extLst>
          </p:cNvPr>
          <p:cNvPicPr>
            <a:picLocks noGrp="1" noChangeAspect="1"/>
          </p:cNvPicPr>
          <p:nvPr>
            <p:ph sz="half" idx="2"/>
          </p:nvPr>
        </p:nvPicPr>
        <p:blipFill rotWithShape="1">
          <a:blip r:embed="rId3"/>
          <a:srcRect l="2355"/>
          <a:stretch/>
        </p:blipFill>
        <p:spPr>
          <a:xfrm>
            <a:off x="7399089" y="1276925"/>
            <a:ext cx="4142239" cy="4150752"/>
          </a:xfrm>
        </p:spPr>
      </p:pic>
      <p:pic>
        <p:nvPicPr>
          <p:cNvPr id="4" name="Picture 3">
            <a:extLst>
              <a:ext uri="{FF2B5EF4-FFF2-40B4-BE49-F238E27FC236}">
                <a16:creationId xmlns:a16="http://schemas.microsoft.com/office/drawing/2014/main" id="{C544EDB2-204D-A8FB-F82F-B3C5FEFB615E}"/>
              </a:ext>
            </a:extLst>
          </p:cNvPr>
          <p:cNvPicPr>
            <a:picLocks noChangeAspect="1"/>
          </p:cNvPicPr>
          <p:nvPr/>
        </p:nvPicPr>
        <p:blipFill rotWithShape="1">
          <a:blip r:embed="rId4"/>
          <a:srcRect t="14584" b="6068"/>
          <a:stretch/>
        </p:blipFill>
        <p:spPr>
          <a:xfrm>
            <a:off x="4389101" y="3750310"/>
            <a:ext cx="3009988" cy="2574179"/>
          </a:xfrm>
          <a:prstGeom prst="rect">
            <a:avLst/>
          </a:prstGeom>
        </p:spPr>
      </p:pic>
    </p:spTree>
    <p:extLst>
      <p:ext uri="{BB962C8B-B14F-4D97-AF65-F5344CB8AC3E}">
        <p14:creationId xmlns:p14="http://schemas.microsoft.com/office/powerpoint/2010/main" val="1472309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ECFE-261B-02E5-E3D3-D394F51EDAB5}"/>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BC1C0FF2-0668-3C0C-E3E1-D5B655F9293B}"/>
              </a:ext>
            </a:extLst>
          </p:cNvPr>
          <p:cNvSpPr>
            <a:spLocks noGrp="1"/>
          </p:cNvSpPr>
          <p:nvPr>
            <p:ph idx="1"/>
          </p:nvPr>
        </p:nvSpPr>
        <p:spPr/>
        <p:txBody>
          <a:bodyPr/>
          <a:lstStyle/>
          <a:p>
            <a:r>
              <a:rPr lang="en-US" dirty="0"/>
              <a:t>Denominator: The turnover measures include only individuals who work at least 120 hours in a 90-day period across the baseline quarter (the quarter prior to the first quarter used in the turnover calculation) and the first two quarters used in the turnover calculation. This specification excludes individuals who work infrequently (e.g., occasionally covering shifts at a nursing home). Note that both regular employees and agency staff are included in the turnover measure if they work sufficient hours to be eligible for the denominator.</a:t>
            </a:r>
          </a:p>
          <a:p>
            <a:r>
              <a:rPr lang="en-US" dirty="0"/>
              <a:t>Numerator: Individuals who no longer work at the nursing home are defined as eligible individuals who have a period of at least 60 consecutive days in which they do not work at all. The 60-day gap must start during the period covered by the turnover measure. This lengthy period without any reported work hours suggests that the individual is no longer working at the nursing home.</a:t>
            </a:r>
          </a:p>
        </p:txBody>
      </p:sp>
    </p:spTree>
    <p:extLst>
      <p:ext uri="{BB962C8B-B14F-4D97-AF65-F5344CB8AC3E}">
        <p14:creationId xmlns:p14="http://schemas.microsoft.com/office/powerpoint/2010/main" val="21607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3343-FB53-0BBC-D7A3-D148C3A71EED}"/>
              </a:ext>
            </a:extLst>
          </p:cNvPr>
          <p:cNvSpPr>
            <a:spLocks noGrp="1"/>
          </p:cNvSpPr>
          <p:nvPr>
            <p:ph type="title"/>
          </p:nvPr>
        </p:nvSpPr>
        <p:spPr/>
        <p:txBody>
          <a:bodyPr/>
          <a:lstStyle/>
          <a:p>
            <a:r>
              <a:rPr lang="en-US" dirty="0"/>
              <a:t>Staffing Domain</a:t>
            </a:r>
          </a:p>
        </p:txBody>
      </p:sp>
      <p:pic>
        <p:nvPicPr>
          <p:cNvPr id="5" name="Content Placeholder 4">
            <a:extLst>
              <a:ext uri="{FF2B5EF4-FFF2-40B4-BE49-F238E27FC236}">
                <a16:creationId xmlns:a16="http://schemas.microsoft.com/office/drawing/2014/main" id="{B1BD3FA0-F96F-25A9-8253-B9B7A3F5A13D}"/>
              </a:ext>
            </a:extLst>
          </p:cNvPr>
          <p:cNvPicPr>
            <a:picLocks noGrp="1" noChangeAspect="1"/>
          </p:cNvPicPr>
          <p:nvPr>
            <p:ph idx="1"/>
          </p:nvPr>
        </p:nvPicPr>
        <p:blipFill>
          <a:blip r:embed="rId3"/>
          <a:stretch>
            <a:fillRect/>
          </a:stretch>
        </p:blipFill>
        <p:spPr>
          <a:xfrm>
            <a:off x="2207173" y="1534511"/>
            <a:ext cx="8082454" cy="4414344"/>
          </a:xfrm>
        </p:spPr>
      </p:pic>
    </p:spTree>
    <p:extLst>
      <p:ext uri="{BB962C8B-B14F-4D97-AF65-F5344CB8AC3E}">
        <p14:creationId xmlns:p14="http://schemas.microsoft.com/office/powerpoint/2010/main" val="1615962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s of houses in different position and sizes">
            <a:extLst>
              <a:ext uri="{FF2B5EF4-FFF2-40B4-BE49-F238E27FC236}">
                <a16:creationId xmlns:a16="http://schemas.microsoft.com/office/drawing/2014/main" id="{9E9C292F-1145-33ED-1040-B922AC25376E}"/>
              </a:ext>
            </a:extLst>
          </p:cNvPr>
          <p:cNvPicPr>
            <a:picLocks noChangeAspect="1"/>
          </p:cNvPicPr>
          <p:nvPr/>
        </p:nvPicPr>
        <p:blipFill rotWithShape="1">
          <a:blip r:embed="rId3"/>
          <a:srcRect l="22474" r="39969"/>
          <a:stretch/>
        </p:blipFill>
        <p:spPr>
          <a:xfrm>
            <a:off x="20" y="10"/>
            <a:ext cx="4578952" cy="6857990"/>
          </a:xfrm>
          <a:prstGeom prst="rect">
            <a:avLst/>
          </a:prstGeom>
        </p:spPr>
      </p:pic>
      <p:sp>
        <p:nvSpPr>
          <p:cNvPr id="2" name="Title 1">
            <a:extLst>
              <a:ext uri="{FF2B5EF4-FFF2-40B4-BE49-F238E27FC236}">
                <a16:creationId xmlns:a16="http://schemas.microsoft.com/office/drawing/2014/main" id="{C985C0E0-8157-BE2A-C21A-867F1DAE9FDC}"/>
              </a:ext>
            </a:extLst>
          </p:cNvPr>
          <p:cNvSpPr>
            <a:spLocks noGrp="1"/>
          </p:cNvSpPr>
          <p:nvPr>
            <p:ph type="title"/>
          </p:nvPr>
        </p:nvSpPr>
        <p:spPr>
          <a:xfrm>
            <a:off x="5188214" y="186329"/>
            <a:ext cx="6339840" cy="1666501"/>
          </a:xfrm>
        </p:spPr>
        <p:txBody>
          <a:bodyPr>
            <a:normAutofit/>
          </a:bodyPr>
          <a:lstStyle/>
          <a:p>
            <a:r>
              <a:rPr lang="en-US" dirty="0"/>
              <a:t>Staffing Domain</a:t>
            </a:r>
            <a:endParaRPr lang="en-US" dirty="0">
              <a:solidFill>
                <a:srgbClr val="FFFFFF"/>
              </a:solidFill>
            </a:endParaRPr>
          </a:p>
        </p:txBody>
      </p:sp>
      <p:sp>
        <p:nvSpPr>
          <p:cNvPr id="3" name="Content Placeholder 2">
            <a:extLst>
              <a:ext uri="{FF2B5EF4-FFF2-40B4-BE49-F238E27FC236}">
                <a16:creationId xmlns:a16="http://schemas.microsoft.com/office/drawing/2014/main" id="{A61BAB69-7C74-26C5-7718-66DEAF9EEC36}"/>
              </a:ext>
            </a:extLst>
          </p:cNvPr>
          <p:cNvSpPr>
            <a:spLocks noGrp="1"/>
          </p:cNvSpPr>
          <p:nvPr>
            <p:ph idx="1"/>
          </p:nvPr>
        </p:nvSpPr>
        <p:spPr>
          <a:xfrm>
            <a:off x="4578972" y="1773725"/>
            <a:ext cx="7067774" cy="4745409"/>
          </a:xfrm>
        </p:spPr>
        <p:txBody>
          <a:bodyPr>
            <a:normAutofit fontScale="92500"/>
          </a:bodyPr>
          <a:lstStyle/>
          <a:p>
            <a:r>
              <a:rPr lang="en-US" dirty="0"/>
              <a:t>Exclusions: Several types of nursing-home level exclusion criteria are applied:</a:t>
            </a:r>
          </a:p>
          <a:p>
            <a:endParaRPr lang="en-US" sz="1200" dirty="0"/>
          </a:p>
          <a:p>
            <a:pPr lvl="1"/>
            <a:r>
              <a:rPr lang="en-US" sz="2000" dirty="0"/>
              <a:t>Nursing homes that failed to submit staffing data or submitted data that are considered invalid (using the current exclusion rules for the staffing domain) for one or more of the quarters used to calculate the turnover measures are excluded</a:t>
            </a:r>
          </a:p>
          <a:p>
            <a:pPr lvl="1"/>
            <a:endParaRPr lang="en-US" sz="1200" dirty="0"/>
          </a:p>
          <a:p>
            <a:pPr lvl="1"/>
            <a:r>
              <a:rPr lang="en-US" sz="2000" dirty="0"/>
              <a:t>if a nursing home has no resident census information (derived from MDS assessments and needed for the calculation of staffing levels)</a:t>
            </a:r>
          </a:p>
          <a:p>
            <a:pPr lvl="1"/>
            <a:endParaRPr lang="en-US" sz="1200" dirty="0"/>
          </a:p>
          <a:p>
            <a:pPr lvl="1"/>
            <a:r>
              <a:rPr lang="en-US" sz="2000" dirty="0"/>
              <a:t>Nursing homes that failed an audit of the PBJ staffing data for one of the covered quarters are excluded</a:t>
            </a:r>
          </a:p>
        </p:txBody>
      </p:sp>
    </p:spTree>
    <p:extLst>
      <p:ext uri="{BB962C8B-B14F-4D97-AF65-F5344CB8AC3E}">
        <p14:creationId xmlns:p14="http://schemas.microsoft.com/office/powerpoint/2010/main" val="12175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FBF6-5868-2212-3230-3364F349C066}"/>
              </a:ext>
            </a:extLst>
          </p:cNvPr>
          <p:cNvSpPr>
            <a:spLocks noGrp="1"/>
          </p:cNvSpPr>
          <p:nvPr>
            <p:ph type="title"/>
          </p:nvPr>
        </p:nvSpPr>
        <p:spPr>
          <a:xfrm>
            <a:off x="1251678" y="172721"/>
            <a:ext cx="10178322" cy="1412240"/>
          </a:xfrm>
        </p:spPr>
        <p:txBody>
          <a:bodyPr>
            <a:normAutofit/>
          </a:bodyPr>
          <a:lstStyle/>
          <a:p>
            <a:r>
              <a:rPr lang="en-US" sz="4400" dirty="0"/>
              <a:t>Staffing Domain</a:t>
            </a:r>
          </a:p>
        </p:txBody>
      </p:sp>
      <p:sp>
        <p:nvSpPr>
          <p:cNvPr id="3" name="Content Placeholder 2">
            <a:extLst>
              <a:ext uri="{FF2B5EF4-FFF2-40B4-BE49-F238E27FC236}">
                <a16:creationId xmlns:a16="http://schemas.microsoft.com/office/drawing/2014/main" id="{0E145FB0-21DF-D647-787E-8833A1A3794C}"/>
              </a:ext>
            </a:extLst>
          </p:cNvPr>
          <p:cNvSpPr>
            <a:spLocks noGrp="1"/>
          </p:cNvSpPr>
          <p:nvPr>
            <p:ph idx="1"/>
          </p:nvPr>
        </p:nvSpPr>
        <p:spPr/>
        <p:txBody>
          <a:bodyPr/>
          <a:lstStyle/>
          <a:p>
            <a:pPr marL="0" indent="0">
              <a:buNone/>
            </a:pPr>
            <a:r>
              <a:rPr lang="en-US" sz="2800" dirty="0"/>
              <a:t>Scoring Rules for the Staffing Measures</a:t>
            </a:r>
          </a:p>
          <a:p>
            <a:r>
              <a:rPr lang="en-US" dirty="0"/>
              <a:t>Points are assigned to each of the six staffing measures</a:t>
            </a:r>
          </a:p>
          <a:p>
            <a:r>
              <a:rPr lang="en-US" dirty="0"/>
              <a:t>For the staffing level measures, more points are assigned for higher case-mix adjusted staffing levels</a:t>
            </a:r>
          </a:p>
          <a:p>
            <a:r>
              <a:rPr lang="en-US" dirty="0"/>
              <a:t>For the turnover measures, more points are assigned for lower turnover. </a:t>
            </a:r>
          </a:p>
          <a:p>
            <a:r>
              <a:rPr lang="en-US" dirty="0"/>
              <a:t>Then there are weights for the measures.</a:t>
            </a:r>
          </a:p>
        </p:txBody>
      </p:sp>
    </p:spTree>
    <p:extLst>
      <p:ext uri="{BB962C8B-B14F-4D97-AF65-F5344CB8AC3E}">
        <p14:creationId xmlns:p14="http://schemas.microsoft.com/office/powerpoint/2010/main" val="9090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A226-AB7D-2C3D-D330-EB29EFB30C35}"/>
              </a:ext>
            </a:extLst>
          </p:cNvPr>
          <p:cNvSpPr>
            <a:spLocks noGrp="1"/>
          </p:cNvSpPr>
          <p:nvPr>
            <p:ph type="title"/>
          </p:nvPr>
        </p:nvSpPr>
        <p:spPr>
          <a:xfrm>
            <a:off x="1371600" y="133568"/>
            <a:ext cx="10058400" cy="1450757"/>
          </a:xfrm>
        </p:spPr>
        <p:txBody>
          <a:bodyPr>
            <a:normAutofit/>
          </a:bodyPr>
          <a:lstStyle/>
          <a:p>
            <a:r>
              <a:rPr lang="en-US" dirty="0"/>
              <a:t>Staffing Domain</a:t>
            </a:r>
          </a:p>
        </p:txBody>
      </p:sp>
      <p:graphicFrame>
        <p:nvGraphicFramePr>
          <p:cNvPr id="4" name="Table 4">
            <a:extLst>
              <a:ext uri="{FF2B5EF4-FFF2-40B4-BE49-F238E27FC236}">
                <a16:creationId xmlns:a16="http://schemas.microsoft.com/office/drawing/2014/main" id="{4F6EB356-3B9B-3001-B907-8C975D5C91B0}"/>
              </a:ext>
            </a:extLst>
          </p:cNvPr>
          <p:cNvGraphicFramePr>
            <a:graphicFrameLocks noGrp="1"/>
          </p:cNvGraphicFramePr>
          <p:nvPr>
            <p:ph idx="1"/>
            <p:extLst>
              <p:ext uri="{D42A27DB-BD31-4B8C-83A1-F6EECF244321}">
                <p14:modId xmlns:p14="http://schemas.microsoft.com/office/powerpoint/2010/main" val="322784071"/>
              </p:ext>
            </p:extLst>
          </p:nvPr>
        </p:nvGraphicFramePr>
        <p:xfrm>
          <a:off x="1250950" y="1237128"/>
          <a:ext cx="10179050" cy="5487301"/>
        </p:xfrm>
        <a:graphic>
          <a:graphicData uri="http://schemas.openxmlformats.org/drawingml/2006/table">
            <a:tbl>
              <a:tblPr firstRow="1" bandRow="1">
                <a:tableStyleId>{5C22544A-7EE6-4342-B048-85BDC9FD1C3A}</a:tableStyleId>
              </a:tblPr>
              <a:tblGrid>
                <a:gridCol w="3236209">
                  <a:extLst>
                    <a:ext uri="{9D8B030D-6E8A-4147-A177-3AD203B41FA5}">
                      <a16:colId xmlns:a16="http://schemas.microsoft.com/office/drawing/2014/main" val="2860397579"/>
                    </a:ext>
                  </a:extLst>
                </a:gridCol>
                <a:gridCol w="6942841">
                  <a:extLst>
                    <a:ext uri="{9D8B030D-6E8A-4147-A177-3AD203B41FA5}">
                      <a16:colId xmlns:a16="http://schemas.microsoft.com/office/drawing/2014/main" val="3830664588"/>
                    </a:ext>
                  </a:extLst>
                </a:gridCol>
              </a:tblGrid>
              <a:tr h="45878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0982920"/>
                  </a:ext>
                </a:extLst>
              </a:tr>
              <a:tr h="1168955">
                <a:tc>
                  <a:txBody>
                    <a:bodyPr/>
                    <a:lstStyle/>
                    <a:p>
                      <a:pPr algn="ctr"/>
                      <a:r>
                        <a:rPr lang="en-US" sz="1600" b="0" dirty="0"/>
                        <a:t>case-mix adjusted total nurse staffing and case-mix adjusted RN staffing</a:t>
                      </a:r>
                    </a:p>
                  </a:txBody>
                  <a:tcPr anchor="ctr"/>
                </a:tc>
                <a:tc>
                  <a:txBody>
                    <a:bodyPr/>
                    <a:lstStyle/>
                    <a:p>
                      <a:r>
                        <a:rPr lang="en-US" sz="1600" b="0" dirty="0"/>
                        <a:t>a maximum of 100 points is assigned. Nursing homes are grouped into deciles based on the national distribution of each measure. Nursing homes in the lowest decile receive 10 points. Points are increased in 10- point increments so that nursing homes in the highest decile receive 100 points.</a:t>
                      </a:r>
                    </a:p>
                  </a:txBody>
                  <a:tcPr/>
                </a:tc>
                <a:extLst>
                  <a:ext uri="{0D108BD9-81ED-4DB2-BD59-A6C34878D82A}">
                    <a16:rowId xmlns:a16="http://schemas.microsoft.com/office/drawing/2014/main" val="3427300606"/>
                  </a:ext>
                </a:extLst>
              </a:tr>
              <a:tr h="1168955">
                <a:tc>
                  <a:txBody>
                    <a:bodyPr/>
                    <a:lstStyle/>
                    <a:p>
                      <a:pPr algn="ctr"/>
                      <a:r>
                        <a:rPr lang="en-US" sz="1600" b="0" dirty="0"/>
                        <a:t>case-mix adjusted total nurse staffing on the weekends</a:t>
                      </a:r>
                    </a:p>
                  </a:txBody>
                  <a:tcPr anchor="ctr"/>
                </a:tc>
                <a:tc>
                  <a:txBody>
                    <a:bodyPr/>
                    <a:lstStyle/>
                    <a:p>
                      <a:r>
                        <a:rPr lang="en-US" sz="1600" b="0" dirty="0"/>
                        <a:t>a maximum of 50 points is assigned. Nursing homes are grouped into deciles based on the national distribution of each measure. Nursing homes in the lowest decile receive 5 points. Points are increased in 5-point increments so that nursing homes in the highest decile receive 50 points.</a:t>
                      </a:r>
                    </a:p>
                  </a:txBody>
                  <a:tcPr/>
                </a:tc>
                <a:extLst>
                  <a:ext uri="{0D108BD9-81ED-4DB2-BD59-A6C34878D82A}">
                    <a16:rowId xmlns:a16="http://schemas.microsoft.com/office/drawing/2014/main" val="3156060551"/>
                  </a:ext>
                </a:extLst>
              </a:tr>
              <a:tr h="1345304">
                <a:tc>
                  <a:txBody>
                    <a:bodyPr/>
                    <a:lstStyle/>
                    <a:p>
                      <a:pPr algn="ctr"/>
                      <a:r>
                        <a:rPr lang="en-US" sz="1600" b="0" dirty="0"/>
                        <a:t>total nurse turnover and RN turnover</a:t>
                      </a:r>
                    </a:p>
                  </a:txBody>
                  <a:tcPr anchor="ctr"/>
                </a:tc>
                <a:tc>
                  <a:txBody>
                    <a:bodyPr/>
                    <a:lstStyle/>
                    <a:p>
                      <a:r>
                        <a:rPr lang="en-US" sz="1600" b="0" dirty="0"/>
                        <a:t>a maximum of 50 points is assigned. Nursing homes are grouped into deciles based on the national distribution of each measure. Nursing homes in the decile with the highest turnover receive 5 points. Points are increased in 5-point increments so that nursing homes in the decile with the lowest turnover receive 50 points.</a:t>
                      </a:r>
                    </a:p>
                  </a:txBody>
                  <a:tcPr/>
                </a:tc>
                <a:extLst>
                  <a:ext uri="{0D108BD9-81ED-4DB2-BD59-A6C34878D82A}">
                    <a16:rowId xmlns:a16="http://schemas.microsoft.com/office/drawing/2014/main" val="4164261167"/>
                  </a:ext>
                </a:extLst>
              </a:tr>
              <a:tr h="1345304">
                <a:tc>
                  <a:txBody>
                    <a:bodyPr/>
                    <a:lstStyle/>
                    <a:p>
                      <a:pPr algn="ctr"/>
                      <a:r>
                        <a:rPr lang="en-US" sz="1600" dirty="0"/>
                        <a:t>administrator turnover</a:t>
                      </a:r>
                      <a:endParaRPr lang="en-US" sz="1600" b="0" dirty="0"/>
                    </a:p>
                  </a:txBody>
                  <a:tcPr anchor="ctr"/>
                </a:tc>
                <a:tc>
                  <a:txBody>
                    <a:bodyPr/>
                    <a:lstStyle/>
                    <a:p>
                      <a:r>
                        <a:rPr lang="en-US" sz="1600" dirty="0"/>
                        <a:t>a maximum of 30 points is assigned. Nursing homes with no administrator departures during the measurement period receive 30 points; nursing homes with one administrator departure receive 25 points; and nursing homes with two or more administrator departures during the annual measurement period receive 10 points.</a:t>
                      </a:r>
                      <a:endParaRPr lang="en-US" sz="1600" b="0" dirty="0"/>
                    </a:p>
                  </a:txBody>
                  <a:tcPr/>
                </a:tc>
                <a:extLst>
                  <a:ext uri="{0D108BD9-81ED-4DB2-BD59-A6C34878D82A}">
                    <a16:rowId xmlns:a16="http://schemas.microsoft.com/office/drawing/2014/main" val="1957639195"/>
                  </a:ext>
                </a:extLst>
              </a:tr>
            </a:tbl>
          </a:graphicData>
        </a:graphic>
      </p:graphicFrame>
    </p:spTree>
    <p:extLst>
      <p:ext uri="{BB962C8B-B14F-4D97-AF65-F5344CB8AC3E}">
        <p14:creationId xmlns:p14="http://schemas.microsoft.com/office/powerpoint/2010/main" val="1679928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BE1F6-1B92-7A3E-10DC-25AF1F15B911}"/>
              </a:ext>
            </a:extLst>
          </p:cNvPr>
          <p:cNvSpPr>
            <a:spLocks noGrp="1"/>
          </p:cNvSpPr>
          <p:nvPr>
            <p:ph type="title"/>
          </p:nvPr>
        </p:nvSpPr>
        <p:spPr/>
        <p:txBody>
          <a:bodyPr/>
          <a:lstStyle/>
          <a:p>
            <a:r>
              <a:rPr lang="en-US" sz="4800" dirty="0"/>
              <a:t>Staffing Domain</a:t>
            </a:r>
            <a:endParaRPr lang="en-US" dirty="0"/>
          </a:p>
        </p:txBody>
      </p:sp>
      <p:pic>
        <p:nvPicPr>
          <p:cNvPr id="8" name="Content Placeholder 7">
            <a:extLst>
              <a:ext uri="{FF2B5EF4-FFF2-40B4-BE49-F238E27FC236}">
                <a16:creationId xmlns:a16="http://schemas.microsoft.com/office/drawing/2014/main" id="{CB170D9D-BB17-AC94-E33B-D0B7029A41B4}"/>
              </a:ext>
            </a:extLst>
          </p:cNvPr>
          <p:cNvPicPr>
            <a:picLocks noGrp="1" noChangeAspect="1"/>
          </p:cNvPicPr>
          <p:nvPr>
            <p:ph sz="half" idx="1"/>
          </p:nvPr>
        </p:nvPicPr>
        <p:blipFill>
          <a:blip r:embed="rId3"/>
          <a:stretch>
            <a:fillRect/>
          </a:stretch>
        </p:blipFill>
        <p:spPr>
          <a:xfrm>
            <a:off x="1051560" y="1381761"/>
            <a:ext cx="4800600" cy="5476239"/>
          </a:xfrm>
        </p:spPr>
      </p:pic>
      <p:pic>
        <p:nvPicPr>
          <p:cNvPr id="10" name="Content Placeholder 9">
            <a:extLst>
              <a:ext uri="{FF2B5EF4-FFF2-40B4-BE49-F238E27FC236}">
                <a16:creationId xmlns:a16="http://schemas.microsoft.com/office/drawing/2014/main" id="{D5953A59-E836-83AB-2386-F560433A5117}"/>
              </a:ext>
            </a:extLst>
          </p:cNvPr>
          <p:cNvPicPr>
            <a:picLocks noGrp="1" noChangeAspect="1"/>
          </p:cNvPicPr>
          <p:nvPr>
            <p:ph sz="half" idx="2"/>
          </p:nvPr>
        </p:nvPicPr>
        <p:blipFill rotWithShape="1">
          <a:blip r:embed="rId4"/>
          <a:srcRect t="2814"/>
          <a:stretch/>
        </p:blipFill>
        <p:spPr>
          <a:xfrm>
            <a:off x="6174889" y="1581374"/>
            <a:ext cx="5163671" cy="5276626"/>
          </a:xfrm>
        </p:spPr>
      </p:pic>
    </p:spTree>
    <p:extLst>
      <p:ext uri="{BB962C8B-B14F-4D97-AF65-F5344CB8AC3E}">
        <p14:creationId xmlns:p14="http://schemas.microsoft.com/office/powerpoint/2010/main" val="369722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C2C1-4190-F320-6341-66AAEC142B6E}"/>
              </a:ext>
            </a:extLst>
          </p:cNvPr>
          <p:cNvSpPr>
            <a:spLocks noGrp="1"/>
          </p:cNvSpPr>
          <p:nvPr>
            <p:ph type="title"/>
          </p:nvPr>
        </p:nvSpPr>
        <p:spPr/>
        <p:txBody>
          <a:bodyPr>
            <a:normAutofit/>
          </a:bodyPr>
          <a:lstStyle/>
          <a:p>
            <a:r>
              <a:rPr lang="en-US" sz="4000" dirty="0"/>
              <a:t>Staffing Domain</a:t>
            </a:r>
          </a:p>
        </p:txBody>
      </p:sp>
      <p:sp>
        <p:nvSpPr>
          <p:cNvPr id="3" name="Content Placeholder 2">
            <a:extLst>
              <a:ext uri="{FF2B5EF4-FFF2-40B4-BE49-F238E27FC236}">
                <a16:creationId xmlns:a16="http://schemas.microsoft.com/office/drawing/2014/main" id="{59E99669-0396-66AA-197F-1D8618742893}"/>
              </a:ext>
            </a:extLst>
          </p:cNvPr>
          <p:cNvSpPr>
            <a:spLocks noGrp="1"/>
          </p:cNvSpPr>
          <p:nvPr>
            <p:ph idx="1"/>
          </p:nvPr>
        </p:nvSpPr>
        <p:spPr/>
        <p:txBody>
          <a:bodyPr/>
          <a:lstStyle/>
          <a:p>
            <a:r>
              <a:rPr lang="en-US" dirty="0"/>
              <a:t>Once points are assigned for each of the six staffing measures, these points are summed to provide a total staffing score for each nursing home. </a:t>
            </a:r>
          </a:p>
          <a:p>
            <a:r>
              <a:rPr lang="en-US" dirty="0"/>
              <a:t>There is a maximum of 380 possible points.</a:t>
            </a:r>
          </a:p>
          <a:p>
            <a:r>
              <a:rPr lang="en-US" dirty="0"/>
              <a:t>No staffing rating is assigned to nursing homes with reported nurse staffing levels for the quarter that are considered invalid according to the staffing level exclusion rules described previously. </a:t>
            </a:r>
          </a:p>
          <a:p>
            <a:r>
              <a:rPr lang="en-US" dirty="0"/>
              <a:t>However, if a nursing home has valid data for the nurse staffing level measures but is missing one or more of the turnover measures, a rating will be assigned based on the staffing level measures and any available turnover measures. </a:t>
            </a:r>
          </a:p>
          <a:p>
            <a:r>
              <a:rPr lang="en-US" dirty="0"/>
              <a:t>These nursing homes will have a maximum possible score of less than 380 points; thus, their staffing score is rescaled according to the following formula….</a:t>
            </a:r>
          </a:p>
        </p:txBody>
      </p:sp>
    </p:spTree>
    <p:extLst>
      <p:ext uri="{BB962C8B-B14F-4D97-AF65-F5344CB8AC3E}">
        <p14:creationId xmlns:p14="http://schemas.microsoft.com/office/powerpoint/2010/main" val="33024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71A0-36CF-39F4-B677-F3D6D13F33D8}"/>
              </a:ext>
            </a:extLst>
          </p:cNvPr>
          <p:cNvSpPr>
            <a:spLocks noGrp="1"/>
          </p:cNvSpPr>
          <p:nvPr>
            <p:ph type="title"/>
          </p:nvPr>
        </p:nvSpPr>
        <p:spPr>
          <a:xfrm>
            <a:off x="988926" y="0"/>
            <a:ext cx="10058400" cy="1450757"/>
          </a:xfrm>
        </p:spPr>
        <p:txBody>
          <a:bodyPr>
            <a:normAutofit/>
          </a:bodyPr>
          <a:lstStyle/>
          <a:p>
            <a:r>
              <a:rPr lang="en-US" dirty="0"/>
              <a:t>Staffing Domain</a:t>
            </a:r>
          </a:p>
        </p:txBody>
      </p:sp>
      <p:pic>
        <p:nvPicPr>
          <p:cNvPr id="5" name="Content Placeholder 4" descr="Table&#10;&#10;Description automatically generated">
            <a:extLst>
              <a:ext uri="{FF2B5EF4-FFF2-40B4-BE49-F238E27FC236}">
                <a16:creationId xmlns:a16="http://schemas.microsoft.com/office/drawing/2014/main" id="{0070F6A3-01D6-FEF8-5C1F-033C2E3CDCE0}"/>
              </a:ext>
            </a:extLst>
          </p:cNvPr>
          <p:cNvPicPr>
            <a:picLocks noGrp="1" noChangeAspect="1"/>
          </p:cNvPicPr>
          <p:nvPr>
            <p:ph idx="1"/>
          </p:nvPr>
        </p:nvPicPr>
        <p:blipFill>
          <a:blip r:embed="rId3" cstate="print">
            <a:grayscl/>
            <a:extLst>
              <a:ext uri="{28A0092B-C50C-407E-A947-70E740481C1C}">
                <a14:useLocalDpi xmlns:a14="http://schemas.microsoft.com/office/drawing/2010/main" val="0"/>
              </a:ext>
            </a:extLst>
          </a:blip>
          <a:stretch>
            <a:fillRect/>
          </a:stretch>
        </p:blipFill>
        <p:spPr>
          <a:xfrm>
            <a:off x="1250950" y="1838700"/>
            <a:ext cx="10179050" cy="2768931"/>
          </a:xfrm>
        </p:spPr>
      </p:pic>
    </p:spTree>
    <p:extLst>
      <p:ext uri="{BB962C8B-B14F-4D97-AF65-F5344CB8AC3E}">
        <p14:creationId xmlns:p14="http://schemas.microsoft.com/office/powerpoint/2010/main" val="3412514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0C45D2-E40C-E752-BFCA-A5139087AC15}"/>
              </a:ext>
            </a:extLst>
          </p:cNvPr>
          <p:cNvSpPr>
            <a:spLocks noGrp="1"/>
          </p:cNvSpPr>
          <p:nvPr>
            <p:ph type="title"/>
          </p:nvPr>
        </p:nvSpPr>
        <p:spPr/>
        <p:txBody>
          <a:bodyPr/>
          <a:lstStyle/>
          <a:p>
            <a:r>
              <a:rPr lang="en-US" sz="2000" dirty="0"/>
              <a:t>Staffing Domain</a:t>
            </a:r>
            <a:endParaRPr lang="en-US" dirty="0"/>
          </a:p>
        </p:txBody>
      </p:sp>
      <p:sp>
        <p:nvSpPr>
          <p:cNvPr id="9" name="Content Placeholder 8">
            <a:extLst>
              <a:ext uri="{FF2B5EF4-FFF2-40B4-BE49-F238E27FC236}">
                <a16:creationId xmlns:a16="http://schemas.microsoft.com/office/drawing/2014/main" id="{E36E9BCF-0DCC-580B-0512-7421385E548A}"/>
              </a:ext>
            </a:extLst>
          </p:cNvPr>
          <p:cNvSpPr>
            <a:spLocks noGrp="1"/>
          </p:cNvSpPr>
          <p:nvPr>
            <p:ph idx="1"/>
          </p:nvPr>
        </p:nvSpPr>
        <p:spPr/>
        <p:txBody>
          <a:bodyPr>
            <a:normAutofit fontScale="92500" lnSpcReduction="20000"/>
          </a:bodyPr>
          <a:lstStyle/>
          <a:p>
            <a:pPr marL="0" indent="0">
              <a:buNone/>
            </a:pPr>
            <a:r>
              <a:rPr lang="en-US" dirty="0"/>
              <a:t>How It Works…</a:t>
            </a:r>
          </a:p>
          <a:p>
            <a:pPr marL="514350" indent="-514350">
              <a:buFont typeface="+mj-lt"/>
              <a:buAutoNum type="arabicPeriod"/>
            </a:pPr>
            <a:r>
              <a:rPr lang="en-US" dirty="0"/>
              <a:t>We take the 6 measures and find the corresponding data for each</a:t>
            </a:r>
          </a:p>
          <a:p>
            <a:pPr marL="514350" indent="-514350">
              <a:buFont typeface="+mj-lt"/>
              <a:buAutoNum type="arabicPeriod"/>
            </a:pPr>
            <a:r>
              <a:rPr lang="en-US" dirty="0"/>
              <a:t>Find the corresponding points for each data set on the tables</a:t>
            </a:r>
          </a:p>
          <a:p>
            <a:pPr marL="514350" indent="-514350">
              <a:buFont typeface="+mj-lt"/>
              <a:buAutoNum type="arabicPeriod"/>
            </a:pPr>
            <a:r>
              <a:rPr lang="en-US" dirty="0"/>
              <a:t>Add all 6 points.</a:t>
            </a:r>
          </a:p>
          <a:p>
            <a:pPr marL="514350" indent="-514350">
              <a:buFont typeface="+mj-lt"/>
              <a:buAutoNum type="arabicPeriod"/>
            </a:pPr>
            <a:r>
              <a:rPr lang="en-US" dirty="0"/>
              <a:t>Find our staffing rating on the point range table.</a:t>
            </a:r>
          </a:p>
          <a:p>
            <a:pPr marL="514350" indent="-514350">
              <a:buFont typeface="+mj-lt"/>
              <a:buAutoNum type="arabicPeriod"/>
            </a:pPr>
            <a:r>
              <a:rPr lang="en-US" dirty="0"/>
              <a:t>And then we analyze how to get our numbers up using the data….</a:t>
            </a:r>
          </a:p>
        </p:txBody>
      </p:sp>
      <p:sp>
        <p:nvSpPr>
          <p:cNvPr id="10" name="Text Placeholder 9">
            <a:extLst>
              <a:ext uri="{FF2B5EF4-FFF2-40B4-BE49-F238E27FC236}">
                <a16:creationId xmlns:a16="http://schemas.microsoft.com/office/drawing/2014/main" id="{12269C28-91DC-54A1-85F3-B49727DE4590}"/>
              </a:ext>
            </a:extLst>
          </p:cNvPr>
          <p:cNvSpPr>
            <a:spLocks noGrp="1"/>
          </p:cNvSpPr>
          <p:nvPr>
            <p:ph type="body" sz="half" idx="2"/>
          </p:nvPr>
        </p:nvSpPr>
        <p:spPr/>
        <p:txBody>
          <a:bodyPr/>
          <a:lstStyle/>
          <a:p>
            <a:r>
              <a:rPr lang="en-US" sz="2800" dirty="0"/>
              <a:t>Analyze the Data </a:t>
            </a:r>
          </a:p>
          <a:p>
            <a:pPr algn="ctr"/>
            <a:r>
              <a:rPr lang="en-US" sz="2400" dirty="0"/>
              <a:t>PUT YOUR EFFORTS INTO THE AREA THAT WILL CAUSE THE BIGGEST IMPACT WITH THE LEAST AMOUNT OF WORK/MONEY</a:t>
            </a:r>
          </a:p>
        </p:txBody>
      </p:sp>
    </p:spTree>
    <p:extLst>
      <p:ext uri="{BB962C8B-B14F-4D97-AF65-F5344CB8AC3E}">
        <p14:creationId xmlns:p14="http://schemas.microsoft.com/office/powerpoint/2010/main" val="1083060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56A1-C44F-103A-5E88-913B3A05857C}"/>
              </a:ext>
            </a:extLst>
          </p:cNvPr>
          <p:cNvSpPr>
            <a:spLocks noGrp="1"/>
          </p:cNvSpPr>
          <p:nvPr>
            <p:ph type="title"/>
          </p:nvPr>
        </p:nvSpPr>
        <p:spPr/>
        <p:txBody>
          <a:bodyPr/>
          <a:lstStyle/>
          <a:p>
            <a:r>
              <a:rPr lang="en-US" sz="4800" dirty="0"/>
              <a:t>Staffing Domain</a:t>
            </a:r>
            <a:endParaRPr lang="en-US" dirty="0"/>
          </a:p>
        </p:txBody>
      </p:sp>
      <p:sp>
        <p:nvSpPr>
          <p:cNvPr id="5" name="Content Placeholder 4">
            <a:extLst>
              <a:ext uri="{FF2B5EF4-FFF2-40B4-BE49-F238E27FC236}">
                <a16:creationId xmlns:a16="http://schemas.microsoft.com/office/drawing/2014/main" id="{1B997192-EE59-F8DB-4F5E-2194DED47E3B}"/>
              </a:ext>
            </a:extLst>
          </p:cNvPr>
          <p:cNvSpPr>
            <a:spLocks noGrp="1"/>
          </p:cNvSpPr>
          <p:nvPr>
            <p:ph idx="1"/>
          </p:nvPr>
        </p:nvSpPr>
        <p:spPr/>
        <p:txBody>
          <a:bodyPr>
            <a:normAutofit/>
          </a:bodyPr>
          <a:lstStyle/>
          <a:p>
            <a:r>
              <a:rPr lang="en-US" sz="2400" dirty="0"/>
              <a:t>Example… </a:t>
            </a:r>
          </a:p>
          <a:p>
            <a:endParaRPr lang="en-US" sz="2400" dirty="0"/>
          </a:p>
          <a:p>
            <a:r>
              <a:rPr lang="en-US" sz="2400" dirty="0"/>
              <a:t>Adjusted RN Staffing is .372 Adjusted</a:t>
            </a:r>
          </a:p>
          <a:p>
            <a:r>
              <a:rPr lang="en-US" sz="2400" dirty="0"/>
              <a:t>Total nursing is 3.12 </a:t>
            </a:r>
          </a:p>
          <a:p>
            <a:r>
              <a:rPr lang="en-US" sz="2400" dirty="0"/>
              <a:t>Adjusted Nursing on Weekend is 3.172 </a:t>
            </a:r>
          </a:p>
          <a:p>
            <a:endParaRPr lang="en-US" sz="2400" dirty="0"/>
          </a:p>
          <a:p>
            <a:r>
              <a:rPr lang="en-US" sz="2400" dirty="0"/>
              <a:t>Just by looking at the points table, which would be the easiest to move point wise and why?</a:t>
            </a:r>
          </a:p>
        </p:txBody>
      </p:sp>
    </p:spTree>
    <p:extLst>
      <p:ext uri="{BB962C8B-B14F-4D97-AF65-F5344CB8AC3E}">
        <p14:creationId xmlns:p14="http://schemas.microsoft.com/office/powerpoint/2010/main" val="291859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63600-7CFA-9B0F-A704-B1DB198AC10A}"/>
              </a:ext>
            </a:extLst>
          </p:cNvPr>
          <p:cNvSpPr>
            <a:spLocks noGrp="1"/>
          </p:cNvSpPr>
          <p:nvPr>
            <p:ph type="title"/>
          </p:nvPr>
        </p:nvSpPr>
        <p:spPr/>
        <p:txBody>
          <a:bodyPr/>
          <a:lstStyle/>
          <a:p>
            <a:r>
              <a:rPr lang="en-US" dirty="0"/>
              <a:t>Care Compare </a:t>
            </a:r>
          </a:p>
        </p:txBody>
      </p:sp>
      <p:sp>
        <p:nvSpPr>
          <p:cNvPr id="7" name="Content Placeholder 6">
            <a:extLst>
              <a:ext uri="{FF2B5EF4-FFF2-40B4-BE49-F238E27FC236}">
                <a16:creationId xmlns:a16="http://schemas.microsoft.com/office/drawing/2014/main" id="{13A6A733-F8C4-1034-67F4-5B8FFB94195E}"/>
              </a:ext>
            </a:extLst>
          </p:cNvPr>
          <p:cNvSpPr>
            <a:spLocks noGrp="1"/>
          </p:cNvSpPr>
          <p:nvPr>
            <p:ph idx="1"/>
          </p:nvPr>
        </p:nvSpPr>
        <p:spPr/>
        <p:txBody>
          <a:bodyPr/>
          <a:lstStyle/>
          <a:p>
            <a:r>
              <a:rPr lang="en-US" dirty="0"/>
              <a:t>Effective December 1, 2020, Care Compare replaces eight health care-specific websites, such as Nursing Home Compare and Hospice Compare.</a:t>
            </a:r>
          </a:p>
        </p:txBody>
      </p:sp>
      <p:pic>
        <p:nvPicPr>
          <p:cNvPr id="9" name="Picture 8">
            <a:hlinkClick r:id="rId3"/>
            <a:extLst>
              <a:ext uri="{FF2B5EF4-FFF2-40B4-BE49-F238E27FC236}">
                <a16:creationId xmlns:a16="http://schemas.microsoft.com/office/drawing/2014/main" id="{F1E5BAE7-956B-C3B8-C3C3-E6757AD84EAE}"/>
              </a:ext>
            </a:extLst>
          </p:cNvPr>
          <p:cNvPicPr>
            <a:picLocks noChangeAspect="1"/>
          </p:cNvPicPr>
          <p:nvPr/>
        </p:nvPicPr>
        <p:blipFill>
          <a:blip r:embed="rId4"/>
          <a:stretch>
            <a:fillRect/>
          </a:stretch>
        </p:blipFill>
        <p:spPr>
          <a:xfrm>
            <a:off x="3263316" y="2441196"/>
            <a:ext cx="6375633" cy="3641597"/>
          </a:xfrm>
          <a:prstGeom prst="rect">
            <a:avLst/>
          </a:prstGeom>
        </p:spPr>
      </p:pic>
    </p:spTree>
    <p:extLst>
      <p:ext uri="{BB962C8B-B14F-4D97-AF65-F5344CB8AC3E}">
        <p14:creationId xmlns:p14="http://schemas.microsoft.com/office/powerpoint/2010/main" val="2370561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U-Turn 21">
            <a:extLst>
              <a:ext uri="{FF2B5EF4-FFF2-40B4-BE49-F238E27FC236}">
                <a16:creationId xmlns:a16="http://schemas.microsoft.com/office/drawing/2014/main" id="{4FA72B36-2661-FA8F-31F0-AB7C666FE4EC}"/>
              </a:ext>
            </a:extLst>
          </p:cNvPr>
          <p:cNvSpPr/>
          <p:nvPr/>
        </p:nvSpPr>
        <p:spPr>
          <a:xfrm rot="5400000">
            <a:off x="6303994" y="5181959"/>
            <a:ext cx="886968"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U-Turn 20">
            <a:extLst>
              <a:ext uri="{FF2B5EF4-FFF2-40B4-BE49-F238E27FC236}">
                <a16:creationId xmlns:a16="http://schemas.microsoft.com/office/drawing/2014/main" id="{7C00EECF-98A8-B7A9-3506-A915E9D9301D}"/>
              </a:ext>
            </a:extLst>
          </p:cNvPr>
          <p:cNvSpPr/>
          <p:nvPr/>
        </p:nvSpPr>
        <p:spPr>
          <a:xfrm rot="5400000">
            <a:off x="6288370" y="3852475"/>
            <a:ext cx="886968" cy="877824"/>
          </a:xfrm>
          <a:prstGeom prst="uturnArrow">
            <a:avLst>
              <a:gd name="adj1" fmla="val 25000"/>
              <a:gd name="adj2" fmla="val 25000"/>
              <a:gd name="adj3" fmla="val 25000"/>
              <a:gd name="adj4" fmla="val 44271"/>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Arrow: U-Turn 19">
            <a:extLst>
              <a:ext uri="{FF2B5EF4-FFF2-40B4-BE49-F238E27FC236}">
                <a16:creationId xmlns:a16="http://schemas.microsoft.com/office/drawing/2014/main" id="{6B48E560-9471-AF83-1DA0-4B0CD7160DF2}"/>
              </a:ext>
            </a:extLst>
          </p:cNvPr>
          <p:cNvSpPr/>
          <p:nvPr/>
        </p:nvSpPr>
        <p:spPr>
          <a:xfrm rot="5400000">
            <a:off x="6303994" y="2261738"/>
            <a:ext cx="886968" cy="87782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7">
            <a:extLst>
              <a:ext uri="{FF2B5EF4-FFF2-40B4-BE49-F238E27FC236}">
                <a16:creationId xmlns:a16="http://schemas.microsoft.com/office/drawing/2014/main" id="{F301A9AA-C73B-F5E9-0C7A-80A6BC43C023}"/>
              </a:ext>
            </a:extLst>
          </p:cNvPr>
          <p:cNvSpPr>
            <a:spLocks noGrp="1"/>
          </p:cNvSpPr>
          <p:nvPr>
            <p:ph type="title"/>
          </p:nvPr>
        </p:nvSpPr>
        <p:spPr/>
        <p:txBody>
          <a:bodyPr/>
          <a:lstStyle/>
          <a:p>
            <a:r>
              <a:rPr lang="en-US" sz="4800" dirty="0"/>
              <a:t>Staffing Domain</a:t>
            </a:r>
            <a:endParaRPr lang="en-US" dirty="0"/>
          </a:p>
        </p:txBody>
      </p:sp>
      <p:pic>
        <p:nvPicPr>
          <p:cNvPr id="7" name="Content Placeholder 6">
            <a:extLst>
              <a:ext uri="{FF2B5EF4-FFF2-40B4-BE49-F238E27FC236}">
                <a16:creationId xmlns:a16="http://schemas.microsoft.com/office/drawing/2014/main" id="{DFA18B58-CE28-C458-9183-0A1BC4140803}"/>
              </a:ext>
            </a:extLst>
          </p:cNvPr>
          <p:cNvPicPr>
            <a:picLocks noGrp="1" noChangeAspect="1"/>
          </p:cNvPicPr>
          <p:nvPr>
            <p:ph idx="1"/>
          </p:nvPr>
        </p:nvPicPr>
        <p:blipFill rotWithShape="1">
          <a:blip r:embed="rId3"/>
          <a:srcRect r="2330"/>
          <a:stretch/>
        </p:blipFill>
        <p:spPr>
          <a:xfrm>
            <a:off x="1097280" y="1237129"/>
            <a:ext cx="5411096" cy="5448149"/>
          </a:xfrm>
          <a:prstGeom prst="rect">
            <a:avLst/>
          </a:prstGeom>
        </p:spPr>
      </p:pic>
      <p:sp>
        <p:nvSpPr>
          <p:cNvPr id="9" name="TextBox 8">
            <a:extLst>
              <a:ext uri="{FF2B5EF4-FFF2-40B4-BE49-F238E27FC236}">
                <a16:creationId xmlns:a16="http://schemas.microsoft.com/office/drawing/2014/main" id="{6D02C128-56BF-1C49-A978-2BB41A63A3AA}"/>
              </a:ext>
            </a:extLst>
          </p:cNvPr>
          <p:cNvSpPr txBox="1"/>
          <p:nvPr/>
        </p:nvSpPr>
        <p:spPr>
          <a:xfrm>
            <a:off x="6508376" y="2741094"/>
            <a:ext cx="2237590" cy="338554"/>
          </a:xfrm>
          <a:prstGeom prst="rect">
            <a:avLst/>
          </a:prstGeom>
          <a:noFill/>
        </p:spPr>
        <p:txBody>
          <a:bodyPr wrap="square" rtlCol="0">
            <a:spAutoFit/>
          </a:bodyPr>
          <a:lstStyle/>
          <a:p>
            <a:r>
              <a:rPr lang="en-US" sz="1600" dirty="0"/>
              <a:t>.372</a:t>
            </a:r>
          </a:p>
        </p:txBody>
      </p:sp>
      <p:sp>
        <p:nvSpPr>
          <p:cNvPr id="10" name="TextBox 9">
            <a:extLst>
              <a:ext uri="{FF2B5EF4-FFF2-40B4-BE49-F238E27FC236}">
                <a16:creationId xmlns:a16="http://schemas.microsoft.com/office/drawing/2014/main" id="{35F80D82-64CC-790A-2415-EAF8474FB85D}"/>
              </a:ext>
            </a:extLst>
          </p:cNvPr>
          <p:cNvSpPr txBox="1"/>
          <p:nvPr/>
        </p:nvSpPr>
        <p:spPr>
          <a:xfrm>
            <a:off x="6508376" y="4321942"/>
            <a:ext cx="2237590" cy="338554"/>
          </a:xfrm>
          <a:prstGeom prst="rect">
            <a:avLst/>
          </a:prstGeom>
          <a:noFill/>
        </p:spPr>
        <p:txBody>
          <a:bodyPr wrap="square" rtlCol="0">
            <a:spAutoFit/>
          </a:bodyPr>
          <a:lstStyle/>
          <a:p>
            <a:r>
              <a:rPr lang="en-US" sz="1600" dirty="0"/>
              <a:t>3.12</a:t>
            </a:r>
          </a:p>
        </p:txBody>
      </p:sp>
      <p:sp>
        <p:nvSpPr>
          <p:cNvPr id="11" name="TextBox 10">
            <a:extLst>
              <a:ext uri="{FF2B5EF4-FFF2-40B4-BE49-F238E27FC236}">
                <a16:creationId xmlns:a16="http://schemas.microsoft.com/office/drawing/2014/main" id="{627DF13E-68AD-5702-5077-03FF150B0371}"/>
              </a:ext>
            </a:extLst>
          </p:cNvPr>
          <p:cNvSpPr txBox="1"/>
          <p:nvPr/>
        </p:nvSpPr>
        <p:spPr>
          <a:xfrm>
            <a:off x="6508376" y="5683074"/>
            <a:ext cx="2237590" cy="307777"/>
          </a:xfrm>
          <a:prstGeom prst="rect">
            <a:avLst/>
          </a:prstGeom>
          <a:noFill/>
        </p:spPr>
        <p:txBody>
          <a:bodyPr wrap="square" rtlCol="0">
            <a:spAutoFit/>
          </a:bodyPr>
          <a:lstStyle/>
          <a:p>
            <a:r>
              <a:rPr lang="en-US" sz="1400" dirty="0"/>
              <a:t>3.172</a:t>
            </a:r>
          </a:p>
        </p:txBody>
      </p:sp>
      <p:sp>
        <p:nvSpPr>
          <p:cNvPr id="25" name="TextBox 24">
            <a:extLst>
              <a:ext uri="{FF2B5EF4-FFF2-40B4-BE49-F238E27FC236}">
                <a16:creationId xmlns:a16="http://schemas.microsoft.com/office/drawing/2014/main" id="{055ED8C8-D82F-3284-A087-45197D378D89}"/>
              </a:ext>
            </a:extLst>
          </p:cNvPr>
          <p:cNvSpPr txBox="1"/>
          <p:nvPr/>
        </p:nvSpPr>
        <p:spPr>
          <a:xfrm>
            <a:off x="8032965" y="2559569"/>
            <a:ext cx="3397035" cy="2862322"/>
          </a:xfrm>
          <a:prstGeom prst="rect">
            <a:avLst/>
          </a:prstGeom>
          <a:noFill/>
        </p:spPr>
        <p:txBody>
          <a:bodyPr wrap="square">
            <a:spAutoFit/>
          </a:bodyPr>
          <a:lstStyle/>
          <a:p>
            <a:r>
              <a:rPr lang="en-US" dirty="0"/>
              <a:t>Example Answer: </a:t>
            </a:r>
          </a:p>
          <a:p>
            <a:r>
              <a:rPr lang="en-US" dirty="0"/>
              <a:t>Adjusted (Case mix) Weekend points table is 2.985 through 3.173 for 25 points. </a:t>
            </a:r>
          </a:p>
          <a:p>
            <a:r>
              <a:rPr lang="en-US" dirty="0"/>
              <a:t>We are at 3.172. </a:t>
            </a:r>
          </a:p>
          <a:p>
            <a:r>
              <a:rPr lang="en-US" dirty="0"/>
              <a:t>Bringing it up .002 would give us 30 points on the chart. </a:t>
            </a:r>
          </a:p>
          <a:p>
            <a:r>
              <a:rPr lang="en-US" dirty="0"/>
              <a:t>Focusing on our weekend staffing (all nursing) would be the easiest to impact.</a:t>
            </a:r>
          </a:p>
        </p:txBody>
      </p:sp>
    </p:spTree>
    <p:extLst>
      <p:ext uri="{BB962C8B-B14F-4D97-AF65-F5344CB8AC3E}">
        <p14:creationId xmlns:p14="http://schemas.microsoft.com/office/powerpoint/2010/main" val="38689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E31E-A2F4-6BC5-BEAC-4CDFF7F0473C}"/>
              </a:ext>
            </a:extLst>
          </p:cNvPr>
          <p:cNvSpPr>
            <a:spLocks noGrp="1"/>
          </p:cNvSpPr>
          <p:nvPr>
            <p:ph type="title"/>
          </p:nvPr>
        </p:nvSpPr>
        <p:spPr/>
        <p:txBody>
          <a:bodyPr/>
          <a:lstStyle/>
          <a:p>
            <a:r>
              <a:rPr lang="en-US" dirty="0"/>
              <a:t>Staffing Domain</a:t>
            </a:r>
          </a:p>
        </p:txBody>
      </p:sp>
      <p:sp>
        <p:nvSpPr>
          <p:cNvPr id="3" name="Content Placeholder 2">
            <a:extLst>
              <a:ext uri="{FF2B5EF4-FFF2-40B4-BE49-F238E27FC236}">
                <a16:creationId xmlns:a16="http://schemas.microsoft.com/office/drawing/2014/main" id="{C1890717-ACF9-3E41-463D-50412FFEA0C0}"/>
              </a:ext>
            </a:extLst>
          </p:cNvPr>
          <p:cNvSpPr>
            <a:spLocks noGrp="1"/>
          </p:cNvSpPr>
          <p:nvPr>
            <p:ph idx="1"/>
          </p:nvPr>
        </p:nvSpPr>
        <p:spPr/>
        <p:txBody>
          <a:bodyPr/>
          <a:lstStyle/>
          <a:p>
            <a:pPr marL="0" indent="0">
              <a:buNone/>
            </a:pPr>
            <a:r>
              <a:rPr lang="en-US" sz="2800" dirty="0"/>
              <a:t>Staffing rating changes: </a:t>
            </a:r>
          </a:p>
          <a:p>
            <a:r>
              <a:rPr lang="en-US" dirty="0"/>
              <a:t>PBJ staffing data are reported quarterly, so new staffing measures and ratings are calculated and posted quarterly. Changes in a nursing home’s staffing measure or rating may be due to differences in the number of hours submitted for staff, changes in the daily census, changes in resident case-mix from the previous quarter, or changes in staff turnover.  Additionally, the audit process may lead to a change in the staffing rating for a facility. </a:t>
            </a:r>
          </a:p>
        </p:txBody>
      </p:sp>
    </p:spTree>
    <p:extLst>
      <p:ext uri="{BB962C8B-B14F-4D97-AF65-F5344CB8AC3E}">
        <p14:creationId xmlns:p14="http://schemas.microsoft.com/office/powerpoint/2010/main" val="3796378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F1F8BE-73CE-99D7-67CD-1EB92B4C4A41}"/>
              </a:ext>
            </a:extLst>
          </p:cNvPr>
          <p:cNvSpPr>
            <a:spLocks noGrp="1"/>
          </p:cNvSpPr>
          <p:nvPr>
            <p:ph type="ctrTitle"/>
          </p:nvPr>
        </p:nvSpPr>
        <p:spPr>
          <a:xfrm>
            <a:off x="936791" y="1464148"/>
            <a:ext cx="10318418" cy="3534572"/>
          </a:xfrm>
        </p:spPr>
        <p:txBody>
          <a:bodyPr/>
          <a:lstStyle/>
          <a:p>
            <a:r>
              <a:rPr lang="en-US" dirty="0"/>
              <a:t>Quality Measure Domain</a:t>
            </a:r>
          </a:p>
        </p:txBody>
      </p:sp>
    </p:spTree>
    <p:extLst>
      <p:ext uri="{BB962C8B-B14F-4D97-AF65-F5344CB8AC3E}">
        <p14:creationId xmlns:p14="http://schemas.microsoft.com/office/powerpoint/2010/main" val="1856744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9B14A-49B5-57A6-0F75-229B9206F3DC}"/>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3F2E55-A32D-498F-B7CD-1CFA0EE65FD1}" type="slidenum">
              <a:rPr lang="en-US" smtClean="0"/>
              <a:pPr/>
              <a:t>53</a:t>
            </a:fld>
            <a:endParaRPr lang="en-US" dirty="0"/>
          </a:p>
        </p:txBody>
      </p:sp>
      <p:sp>
        <p:nvSpPr>
          <p:cNvPr id="5" name="TextBox 4">
            <a:extLst>
              <a:ext uri="{FF2B5EF4-FFF2-40B4-BE49-F238E27FC236}">
                <a16:creationId xmlns:a16="http://schemas.microsoft.com/office/drawing/2014/main" id="{9BA9416C-C236-1AA5-CA1F-30501C602E16}"/>
              </a:ext>
            </a:extLst>
          </p:cNvPr>
          <p:cNvSpPr txBox="1"/>
          <p:nvPr/>
        </p:nvSpPr>
        <p:spPr>
          <a:xfrm>
            <a:off x="829062" y="516742"/>
            <a:ext cx="10116888" cy="923330"/>
          </a:xfrm>
          <a:prstGeom prst="rect">
            <a:avLst/>
          </a:prstGeom>
          <a:noFill/>
        </p:spPr>
        <p:txBody>
          <a:bodyPr wrap="square" rtlCol="0">
            <a:spAutoFit/>
          </a:bodyPr>
          <a:lstStyle/>
          <a:p>
            <a:pPr algn="ctr"/>
            <a:r>
              <a:rPr kumimoji="0" lang="en-US" sz="5400" b="0" i="0" u="none" strike="noStrike" kern="1200" cap="small" spc="800" normalizeH="0" baseline="0" noProof="0" dirty="0">
                <a:ln>
                  <a:noFill/>
                </a:ln>
                <a:solidFill>
                  <a:prstClr val="black"/>
                </a:solidFill>
                <a:effectLst>
                  <a:outerShdw blurRad="50800" dist="50800" dir="2700000" algn="tl" rotWithShape="0">
                    <a:srgbClr val="2A1A00">
                      <a:lumMod val="50000"/>
                      <a:lumOff val="50000"/>
                      <a:alpha val="65000"/>
                    </a:srgbClr>
                  </a:outerShdw>
                </a:effectLst>
                <a:uLnTx/>
                <a:uFillTx/>
                <a:latin typeface="Impact" panose="020B0806030902050204"/>
                <a:ea typeface="+mj-ea"/>
                <a:cs typeface="+mj-cs"/>
              </a:rPr>
              <a:t>Quality Measure Domain</a:t>
            </a:r>
            <a:endParaRPr lang="en-US" sz="2400" dirty="0"/>
          </a:p>
        </p:txBody>
      </p:sp>
      <p:sp>
        <p:nvSpPr>
          <p:cNvPr id="8" name="TextBox 7">
            <a:extLst>
              <a:ext uri="{FF2B5EF4-FFF2-40B4-BE49-F238E27FC236}">
                <a16:creationId xmlns:a16="http://schemas.microsoft.com/office/drawing/2014/main" id="{C3AE1AB9-D7B2-B262-76C2-A04F3406BE50}"/>
              </a:ext>
            </a:extLst>
          </p:cNvPr>
          <p:cNvSpPr txBox="1"/>
          <p:nvPr/>
        </p:nvSpPr>
        <p:spPr>
          <a:xfrm>
            <a:off x="1166414" y="2062242"/>
            <a:ext cx="7524206" cy="3108543"/>
          </a:xfrm>
          <a:prstGeom prst="rect">
            <a:avLst/>
          </a:prstGeom>
          <a:noFill/>
        </p:spPr>
        <p:txBody>
          <a:bodyPr wrap="square" rtlCol="0">
            <a:spAutoFit/>
          </a:bodyPr>
          <a:lstStyle/>
          <a:p>
            <a:r>
              <a:rPr lang="en-US" sz="2800" dirty="0"/>
              <a:t>Performance on 15 QM’s</a:t>
            </a:r>
          </a:p>
          <a:p>
            <a:r>
              <a:rPr lang="en-US" sz="2800" dirty="0"/>
              <a:t>	9 long-stay measures</a:t>
            </a:r>
          </a:p>
          <a:p>
            <a:r>
              <a:rPr lang="en-US" sz="2800" dirty="0"/>
              <a:t>	6 short-stay measures</a:t>
            </a:r>
          </a:p>
          <a:p>
            <a:endParaRPr lang="en-US" sz="2800" dirty="0"/>
          </a:p>
          <a:p>
            <a:r>
              <a:rPr lang="en-US" sz="2800" dirty="0"/>
              <a:t>Short-stay is less or equal to 100 days</a:t>
            </a:r>
          </a:p>
          <a:p>
            <a:r>
              <a:rPr lang="en-US" sz="2800" dirty="0"/>
              <a:t>Long-stay is greater than 100 days</a:t>
            </a:r>
          </a:p>
          <a:p>
            <a:r>
              <a:rPr lang="en-US" sz="2800" dirty="0"/>
              <a:t> </a:t>
            </a:r>
          </a:p>
        </p:txBody>
      </p:sp>
      <p:pic>
        <p:nvPicPr>
          <p:cNvPr id="1028" name="Picture 4" descr="Energyst earns CAT Five Star Accreditation | energyst.com">
            <a:extLst>
              <a:ext uri="{FF2B5EF4-FFF2-40B4-BE49-F238E27FC236}">
                <a16:creationId xmlns:a16="http://schemas.microsoft.com/office/drawing/2014/main" id="{E5954280-D2BD-3B0F-FEC1-D5065305B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802" y="1466586"/>
            <a:ext cx="4765638" cy="44553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D53F15-1228-C51D-70ED-C254A1E1BD77}"/>
              </a:ext>
            </a:extLst>
          </p:cNvPr>
          <p:cNvSpPr>
            <a:spLocks noGrp="1"/>
          </p:cNvSpPr>
          <p:nvPr>
            <p:ph type="title"/>
          </p:nvPr>
        </p:nvSpPr>
        <p:spPr>
          <a:xfrm>
            <a:off x="1112879" y="349273"/>
            <a:ext cx="10172700" cy="1198881"/>
          </a:xfrm>
        </p:spPr>
        <p:txBody>
          <a:bodyPr>
            <a:normAutofit fontScale="90000"/>
          </a:bodyPr>
          <a:lstStyle/>
          <a:p>
            <a:r>
              <a:rPr lang="en-US" dirty="0"/>
              <a:t>Quality Measure Domain</a:t>
            </a:r>
            <a:br>
              <a:rPr lang="en-US" dirty="0"/>
            </a:br>
            <a:endParaRPr lang="en-US" dirty="0"/>
          </a:p>
        </p:txBody>
      </p:sp>
      <p:sp>
        <p:nvSpPr>
          <p:cNvPr id="12" name="Text Placeholder 11">
            <a:extLst>
              <a:ext uri="{FF2B5EF4-FFF2-40B4-BE49-F238E27FC236}">
                <a16:creationId xmlns:a16="http://schemas.microsoft.com/office/drawing/2014/main" id="{69851035-8E10-078E-2CA9-F94712BB96AD}"/>
              </a:ext>
            </a:extLst>
          </p:cNvPr>
          <p:cNvSpPr>
            <a:spLocks noGrp="1"/>
          </p:cNvSpPr>
          <p:nvPr>
            <p:ph type="body" idx="1"/>
          </p:nvPr>
        </p:nvSpPr>
        <p:spPr/>
        <p:txBody>
          <a:bodyPr/>
          <a:lstStyle/>
          <a:p>
            <a:r>
              <a:rPr lang="en-US" dirty="0"/>
              <a:t>Long Stay Measures</a:t>
            </a:r>
          </a:p>
          <a:p>
            <a:r>
              <a:rPr lang="en-US" dirty="0"/>
              <a:t>MDS Based</a:t>
            </a:r>
          </a:p>
        </p:txBody>
      </p:sp>
      <p:sp>
        <p:nvSpPr>
          <p:cNvPr id="13" name="Content Placeholder 12">
            <a:extLst>
              <a:ext uri="{FF2B5EF4-FFF2-40B4-BE49-F238E27FC236}">
                <a16:creationId xmlns:a16="http://schemas.microsoft.com/office/drawing/2014/main" id="{4ED6799E-D547-863A-13E3-90C8399E7EE5}"/>
              </a:ext>
            </a:extLst>
          </p:cNvPr>
          <p:cNvSpPr>
            <a:spLocks noGrp="1"/>
          </p:cNvSpPr>
          <p:nvPr>
            <p:ph sz="half" idx="2"/>
          </p:nvPr>
        </p:nvSpPr>
        <p:spPr>
          <a:xfrm>
            <a:off x="1257300" y="2336799"/>
            <a:ext cx="4800600" cy="4171927"/>
          </a:xfrm>
        </p:spPr>
        <p:txBody>
          <a:bodyPr>
            <a:normAutofit fontScale="85000" lnSpcReduction="20000"/>
          </a:bodyPr>
          <a:lstStyle/>
          <a:p>
            <a:r>
              <a:rPr lang="en-US" dirty="0"/>
              <a:t>Percentage of long-stay residents whose need for help with daily activities has increased </a:t>
            </a:r>
          </a:p>
          <a:p>
            <a:r>
              <a:rPr lang="en-US" dirty="0"/>
              <a:t>Percentage of long-stay residents whose ability to move independently worsened*</a:t>
            </a:r>
          </a:p>
          <a:p>
            <a:r>
              <a:rPr lang="en-US" dirty="0"/>
              <a:t>Percentage of long-stay high-risk residents with pressure ulcers </a:t>
            </a:r>
          </a:p>
          <a:p>
            <a:r>
              <a:rPr lang="en-US" dirty="0"/>
              <a:t>Percentage of long-stay residents who have or had a catheter inserted and left in their bladder* </a:t>
            </a:r>
          </a:p>
          <a:p>
            <a:r>
              <a:rPr lang="en-US" dirty="0"/>
              <a:t>Percentage of long-stay residents with a urinary tract infection </a:t>
            </a:r>
          </a:p>
          <a:p>
            <a:r>
              <a:rPr lang="en-US" dirty="0"/>
              <a:t>Percentage of long-stay residents experiencing one or more falls with major injury </a:t>
            </a:r>
          </a:p>
          <a:p>
            <a:r>
              <a:rPr lang="en-US" dirty="0"/>
              <a:t>Percentage of long-stay residents who got an antipsychotic medication</a:t>
            </a:r>
          </a:p>
          <a:p>
            <a:endParaRPr lang="en-US" dirty="0"/>
          </a:p>
        </p:txBody>
      </p:sp>
      <p:sp>
        <p:nvSpPr>
          <p:cNvPr id="14" name="Text Placeholder 13">
            <a:extLst>
              <a:ext uri="{FF2B5EF4-FFF2-40B4-BE49-F238E27FC236}">
                <a16:creationId xmlns:a16="http://schemas.microsoft.com/office/drawing/2014/main" id="{34895CF0-D304-D928-25DD-34537F19B5C3}"/>
              </a:ext>
            </a:extLst>
          </p:cNvPr>
          <p:cNvSpPr>
            <a:spLocks noGrp="1"/>
          </p:cNvSpPr>
          <p:nvPr>
            <p:ph type="body" sz="quarter" idx="3"/>
          </p:nvPr>
        </p:nvSpPr>
        <p:spPr/>
        <p:txBody>
          <a:bodyPr/>
          <a:lstStyle/>
          <a:p>
            <a:r>
              <a:rPr lang="en-US" dirty="0"/>
              <a:t>Long Stay Measures</a:t>
            </a:r>
          </a:p>
          <a:p>
            <a:r>
              <a:rPr lang="en-US" dirty="0"/>
              <a:t>Claims Based</a:t>
            </a:r>
          </a:p>
          <a:p>
            <a:endParaRPr lang="en-US" dirty="0"/>
          </a:p>
        </p:txBody>
      </p:sp>
      <p:sp>
        <p:nvSpPr>
          <p:cNvPr id="15" name="Content Placeholder 14">
            <a:extLst>
              <a:ext uri="{FF2B5EF4-FFF2-40B4-BE49-F238E27FC236}">
                <a16:creationId xmlns:a16="http://schemas.microsoft.com/office/drawing/2014/main" id="{290881CD-6AA8-7E02-74B0-2AD738EBAFD1}"/>
              </a:ext>
            </a:extLst>
          </p:cNvPr>
          <p:cNvSpPr>
            <a:spLocks noGrp="1"/>
          </p:cNvSpPr>
          <p:nvPr>
            <p:ph sz="quarter" idx="4"/>
          </p:nvPr>
        </p:nvSpPr>
        <p:spPr/>
        <p:txBody>
          <a:bodyPr>
            <a:normAutofit fontScale="85000" lnSpcReduction="20000"/>
          </a:bodyPr>
          <a:lstStyle/>
          <a:p>
            <a:r>
              <a:rPr lang="en-US" dirty="0"/>
              <a:t>Number of hospitalizations per 1,000 long-stay resident days </a:t>
            </a:r>
          </a:p>
          <a:p>
            <a:r>
              <a:rPr lang="en-US" dirty="0"/>
              <a:t>Number of outpatient emergency department (ED) visits per 1,000 long-stay resident days </a:t>
            </a:r>
          </a:p>
          <a:p>
            <a:endParaRPr lang="en-US" dirty="0"/>
          </a:p>
        </p:txBody>
      </p:sp>
      <p:sp>
        <p:nvSpPr>
          <p:cNvPr id="2" name="Slide Number Placeholder 1">
            <a:extLst>
              <a:ext uri="{FF2B5EF4-FFF2-40B4-BE49-F238E27FC236}">
                <a16:creationId xmlns:a16="http://schemas.microsoft.com/office/drawing/2014/main" id="{C007F2EB-F8BE-F591-5E79-D2A5F3224327}"/>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3F2E55-A32D-498F-B7CD-1CFA0EE65FD1}" type="slidenum">
              <a:rPr lang="en-US" smtClean="0"/>
              <a:pPr/>
              <a:t>54</a:t>
            </a:fld>
            <a:endParaRPr lang="en-US" dirty="0"/>
          </a:p>
        </p:txBody>
      </p:sp>
    </p:spTree>
    <p:extLst>
      <p:ext uri="{BB962C8B-B14F-4D97-AF65-F5344CB8AC3E}">
        <p14:creationId xmlns:p14="http://schemas.microsoft.com/office/powerpoint/2010/main" val="2213114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D53F15-1228-C51D-70ED-C254A1E1BD77}"/>
              </a:ext>
            </a:extLst>
          </p:cNvPr>
          <p:cNvSpPr>
            <a:spLocks noGrp="1"/>
          </p:cNvSpPr>
          <p:nvPr>
            <p:ph type="title"/>
          </p:nvPr>
        </p:nvSpPr>
        <p:spPr>
          <a:xfrm>
            <a:off x="1009650" y="578152"/>
            <a:ext cx="10172700" cy="1198881"/>
          </a:xfrm>
        </p:spPr>
        <p:txBody>
          <a:bodyPr>
            <a:normAutofit fontScale="90000"/>
          </a:bodyPr>
          <a:lstStyle/>
          <a:p>
            <a:r>
              <a:rPr lang="en-US" dirty="0"/>
              <a:t>Quality Measure Domain</a:t>
            </a:r>
            <a:br>
              <a:rPr lang="en-US" dirty="0"/>
            </a:br>
            <a:endParaRPr lang="en-US" dirty="0"/>
          </a:p>
        </p:txBody>
      </p:sp>
      <p:sp>
        <p:nvSpPr>
          <p:cNvPr id="12" name="Text Placeholder 11">
            <a:extLst>
              <a:ext uri="{FF2B5EF4-FFF2-40B4-BE49-F238E27FC236}">
                <a16:creationId xmlns:a16="http://schemas.microsoft.com/office/drawing/2014/main" id="{69851035-8E10-078E-2CA9-F94712BB96AD}"/>
              </a:ext>
            </a:extLst>
          </p:cNvPr>
          <p:cNvSpPr>
            <a:spLocks noGrp="1"/>
          </p:cNvSpPr>
          <p:nvPr>
            <p:ph type="body" idx="1"/>
          </p:nvPr>
        </p:nvSpPr>
        <p:spPr/>
        <p:txBody>
          <a:bodyPr/>
          <a:lstStyle/>
          <a:p>
            <a:r>
              <a:rPr lang="en-US" dirty="0"/>
              <a:t>Short Stay Measures</a:t>
            </a:r>
          </a:p>
          <a:p>
            <a:r>
              <a:rPr lang="en-US" dirty="0"/>
              <a:t>MDS based</a:t>
            </a:r>
          </a:p>
        </p:txBody>
      </p:sp>
      <p:sp>
        <p:nvSpPr>
          <p:cNvPr id="13" name="Content Placeholder 12">
            <a:extLst>
              <a:ext uri="{FF2B5EF4-FFF2-40B4-BE49-F238E27FC236}">
                <a16:creationId xmlns:a16="http://schemas.microsoft.com/office/drawing/2014/main" id="{4ED6799E-D547-863A-13E3-90C8399E7EE5}"/>
              </a:ext>
            </a:extLst>
          </p:cNvPr>
          <p:cNvSpPr>
            <a:spLocks noGrp="1"/>
          </p:cNvSpPr>
          <p:nvPr>
            <p:ph sz="half" idx="2"/>
          </p:nvPr>
        </p:nvSpPr>
        <p:spPr>
          <a:xfrm>
            <a:off x="1257300" y="2336799"/>
            <a:ext cx="4800600" cy="4171927"/>
          </a:xfrm>
        </p:spPr>
        <p:txBody>
          <a:bodyPr>
            <a:normAutofit/>
          </a:bodyPr>
          <a:lstStyle/>
          <a:p>
            <a:r>
              <a:rPr lang="en-US" dirty="0"/>
              <a:t>Percentage of short-stay residents who improved in their ability to move around on their own*</a:t>
            </a:r>
          </a:p>
          <a:p>
            <a:r>
              <a:rPr lang="en-US" dirty="0"/>
              <a:t>Percentage of Skilled Nursing Facility (SNF) residents with pressure ulcers/pressure injuries that are new or worsened*</a:t>
            </a:r>
          </a:p>
          <a:p>
            <a:r>
              <a:rPr lang="en-US" dirty="0"/>
              <a:t>Percentage of short-stay residents who got antipsychotic medication for the first time </a:t>
            </a:r>
          </a:p>
          <a:p>
            <a:endParaRPr lang="en-US" dirty="0"/>
          </a:p>
          <a:p>
            <a:endParaRPr lang="en-US" dirty="0"/>
          </a:p>
        </p:txBody>
      </p:sp>
      <p:sp>
        <p:nvSpPr>
          <p:cNvPr id="14" name="Text Placeholder 13">
            <a:extLst>
              <a:ext uri="{FF2B5EF4-FFF2-40B4-BE49-F238E27FC236}">
                <a16:creationId xmlns:a16="http://schemas.microsoft.com/office/drawing/2014/main" id="{34895CF0-D304-D928-25DD-34537F19B5C3}"/>
              </a:ext>
            </a:extLst>
          </p:cNvPr>
          <p:cNvSpPr>
            <a:spLocks noGrp="1"/>
          </p:cNvSpPr>
          <p:nvPr>
            <p:ph type="body" sz="quarter" idx="3"/>
          </p:nvPr>
        </p:nvSpPr>
        <p:spPr/>
        <p:txBody>
          <a:bodyPr/>
          <a:lstStyle/>
          <a:p>
            <a:r>
              <a:rPr lang="en-US" dirty="0"/>
              <a:t>Short Stay Measures</a:t>
            </a:r>
          </a:p>
          <a:p>
            <a:r>
              <a:rPr lang="en-US" dirty="0"/>
              <a:t>Claims Based</a:t>
            </a:r>
          </a:p>
          <a:p>
            <a:endParaRPr lang="en-US" dirty="0"/>
          </a:p>
        </p:txBody>
      </p:sp>
      <p:sp>
        <p:nvSpPr>
          <p:cNvPr id="15" name="Content Placeholder 14">
            <a:extLst>
              <a:ext uri="{FF2B5EF4-FFF2-40B4-BE49-F238E27FC236}">
                <a16:creationId xmlns:a16="http://schemas.microsoft.com/office/drawing/2014/main" id="{290881CD-6AA8-7E02-74B0-2AD738EBAFD1}"/>
              </a:ext>
            </a:extLst>
          </p:cNvPr>
          <p:cNvSpPr>
            <a:spLocks noGrp="1"/>
          </p:cNvSpPr>
          <p:nvPr>
            <p:ph sz="quarter" idx="4"/>
          </p:nvPr>
        </p:nvSpPr>
        <p:spPr/>
        <p:txBody>
          <a:bodyPr>
            <a:normAutofit/>
          </a:bodyPr>
          <a:lstStyle/>
          <a:p>
            <a:r>
              <a:rPr lang="en-US" dirty="0"/>
              <a:t>Percentage of short-stay residents who were re-hospitalized after a nursing home admission </a:t>
            </a:r>
          </a:p>
          <a:p>
            <a:r>
              <a:rPr lang="en-US" dirty="0"/>
              <a:t>Percentage of short-stay residents who have had an outpatient emergency department (ED) visit </a:t>
            </a:r>
          </a:p>
          <a:p>
            <a:r>
              <a:rPr lang="en-US" dirty="0"/>
              <a:t>Rate of successful return to home and community from a SNF </a:t>
            </a:r>
          </a:p>
          <a:p>
            <a:endParaRPr lang="en-US" dirty="0"/>
          </a:p>
        </p:txBody>
      </p:sp>
      <p:sp>
        <p:nvSpPr>
          <p:cNvPr id="2" name="Slide Number Placeholder 1">
            <a:extLst>
              <a:ext uri="{FF2B5EF4-FFF2-40B4-BE49-F238E27FC236}">
                <a16:creationId xmlns:a16="http://schemas.microsoft.com/office/drawing/2014/main" id="{C007F2EB-F8BE-F591-5E79-D2A5F3224327}"/>
              </a:ext>
            </a:extLst>
          </p:cNvPr>
          <p:cNvSpPr>
            <a:spLocks noGrp="1"/>
          </p:cNvSpPr>
          <p:nvPr>
            <p:ph type="sldNum" sz="quarter" idx="4294967295"/>
          </p:nvPr>
        </p:nvSpPr>
        <p:spPr>
          <a:xfrm>
            <a:off x="10880725" y="6459538"/>
            <a:ext cx="131127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3F2E55-A32D-498F-B7CD-1CFA0EE65FD1}" type="slidenum">
              <a:rPr lang="en-US" smtClean="0"/>
              <a:pPr/>
              <a:t>55</a:t>
            </a:fld>
            <a:endParaRPr lang="en-US" dirty="0"/>
          </a:p>
        </p:txBody>
      </p:sp>
    </p:spTree>
    <p:extLst>
      <p:ext uri="{BB962C8B-B14F-4D97-AF65-F5344CB8AC3E}">
        <p14:creationId xmlns:p14="http://schemas.microsoft.com/office/powerpoint/2010/main" val="3504583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C3CD78-3C65-04EF-C0B2-0E2A3F2AF19A}"/>
              </a:ext>
            </a:extLst>
          </p:cNvPr>
          <p:cNvSpPr>
            <a:spLocks noGrp="1"/>
          </p:cNvSpPr>
          <p:nvPr>
            <p:ph type="title"/>
          </p:nvPr>
        </p:nvSpPr>
        <p:spPr/>
        <p:txBody>
          <a:bodyPr/>
          <a:lstStyle/>
          <a:p>
            <a:r>
              <a:rPr lang="en-US" dirty="0"/>
              <a:t>Quality Measure Domain</a:t>
            </a:r>
          </a:p>
        </p:txBody>
      </p:sp>
      <p:sp>
        <p:nvSpPr>
          <p:cNvPr id="8" name="Content Placeholder 7">
            <a:extLst>
              <a:ext uri="{FF2B5EF4-FFF2-40B4-BE49-F238E27FC236}">
                <a16:creationId xmlns:a16="http://schemas.microsoft.com/office/drawing/2014/main" id="{15AA93FB-0732-67CD-C2B3-2C40D272C27D}"/>
              </a:ext>
            </a:extLst>
          </p:cNvPr>
          <p:cNvSpPr>
            <a:spLocks noGrp="1"/>
          </p:cNvSpPr>
          <p:nvPr>
            <p:ph idx="1"/>
          </p:nvPr>
        </p:nvSpPr>
        <p:spPr/>
        <p:txBody>
          <a:bodyPr>
            <a:normAutofit/>
          </a:bodyPr>
          <a:lstStyle/>
          <a:p>
            <a:pPr marL="0" indent="0">
              <a:buNone/>
            </a:pPr>
            <a:r>
              <a:rPr lang="en-US" dirty="0"/>
              <a:t>Scoring Rules for the Individual QMs:</a:t>
            </a:r>
          </a:p>
          <a:p>
            <a:pPr marL="0" indent="0">
              <a:buNone/>
            </a:pPr>
            <a:r>
              <a:rPr lang="en-US" dirty="0"/>
              <a:t>Two different sets of weights are used for assigning QM points to individual QMs. Some measures have a maximum score of 150 points while the maximum number of points for other measures is 100. </a:t>
            </a:r>
          </a:p>
          <a:p>
            <a:pPr marL="0" indent="0">
              <a:buNone/>
            </a:pPr>
            <a:endParaRPr lang="en-US" dirty="0"/>
          </a:p>
        </p:txBody>
      </p:sp>
      <p:pic>
        <p:nvPicPr>
          <p:cNvPr id="2052" name="Picture 4" descr="Should restaurant prices be based on volume or weight?">
            <a:extLst>
              <a:ext uri="{FF2B5EF4-FFF2-40B4-BE49-F238E27FC236}">
                <a16:creationId xmlns:a16="http://schemas.microsoft.com/office/drawing/2014/main" id="{84AEAB40-351A-BB7C-9268-CFD2C9A7D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779" y="1781342"/>
            <a:ext cx="3969572" cy="38771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732C4F0-32B7-870E-AF2F-EACE6A83FD62}"/>
              </a:ext>
            </a:extLst>
          </p:cNvPr>
          <p:cNvPicPr>
            <a:picLocks noChangeAspect="1"/>
          </p:cNvPicPr>
          <p:nvPr/>
        </p:nvPicPr>
        <p:blipFill>
          <a:blip r:embed="rId4"/>
          <a:stretch>
            <a:fillRect/>
          </a:stretch>
        </p:blipFill>
        <p:spPr>
          <a:xfrm>
            <a:off x="1521535" y="6076558"/>
            <a:ext cx="1790700" cy="600075"/>
          </a:xfrm>
          <a:prstGeom prst="rect">
            <a:avLst/>
          </a:prstGeom>
        </p:spPr>
      </p:pic>
    </p:spTree>
    <p:extLst>
      <p:ext uri="{BB962C8B-B14F-4D97-AF65-F5344CB8AC3E}">
        <p14:creationId xmlns:p14="http://schemas.microsoft.com/office/powerpoint/2010/main" val="572419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6C5C0-F8FC-FFD5-EF8E-39668663692C}"/>
              </a:ext>
            </a:extLst>
          </p:cNvPr>
          <p:cNvSpPr>
            <a:spLocks noGrp="1"/>
          </p:cNvSpPr>
          <p:nvPr>
            <p:ph type="title"/>
          </p:nvPr>
        </p:nvSpPr>
        <p:spPr/>
        <p:txBody>
          <a:bodyPr/>
          <a:lstStyle/>
          <a:p>
            <a:r>
              <a:rPr lang="en-US" dirty="0"/>
              <a:t>Quality Measure Domain</a:t>
            </a:r>
          </a:p>
        </p:txBody>
      </p:sp>
      <p:sp>
        <p:nvSpPr>
          <p:cNvPr id="6" name="Content Placeholder 5">
            <a:extLst>
              <a:ext uri="{FF2B5EF4-FFF2-40B4-BE49-F238E27FC236}">
                <a16:creationId xmlns:a16="http://schemas.microsoft.com/office/drawing/2014/main" id="{4C4D83D9-6DE8-BEC9-5A51-8E7233188F91}"/>
              </a:ext>
            </a:extLst>
          </p:cNvPr>
          <p:cNvSpPr>
            <a:spLocks noGrp="1"/>
          </p:cNvSpPr>
          <p:nvPr>
            <p:ph idx="1"/>
          </p:nvPr>
        </p:nvSpPr>
        <p:spPr>
          <a:xfrm>
            <a:off x="1251678" y="1584961"/>
            <a:ext cx="10178322" cy="4675990"/>
          </a:xfrm>
        </p:spPr>
        <p:txBody>
          <a:bodyPr>
            <a:normAutofit/>
          </a:bodyPr>
          <a:lstStyle/>
          <a:p>
            <a:r>
              <a:rPr lang="en-US" sz="1800" b="0" i="0" u="none" strike="noStrike" baseline="0" dirty="0">
                <a:solidFill>
                  <a:srgbClr val="000000"/>
                </a:solidFill>
                <a:latin typeface="Gill Sans MT" panose="020B0502020104020203" pitchFamily="34" charset="0"/>
              </a:rPr>
              <a:t>Scoring Rules for the Individual QMs</a:t>
            </a:r>
          </a:p>
          <a:p>
            <a:r>
              <a:rPr lang="en-US" sz="1800" b="0" i="0" u="none" strike="noStrike" baseline="0" dirty="0">
                <a:solidFill>
                  <a:srgbClr val="000000"/>
                </a:solidFill>
                <a:latin typeface="Gill Sans MT" panose="020B0502020104020203" pitchFamily="34" charset="0"/>
              </a:rPr>
              <a:t>For all* MDS based measures, points are calculated based on performance relative to the </a:t>
            </a:r>
            <a:r>
              <a:rPr lang="en-US" sz="1800" b="0" i="0" u="none" strike="noStrike" baseline="0" dirty="0">
                <a:solidFill>
                  <a:srgbClr val="FF0000"/>
                </a:solidFill>
                <a:latin typeface="Gill Sans MT" panose="020B0502020104020203" pitchFamily="34" charset="0"/>
              </a:rPr>
              <a:t>national distribution of the measure </a:t>
            </a:r>
            <a:r>
              <a:rPr lang="en-US" sz="1800" b="0" i="0" u="none" strike="noStrike" baseline="0" dirty="0">
                <a:solidFill>
                  <a:srgbClr val="000000"/>
                </a:solidFill>
                <a:latin typeface="Gill Sans MT" panose="020B0502020104020203" pitchFamily="34" charset="0"/>
              </a:rPr>
              <a:t>for a four-quarter average.</a:t>
            </a:r>
          </a:p>
          <a:p>
            <a:r>
              <a:rPr lang="en-US" sz="1800" b="0" i="0" u="none" strike="noStrike" baseline="0" dirty="0">
                <a:solidFill>
                  <a:srgbClr val="000000"/>
                </a:solidFill>
                <a:latin typeface="Gill Sans MT" panose="020B0502020104020203" pitchFamily="34" charset="0"/>
              </a:rPr>
              <a:t>*Short Stay New/Worsened Pressure Ulcer does not report quarterly but uses a full year of data.</a:t>
            </a:r>
          </a:p>
          <a:p>
            <a:r>
              <a:rPr lang="en-US" sz="1800" b="0" i="0" u="none" strike="noStrike" baseline="0" dirty="0">
                <a:solidFill>
                  <a:srgbClr val="000000"/>
                </a:solidFill>
                <a:latin typeface="Gill Sans MT" panose="020B0502020104020203" pitchFamily="34" charset="0"/>
              </a:rPr>
              <a:t>For all claims-based measures, points are calculated based on relative national performance, but use a full year of data.</a:t>
            </a:r>
          </a:p>
          <a:p>
            <a:r>
              <a:rPr lang="en-US" sz="1800" b="0" i="0" u="none" strike="noStrike" baseline="0" dirty="0">
                <a:solidFill>
                  <a:srgbClr val="000000"/>
                </a:solidFill>
                <a:latin typeface="Gill Sans MT" panose="020B0502020104020203" pitchFamily="34" charset="0"/>
              </a:rPr>
              <a:t>Two different sets of weights are used for assigning QM points to individual QMs. </a:t>
            </a:r>
          </a:p>
          <a:p>
            <a:r>
              <a:rPr lang="en-US" sz="1800" b="0" i="0" u="none" strike="noStrike" baseline="0" dirty="0">
                <a:solidFill>
                  <a:srgbClr val="000000"/>
                </a:solidFill>
                <a:latin typeface="Gill Sans MT" panose="020B0502020104020203" pitchFamily="34" charset="0"/>
              </a:rPr>
              <a:t>4 MDS based measures and all 5 claims-based measures have a maximum score of 150 points</a:t>
            </a:r>
          </a:p>
          <a:p>
            <a:r>
              <a:rPr lang="en-US" sz="1800" b="0" i="0" u="none" strike="noStrike" baseline="0" dirty="0">
                <a:solidFill>
                  <a:srgbClr val="000000"/>
                </a:solidFill>
                <a:latin typeface="Gill Sans MT" panose="020B0502020104020203" pitchFamily="34" charset="0"/>
              </a:rPr>
              <a:t>6 MDS based measures have a maximum score of 100 points</a:t>
            </a:r>
          </a:p>
          <a:p>
            <a:r>
              <a:rPr lang="en-US" sz="1800" b="0" i="0" u="none" strike="noStrike" baseline="0" dirty="0">
                <a:solidFill>
                  <a:srgbClr val="000000"/>
                </a:solidFill>
                <a:latin typeface="Gill Sans MT" panose="020B0502020104020203" pitchFamily="34" charset="0"/>
              </a:rPr>
              <a:t>For measures that have a maximum score of 150 points, the points are determined based on deciles. </a:t>
            </a:r>
          </a:p>
          <a:p>
            <a:r>
              <a:rPr lang="en-US" sz="1800" b="0" i="0" u="none" strike="noStrike" baseline="0" dirty="0">
                <a:solidFill>
                  <a:srgbClr val="000000"/>
                </a:solidFill>
                <a:latin typeface="Gill Sans MT" panose="020B0502020104020203" pitchFamily="34" charset="0"/>
              </a:rPr>
              <a:t>Quintiles are used for measures that have a maximum score of 100 points. </a:t>
            </a:r>
          </a:p>
          <a:p>
            <a:endParaRPr lang="en-US" dirty="0"/>
          </a:p>
        </p:txBody>
      </p:sp>
    </p:spTree>
    <p:extLst>
      <p:ext uri="{BB962C8B-B14F-4D97-AF65-F5344CB8AC3E}">
        <p14:creationId xmlns:p14="http://schemas.microsoft.com/office/powerpoint/2010/main" val="1062634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F4357F-3BF8-39C3-038F-EEDF2FEEB804}"/>
              </a:ext>
            </a:extLst>
          </p:cNvPr>
          <p:cNvSpPr>
            <a:spLocks noGrp="1"/>
          </p:cNvSpPr>
          <p:nvPr>
            <p:ph type="title"/>
          </p:nvPr>
        </p:nvSpPr>
        <p:spPr/>
        <p:txBody>
          <a:bodyPr/>
          <a:lstStyle/>
          <a:p>
            <a:r>
              <a:rPr lang="en-US" dirty="0"/>
              <a:t>Quality Measure Domain</a:t>
            </a:r>
          </a:p>
        </p:txBody>
      </p:sp>
      <p:sp>
        <p:nvSpPr>
          <p:cNvPr id="10" name="Text Placeholder 9">
            <a:extLst>
              <a:ext uri="{FF2B5EF4-FFF2-40B4-BE49-F238E27FC236}">
                <a16:creationId xmlns:a16="http://schemas.microsoft.com/office/drawing/2014/main" id="{9B970436-E01C-73FA-E9FF-B3BC42FDD3F3}"/>
              </a:ext>
            </a:extLst>
          </p:cNvPr>
          <p:cNvSpPr>
            <a:spLocks noGrp="1"/>
          </p:cNvSpPr>
          <p:nvPr>
            <p:ph type="body" sz="half" idx="2"/>
          </p:nvPr>
        </p:nvSpPr>
        <p:spPr>
          <a:xfrm>
            <a:off x="7896113" y="1129553"/>
            <a:ext cx="4173967" cy="5432612"/>
          </a:xfrm>
        </p:spPr>
        <p:txBody>
          <a:bodyPr>
            <a:normAutofit/>
          </a:bodyPr>
          <a:lstStyle/>
          <a:p>
            <a:pPr algn="ctr"/>
            <a:endParaRPr lang="en-US" sz="3600" dirty="0"/>
          </a:p>
          <a:p>
            <a:pPr algn="ctr"/>
            <a:r>
              <a:rPr lang="en-US" sz="3600" dirty="0"/>
              <a:t>The better you do on a particular measure, the more points you get.</a:t>
            </a:r>
          </a:p>
          <a:p>
            <a:endParaRPr lang="en-US" sz="2000" dirty="0"/>
          </a:p>
        </p:txBody>
      </p:sp>
      <p:pic>
        <p:nvPicPr>
          <p:cNvPr id="3080" name="Picture 8" descr="High Score Words In A Trophy For Achievement In Attaining A New Record With  Most Points By A Winner In A Game Stock Photo, Picture And Royalty Free  Image. Image 42176913.">
            <a:extLst>
              <a:ext uri="{FF2B5EF4-FFF2-40B4-BE49-F238E27FC236}">
                <a16:creationId xmlns:a16="http://schemas.microsoft.com/office/drawing/2014/main" id="{58159344-63CD-85E6-D234-58E3B451B07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415" b="4415"/>
          <a:stretch>
            <a:fillRect/>
          </a:stretch>
        </p:blipFill>
        <p:spPr bwMode="auto">
          <a:xfrm>
            <a:off x="319088" y="0"/>
            <a:ext cx="7356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C03C70-4899-F733-158D-0DCF0D0D9FDB}"/>
              </a:ext>
            </a:extLst>
          </p:cNvPr>
          <p:cNvSpPr>
            <a:spLocks noGrp="1"/>
          </p:cNvSpPr>
          <p:nvPr>
            <p:ph type="title"/>
          </p:nvPr>
        </p:nvSpPr>
        <p:spPr/>
        <p:txBody>
          <a:bodyPr/>
          <a:lstStyle/>
          <a:p>
            <a:r>
              <a:rPr lang="en-US" dirty="0"/>
              <a:t>Quality Measure Domain</a:t>
            </a:r>
          </a:p>
        </p:txBody>
      </p:sp>
      <p:pic>
        <p:nvPicPr>
          <p:cNvPr id="9" name="Content Placeholder 8">
            <a:extLst>
              <a:ext uri="{FF2B5EF4-FFF2-40B4-BE49-F238E27FC236}">
                <a16:creationId xmlns:a16="http://schemas.microsoft.com/office/drawing/2014/main" id="{AE09E68B-2407-C043-0E51-0BCE29D6FF64}"/>
              </a:ext>
            </a:extLst>
          </p:cNvPr>
          <p:cNvPicPr>
            <a:picLocks noGrp="1" noChangeAspect="1"/>
          </p:cNvPicPr>
          <p:nvPr>
            <p:ph idx="1"/>
          </p:nvPr>
        </p:nvPicPr>
        <p:blipFill>
          <a:blip r:embed="rId3"/>
          <a:stretch>
            <a:fillRect/>
          </a:stretch>
        </p:blipFill>
        <p:spPr>
          <a:xfrm>
            <a:off x="1807283" y="1527062"/>
            <a:ext cx="8810513" cy="4615553"/>
          </a:xfrm>
          <a:prstGeom prst="rect">
            <a:avLst/>
          </a:prstGeom>
        </p:spPr>
      </p:pic>
    </p:spTree>
    <p:extLst>
      <p:ext uri="{BB962C8B-B14F-4D97-AF65-F5344CB8AC3E}">
        <p14:creationId xmlns:p14="http://schemas.microsoft.com/office/powerpoint/2010/main" val="304151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21DC-57F0-638F-AEB8-221BD023DF91}"/>
              </a:ext>
            </a:extLst>
          </p:cNvPr>
          <p:cNvSpPr>
            <a:spLocks noGrp="1"/>
          </p:cNvSpPr>
          <p:nvPr>
            <p:ph type="title"/>
          </p:nvPr>
        </p:nvSpPr>
        <p:spPr/>
        <p:txBody>
          <a:bodyPr>
            <a:normAutofit fontScale="90000"/>
          </a:bodyPr>
          <a:lstStyle/>
          <a:p>
            <a:br>
              <a:rPr lang="en-US" dirty="0"/>
            </a:br>
            <a:r>
              <a:rPr lang="en-US" dirty="0"/>
              <a:t>2022 Updates</a:t>
            </a:r>
            <a:br>
              <a:rPr lang="en-US" dirty="0"/>
            </a:br>
            <a:endParaRPr lang="en-US" dirty="0"/>
          </a:p>
        </p:txBody>
      </p:sp>
      <p:sp>
        <p:nvSpPr>
          <p:cNvPr id="13" name="Content Placeholder 12">
            <a:extLst>
              <a:ext uri="{FF2B5EF4-FFF2-40B4-BE49-F238E27FC236}">
                <a16:creationId xmlns:a16="http://schemas.microsoft.com/office/drawing/2014/main" id="{C93F4F81-41E9-D43A-40BB-8DD54E3A7BD5}"/>
              </a:ext>
            </a:extLst>
          </p:cNvPr>
          <p:cNvSpPr>
            <a:spLocks noGrp="1"/>
          </p:cNvSpPr>
          <p:nvPr>
            <p:ph idx="1"/>
          </p:nvPr>
        </p:nvSpPr>
        <p:spPr>
          <a:xfrm>
            <a:off x="1128137" y="1644198"/>
            <a:ext cx="10178322" cy="4294632"/>
          </a:xfrm>
        </p:spPr>
        <p:txBody>
          <a:bodyPr/>
          <a:lstStyle/>
          <a:p>
            <a:pPr marL="0" indent="0">
              <a:buNone/>
            </a:pPr>
            <a:r>
              <a:rPr lang="en-US" sz="2800" dirty="0"/>
              <a:t>January 2022 Revisions</a:t>
            </a:r>
          </a:p>
          <a:p>
            <a:pPr marL="0" indent="0">
              <a:buNone/>
            </a:pPr>
            <a:r>
              <a:rPr lang="en-US" dirty="0"/>
              <a:t>Public Reporting of Turnover and Weekend Staffing Information on Medicare.gov Care Compare Website:</a:t>
            </a:r>
          </a:p>
          <a:p>
            <a:pPr marL="0" indent="0">
              <a:buNone/>
            </a:pPr>
            <a:r>
              <a:rPr lang="en-US" dirty="0"/>
              <a:t>Effective with the January 2022 refresh, CMS began posting the following information for each nursing home on the Medicare.gov Care Compare website:</a:t>
            </a:r>
          </a:p>
          <a:p>
            <a:r>
              <a:rPr lang="en-US" dirty="0"/>
              <a:t>Weekend Staffing: The level of total nurse and registered nurse (RN) staffing on weekends (Saturdays and Sundays) provided by each nursing home over a quarter.</a:t>
            </a:r>
          </a:p>
          <a:p>
            <a:r>
              <a:rPr lang="en-US" dirty="0"/>
              <a:t>Staff Turnover: The percentage of nursing staff and number of administrators that stopped working at the nursing home over a 12-month period.</a:t>
            </a:r>
          </a:p>
        </p:txBody>
      </p:sp>
    </p:spTree>
    <p:extLst>
      <p:ext uri="{BB962C8B-B14F-4D97-AF65-F5344CB8AC3E}">
        <p14:creationId xmlns:p14="http://schemas.microsoft.com/office/powerpoint/2010/main" val="1039765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78EAE-196D-DB69-36E5-69427E820013}"/>
              </a:ext>
            </a:extLst>
          </p:cNvPr>
          <p:cNvSpPr>
            <a:spLocks noGrp="1"/>
          </p:cNvSpPr>
          <p:nvPr>
            <p:ph type="title"/>
          </p:nvPr>
        </p:nvSpPr>
        <p:spPr>
          <a:xfrm>
            <a:off x="1251678" y="0"/>
            <a:ext cx="10178322" cy="1209040"/>
          </a:xfrm>
        </p:spPr>
        <p:txBody>
          <a:bodyPr/>
          <a:lstStyle/>
          <a:p>
            <a:r>
              <a:rPr lang="en-US" dirty="0"/>
              <a:t>Quality Measure Domain</a:t>
            </a:r>
          </a:p>
        </p:txBody>
      </p:sp>
      <p:pic>
        <p:nvPicPr>
          <p:cNvPr id="8" name="Content Placeholder 7">
            <a:extLst>
              <a:ext uri="{FF2B5EF4-FFF2-40B4-BE49-F238E27FC236}">
                <a16:creationId xmlns:a16="http://schemas.microsoft.com/office/drawing/2014/main" id="{EB083C82-B2C9-DDA0-C5E1-188403F0176C}"/>
              </a:ext>
            </a:extLst>
          </p:cNvPr>
          <p:cNvPicPr>
            <a:picLocks noGrp="1" noChangeAspect="1"/>
          </p:cNvPicPr>
          <p:nvPr>
            <p:ph idx="1"/>
          </p:nvPr>
        </p:nvPicPr>
        <p:blipFill>
          <a:blip r:embed="rId3"/>
          <a:stretch>
            <a:fillRect/>
          </a:stretch>
        </p:blipFill>
        <p:spPr>
          <a:xfrm>
            <a:off x="1549102" y="1075765"/>
            <a:ext cx="9391220" cy="5647764"/>
          </a:xfrm>
        </p:spPr>
      </p:pic>
    </p:spTree>
    <p:extLst>
      <p:ext uri="{BB962C8B-B14F-4D97-AF65-F5344CB8AC3E}">
        <p14:creationId xmlns:p14="http://schemas.microsoft.com/office/powerpoint/2010/main" val="138960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1B7A21F-8948-6B31-AE88-C969D4AC4F0B}"/>
              </a:ext>
            </a:extLst>
          </p:cNvPr>
          <p:cNvPicPr>
            <a:picLocks noGrp="1" noChangeAspect="1"/>
          </p:cNvPicPr>
          <p:nvPr>
            <p:ph idx="1"/>
          </p:nvPr>
        </p:nvPicPr>
        <p:blipFill>
          <a:blip r:embed="rId3"/>
          <a:stretch>
            <a:fillRect/>
          </a:stretch>
        </p:blipFill>
        <p:spPr>
          <a:xfrm>
            <a:off x="666974" y="0"/>
            <a:ext cx="11252499" cy="6858000"/>
          </a:xfrm>
        </p:spPr>
      </p:pic>
    </p:spTree>
    <p:extLst>
      <p:ext uri="{BB962C8B-B14F-4D97-AF65-F5344CB8AC3E}">
        <p14:creationId xmlns:p14="http://schemas.microsoft.com/office/powerpoint/2010/main" val="1397337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BF0A-791A-A16C-D9DC-F02CE2D1F91A}"/>
              </a:ext>
            </a:extLst>
          </p:cNvPr>
          <p:cNvSpPr>
            <a:spLocks noGrp="1"/>
          </p:cNvSpPr>
          <p:nvPr>
            <p:ph type="title"/>
          </p:nvPr>
        </p:nvSpPr>
        <p:spPr/>
        <p:txBody>
          <a:bodyPr/>
          <a:lstStyle/>
          <a:p>
            <a:r>
              <a:rPr lang="en-US" dirty="0"/>
              <a:t>Quality Measure Domain</a:t>
            </a:r>
          </a:p>
        </p:txBody>
      </p:sp>
      <p:pic>
        <p:nvPicPr>
          <p:cNvPr id="5" name="Content Placeholder 4">
            <a:extLst>
              <a:ext uri="{FF2B5EF4-FFF2-40B4-BE49-F238E27FC236}">
                <a16:creationId xmlns:a16="http://schemas.microsoft.com/office/drawing/2014/main" id="{C0EF3ACF-DC92-507D-9853-1FE85FBACF69}"/>
              </a:ext>
            </a:extLst>
          </p:cNvPr>
          <p:cNvPicPr>
            <a:picLocks noGrp="1" noChangeAspect="1"/>
          </p:cNvPicPr>
          <p:nvPr>
            <p:ph idx="1"/>
          </p:nvPr>
        </p:nvPicPr>
        <p:blipFill>
          <a:blip r:embed="rId3"/>
          <a:stretch>
            <a:fillRect/>
          </a:stretch>
        </p:blipFill>
        <p:spPr>
          <a:xfrm>
            <a:off x="1355463" y="1381761"/>
            <a:ext cx="6497618" cy="4814644"/>
          </a:xfrm>
        </p:spPr>
      </p:pic>
      <p:sp>
        <p:nvSpPr>
          <p:cNvPr id="6" name="TextBox 5">
            <a:extLst>
              <a:ext uri="{FF2B5EF4-FFF2-40B4-BE49-F238E27FC236}">
                <a16:creationId xmlns:a16="http://schemas.microsoft.com/office/drawing/2014/main" id="{807DC6E2-1B35-4F2C-1D3B-C990125BA6E0}"/>
              </a:ext>
            </a:extLst>
          </p:cNvPr>
          <p:cNvSpPr txBox="1"/>
          <p:nvPr/>
        </p:nvSpPr>
        <p:spPr>
          <a:xfrm>
            <a:off x="8167063" y="1923393"/>
            <a:ext cx="2490428" cy="2308324"/>
          </a:xfrm>
          <a:prstGeom prst="rect">
            <a:avLst/>
          </a:prstGeom>
          <a:noFill/>
        </p:spPr>
        <p:txBody>
          <a:bodyPr wrap="square" rtlCol="0">
            <a:spAutoFit/>
          </a:bodyPr>
          <a:lstStyle/>
          <a:p>
            <a:r>
              <a:rPr lang="en-US" dirty="0"/>
              <a:t>% of SNF Residents with PU/PI</a:t>
            </a:r>
          </a:p>
          <a:p>
            <a:r>
              <a:rPr lang="en-US" dirty="0"/>
              <a:t>QM is 3.96</a:t>
            </a:r>
          </a:p>
          <a:p>
            <a:r>
              <a:rPr lang="en-US" dirty="0"/>
              <a:t>3.96/100=0.0396</a:t>
            </a:r>
          </a:p>
          <a:p>
            <a:r>
              <a:rPr lang="en-US" dirty="0"/>
              <a:t>QM Points=40 </a:t>
            </a:r>
          </a:p>
          <a:p>
            <a:endParaRPr lang="en-US" dirty="0"/>
          </a:p>
          <a:p>
            <a:endParaRPr lang="en-US" dirty="0"/>
          </a:p>
          <a:p>
            <a:endParaRPr lang="en-US" dirty="0"/>
          </a:p>
        </p:txBody>
      </p:sp>
      <p:sp>
        <p:nvSpPr>
          <p:cNvPr id="9" name="Arrow: Left 8">
            <a:extLst>
              <a:ext uri="{FF2B5EF4-FFF2-40B4-BE49-F238E27FC236}">
                <a16:creationId xmlns:a16="http://schemas.microsoft.com/office/drawing/2014/main" id="{57641D26-BD9A-8D08-8A32-1D882AE350EF}"/>
              </a:ext>
            </a:extLst>
          </p:cNvPr>
          <p:cNvSpPr/>
          <p:nvPr/>
        </p:nvSpPr>
        <p:spPr>
          <a:xfrm>
            <a:off x="7775458" y="3834342"/>
            <a:ext cx="58849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08C1111-F3E5-6FD8-BD3D-E5D2ADB5A67D}"/>
              </a:ext>
            </a:extLst>
          </p:cNvPr>
          <p:cNvPicPr>
            <a:picLocks noChangeAspect="1"/>
          </p:cNvPicPr>
          <p:nvPr/>
        </p:nvPicPr>
        <p:blipFill>
          <a:blip r:embed="rId4"/>
          <a:stretch>
            <a:fillRect/>
          </a:stretch>
        </p:blipFill>
        <p:spPr>
          <a:xfrm>
            <a:off x="8240665" y="3834343"/>
            <a:ext cx="3381375" cy="484631"/>
          </a:xfrm>
          <a:prstGeom prst="rect">
            <a:avLst/>
          </a:prstGeom>
        </p:spPr>
      </p:pic>
    </p:spTree>
    <p:extLst>
      <p:ext uri="{BB962C8B-B14F-4D97-AF65-F5344CB8AC3E}">
        <p14:creationId xmlns:p14="http://schemas.microsoft.com/office/powerpoint/2010/main" val="2117772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2317-7860-D202-9A39-1420A0B2CD49}"/>
              </a:ext>
            </a:extLst>
          </p:cNvPr>
          <p:cNvSpPr>
            <a:spLocks noGrp="1"/>
          </p:cNvSpPr>
          <p:nvPr>
            <p:ph type="title"/>
          </p:nvPr>
        </p:nvSpPr>
        <p:spPr/>
        <p:txBody>
          <a:bodyPr/>
          <a:lstStyle/>
          <a:p>
            <a:r>
              <a:rPr lang="en-US" dirty="0"/>
              <a:t>Quality Measure Domain</a:t>
            </a:r>
          </a:p>
        </p:txBody>
      </p:sp>
      <p:pic>
        <p:nvPicPr>
          <p:cNvPr id="9" name="Content Placeholder 8">
            <a:extLst>
              <a:ext uri="{FF2B5EF4-FFF2-40B4-BE49-F238E27FC236}">
                <a16:creationId xmlns:a16="http://schemas.microsoft.com/office/drawing/2014/main" id="{45950517-8AC8-2DA7-8ABF-44C2E91D47AF}"/>
              </a:ext>
            </a:extLst>
          </p:cNvPr>
          <p:cNvPicPr>
            <a:picLocks noGrp="1" noChangeAspect="1"/>
          </p:cNvPicPr>
          <p:nvPr>
            <p:ph idx="1"/>
          </p:nvPr>
        </p:nvPicPr>
        <p:blipFill rotWithShape="1">
          <a:blip r:embed="rId3"/>
          <a:srcRect l="2547" r="1186" b="2128"/>
          <a:stretch/>
        </p:blipFill>
        <p:spPr>
          <a:xfrm>
            <a:off x="1506072" y="1584325"/>
            <a:ext cx="9617336" cy="4450715"/>
          </a:xfrm>
        </p:spPr>
      </p:pic>
      <p:sp>
        <p:nvSpPr>
          <p:cNvPr id="10" name="TextBox 9">
            <a:extLst>
              <a:ext uri="{FF2B5EF4-FFF2-40B4-BE49-F238E27FC236}">
                <a16:creationId xmlns:a16="http://schemas.microsoft.com/office/drawing/2014/main" id="{000FCE87-7122-07B0-8BFA-EA8748006AEE}"/>
              </a:ext>
            </a:extLst>
          </p:cNvPr>
          <p:cNvSpPr txBox="1"/>
          <p:nvPr/>
        </p:nvSpPr>
        <p:spPr>
          <a:xfrm>
            <a:off x="9929308" y="5665708"/>
            <a:ext cx="158137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00179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ED3E-6E46-6097-5F51-A36419C72738}"/>
              </a:ext>
            </a:extLst>
          </p:cNvPr>
          <p:cNvSpPr>
            <a:spLocks noGrp="1"/>
          </p:cNvSpPr>
          <p:nvPr>
            <p:ph type="title"/>
          </p:nvPr>
        </p:nvSpPr>
        <p:spPr/>
        <p:txBody>
          <a:bodyPr/>
          <a:lstStyle/>
          <a:p>
            <a:r>
              <a:rPr lang="en-US" dirty="0"/>
              <a:t>Quality Measure Domain</a:t>
            </a:r>
          </a:p>
        </p:txBody>
      </p:sp>
      <p:sp>
        <p:nvSpPr>
          <p:cNvPr id="3" name="Content Placeholder 2">
            <a:extLst>
              <a:ext uri="{FF2B5EF4-FFF2-40B4-BE49-F238E27FC236}">
                <a16:creationId xmlns:a16="http://schemas.microsoft.com/office/drawing/2014/main" id="{2C1BAF1D-F064-88EB-9F36-68D35FD446BD}"/>
              </a:ext>
            </a:extLst>
          </p:cNvPr>
          <p:cNvSpPr>
            <a:spLocks noGrp="1"/>
          </p:cNvSpPr>
          <p:nvPr>
            <p:ph idx="1"/>
          </p:nvPr>
        </p:nvSpPr>
        <p:spPr/>
        <p:txBody>
          <a:bodyPr>
            <a:normAutofit/>
          </a:bodyPr>
          <a:lstStyle/>
          <a:p>
            <a:pPr algn="l"/>
            <a:endParaRPr lang="en-US" sz="1800" b="0" i="0" u="none" strike="noStrike" baseline="0" dirty="0">
              <a:solidFill>
                <a:srgbClr val="000000"/>
              </a:solidFill>
              <a:latin typeface="Calibri" panose="020F0502020204030204" pitchFamily="34" charset="0"/>
            </a:endParaRPr>
          </a:p>
          <a:p>
            <a:r>
              <a:rPr lang="en-US" sz="2400" b="0" i="0" u="none" strike="noStrike" baseline="0" dirty="0">
                <a:solidFill>
                  <a:srgbClr val="000000"/>
                </a:solidFill>
                <a:latin typeface="Gill Sans MT" panose="020B0502020104020203" pitchFamily="34" charset="0"/>
              </a:rPr>
              <a:t>Once all scores computed,  facility get a star rating for Long Stay, Short stay and Overall QM Rating</a:t>
            </a:r>
          </a:p>
          <a:p>
            <a:r>
              <a:rPr lang="en-US" sz="2400" b="0" i="0" u="none" strike="noStrike" baseline="0" dirty="0">
                <a:solidFill>
                  <a:srgbClr val="000000"/>
                </a:solidFill>
                <a:latin typeface="Gill Sans MT" panose="020B0502020104020203" pitchFamily="34" charset="0"/>
              </a:rPr>
              <a:t>Every six months, the QM thresholds will be increased by half of the average rate of improvement in QM scores. This rebasing is intended to incentivize continuous quality improvement and reduce the need to have larger adjustments to the thresholds in the future.</a:t>
            </a:r>
          </a:p>
          <a:p>
            <a:pPr lvl="1"/>
            <a:r>
              <a:rPr lang="en-US" sz="2200" b="0" i="0" u="none" strike="noStrike" baseline="0" dirty="0">
                <a:solidFill>
                  <a:srgbClr val="000000"/>
                </a:solidFill>
                <a:latin typeface="Gill Sans MT" panose="020B0502020104020203" pitchFamily="34" charset="0"/>
              </a:rPr>
              <a:t>There are 9 LS measures and 6 SS measures. To make LS and SS count equally, they use an adjustment factor for the Short-Stay score…so, each SS </a:t>
            </a:r>
            <a:r>
              <a:rPr lang="en-US" sz="2200" b="0" i="0" u="none" strike="noStrike" baseline="0">
                <a:solidFill>
                  <a:srgbClr val="000000"/>
                </a:solidFill>
                <a:latin typeface="Gill Sans MT" panose="020B0502020104020203" pitchFamily="34" charset="0"/>
              </a:rPr>
              <a:t>measure actually counts </a:t>
            </a:r>
            <a:r>
              <a:rPr lang="en-US" sz="2200" b="0" i="0" u="none" strike="noStrike" baseline="0" dirty="0">
                <a:solidFill>
                  <a:srgbClr val="000000"/>
                </a:solidFill>
                <a:latin typeface="Gill Sans MT" panose="020B0502020104020203" pitchFamily="34" charset="0"/>
              </a:rPr>
              <a:t>a little more.</a:t>
            </a:r>
          </a:p>
          <a:p>
            <a:endParaRPr lang="en-US" dirty="0"/>
          </a:p>
        </p:txBody>
      </p:sp>
    </p:spTree>
    <p:extLst>
      <p:ext uri="{BB962C8B-B14F-4D97-AF65-F5344CB8AC3E}">
        <p14:creationId xmlns:p14="http://schemas.microsoft.com/office/powerpoint/2010/main" val="1937612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FA38F-0797-A0CF-BB31-10AE78C17731}"/>
              </a:ext>
            </a:extLst>
          </p:cNvPr>
          <p:cNvSpPr>
            <a:spLocks noGrp="1"/>
          </p:cNvSpPr>
          <p:nvPr>
            <p:ph type="title"/>
          </p:nvPr>
        </p:nvSpPr>
        <p:spPr/>
        <p:txBody>
          <a:bodyPr>
            <a:normAutofit/>
          </a:bodyPr>
          <a:lstStyle/>
          <a:p>
            <a:r>
              <a:rPr lang="en-US" sz="2400" dirty="0"/>
              <a:t>Quality Measure Domain</a:t>
            </a:r>
          </a:p>
        </p:txBody>
      </p:sp>
      <p:sp>
        <p:nvSpPr>
          <p:cNvPr id="6" name="Text Placeholder 5">
            <a:extLst>
              <a:ext uri="{FF2B5EF4-FFF2-40B4-BE49-F238E27FC236}">
                <a16:creationId xmlns:a16="http://schemas.microsoft.com/office/drawing/2014/main" id="{CA8C4414-08E1-0F1C-53EE-13527DC63D2B}"/>
              </a:ext>
            </a:extLst>
          </p:cNvPr>
          <p:cNvSpPr>
            <a:spLocks noGrp="1"/>
          </p:cNvSpPr>
          <p:nvPr>
            <p:ph type="body" sz="half" idx="2"/>
          </p:nvPr>
        </p:nvSpPr>
        <p:spPr/>
        <p:txBody>
          <a:bodyPr>
            <a:normAutofit lnSpcReduction="10000"/>
          </a:bodyPr>
          <a:lstStyle/>
          <a:p>
            <a:endParaRPr lang="en-US" dirty="0"/>
          </a:p>
          <a:p>
            <a:r>
              <a:rPr lang="en-US" sz="2400" dirty="0"/>
              <a:t>Quarterly:</a:t>
            </a:r>
          </a:p>
          <a:p>
            <a:pPr>
              <a:spcBef>
                <a:spcPts val="0"/>
              </a:spcBef>
            </a:pPr>
            <a:r>
              <a:rPr lang="en-US" sz="2400" dirty="0"/>
              <a:t>	-January</a:t>
            </a:r>
          </a:p>
          <a:p>
            <a:pPr>
              <a:spcBef>
                <a:spcPts val="0"/>
              </a:spcBef>
            </a:pPr>
            <a:r>
              <a:rPr lang="en-US" sz="2400" dirty="0"/>
              <a:t>	-April</a:t>
            </a:r>
          </a:p>
          <a:p>
            <a:pPr>
              <a:spcBef>
                <a:spcPts val="0"/>
              </a:spcBef>
            </a:pPr>
            <a:r>
              <a:rPr lang="en-US" sz="2400" dirty="0"/>
              <a:t>	-July</a:t>
            </a:r>
          </a:p>
          <a:p>
            <a:pPr>
              <a:spcBef>
                <a:spcPts val="0"/>
              </a:spcBef>
            </a:pPr>
            <a:r>
              <a:rPr lang="en-US" sz="2400" dirty="0"/>
              <a:t>	-October</a:t>
            </a:r>
          </a:p>
          <a:p>
            <a:pPr>
              <a:spcBef>
                <a:spcPts val="0"/>
              </a:spcBef>
            </a:pPr>
            <a:endParaRPr lang="en-US" sz="2400" dirty="0"/>
          </a:p>
          <a:p>
            <a:pPr>
              <a:spcBef>
                <a:spcPts val="0"/>
              </a:spcBef>
            </a:pPr>
            <a:r>
              <a:rPr lang="en-US" sz="2400" dirty="0"/>
              <a:t>Claims based measures</a:t>
            </a:r>
          </a:p>
          <a:p>
            <a:pPr>
              <a:spcBef>
                <a:spcPts val="0"/>
              </a:spcBef>
            </a:pPr>
            <a:r>
              <a:rPr lang="en-US" sz="2400" dirty="0"/>
              <a:t>updated twice a year in</a:t>
            </a:r>
          </a:p>
          <a:p>
            <a:pPr>
              <a:spcBef>
                <a:spcPts val="0"/>
              </a:spcBef>
            </a:pPr>
            <a:r>
              <a:rPr lang="en-US" sz="2400" dirty="0"/>
              <a:t>April and October</a:t>
            </a:r>
          </a:p>
        </p:txBody>
      </p:sp>
      <p:pic>
        <p:nvPicPr>
          <p:cNvPr id="8" name="Picture 7">
            <a:extLst>
              <a:ext uri="{FF2B5EF4-FFF2-40B4-BE49-F238E27FC236}">
                <a16:creationId xmlns:a16="http://schemas.microsoft.com/office/drawing/2014/main" id="{9C8B042D-27E7-405D-340D-C91FC2F0B93D}"/>
              </a:ext>
            </a:extLst>
          </p:cNvPr>
          <p:cNvPicPr>
            <a:picLocks noChangeAspect="1"/>
          </p:cNvPicPr>
          <p:nvPr/>
        </p:nvPicPr>
        <p:blipFill>
          <a:blip r:embed="rId3"/>
          <a:stretch>
            <a:fillRect/>
          </a:stretch>
        </p:blipFill>
        <p:spPr>
          <a:xfrm>
            <a:off x="732131" y="465268"/>
            <a:ext cx="6243973" cy="5429530"/>
          </a:xfrm>
          <a:prstGeom prst="rect">
            <a:avLst/>
          </a:prstGeom>
        </p:spPr>
      </p:pic>
      <p:pic>
        <p:nvPicPr>
          <p:cNvPr id="10" name="Picture 9">
            <a:extLst>
              <a:ext uri="{FF2B5EF4-FFF2-40B4-BE49-F238E27FC236}">
                <a16:creationId xmlns:a16="http://schemas.microsoft.com/office/drawing/2014/main" id="{56C2113E-0BC4-7F44-D1C4-B54F20548DC0}"/>
              </a:ext>
            </a:extLst>
          </p:cNvPr>
          <p:cNvPicPr>
            <a:picLocks noChangeAspect="1"/>
          </p:cNvPicPr>
          <p:nvPr/>
        </p:nvPicPr>
        <p:blipFill>
          <a:blip r:embed="rId4"/>
          <a:stretch>
            <a:fillRect/>
          </a:stretch>
        </p:blipFill>
        <p:spPr>
          <a:xfrm>
            <a:off x="1456989" y="6092694"/>
            <a:ext cx="1790700" cy="600075"/>
          </a:xfrm>
          <a:prstGeom prst="rect">
            <a:avLst/>
          </a:prstGeom>
        </p:spPr>
      </p:pic>
    </p:spTree>
    <p:extLst>
      <p:ext uri="{BB962C8B-B14F-4D97-AF65-F5344CB8AC3E}">
        <p14:creationId xmlns:p14="http://schemas.microsoft.com/office/powerpoint/2010/main" val="2149181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7F65-E91F-E956-C1FF-14E846C8CC3F}"/>
              </a:ext>
            </a:extLst>
          </p:cNvPr>
          <p:cNvSpPr>
            <a:spLocks noGrp="1"/>
          </p:cNvSpPr>
          <p:nvPr>
            <p:ph type="title"/>
          </p:nvPr>
        </p:nvSpPr>
        <p:spPr/>
        <p:txBody>
          <a:bodyPr/>
          <a:lstStyle/>
          <a:p>
            <a:r>
              <a:rPr lang="en-US" dirty="0"/>
              <a:t>Quality Measure Domain</a:t>
            </a:r>
          </a:p>
        </p:txBody>
      </p:sp>
      <p:pic>
        <p:nvPicPr>
          <p:cNvPr id="5" name="Content Placeholder 4">
            <a:hlinkClick r:id="rId3"/>
            <a:extLst>
              <a:ext uri="{FF2B5EF4-FFF2-40B4-BE49-F238E27FC236}">
                <a16:creationId xmlns:a16="http://schemas.microsoft.com/office/drawing/2014/main" id="{F04D8563-C1CF-D564-1490-B1180D8AB612}"/>
              </a:ext>
            </a:extLst>
          </p:cNvPr>
          <p:cNvPicPr>
            <a:picLocks noGrp="1" noChangeAspect="1"/>
          </p:cNvPicPr>
          <p:nvPr>
            <p:ph idx="1"/>
          </p:nvPr>
        </p:nvPicPr>
        <p:blipFill rotWithShape="1">
          <a:blip r:embed="rId4"/>
          <a:srcRect r="22015" b="27992"/>
          <a:stretch/>
        </p:blipFill>
        <p:spPr>
          <a:xfrm>
            <a:off x="1091108" y="1381761"/>
            <a:ext cx="7278341" cy="3459180"/>
          </a:xfrm>
        </p:spPr>
      </p:pic>
      <p:pic>
        <p:nvPicPr>
          <p:cNvPr id="7" name="Picture 6">
            <a:extLst>
              <a:ext uri="{FF2B5EF4-FFF2-40B4-BE49-F238E27FC236}">
                <a16:creationId xmlns:a16="http://schemas.microsoft.com/office/drawing/2014/main" id="{096637DF-29A4-EF33-A3C9-2F6AEC93E32D}"/>
              </a:ext>
            </a:extLst>
          </p:cNvPr>
          <p:cNvPicPr>
            <a:picLocks noChangeAspect="1"/>
          </p:cNvPicPr>
          <p:nvPr/>
        </p:nvPicPr>
        <p:blipFill>
          <a:blip r:embed="rId5"/>
          <a:stretch>
            <a:fillRect/>
          </a:stretch>
        </p:blipFill>
        <p:spPr>
          <a:xfrm>
            <a:off x="4538167" y="4721038"/>
            <a:ext cx="6562725" cy="1181100"/>
          </a:xfrm>
          <a:prstGeom prst="rect">
            <a:avLst/>
          </a:prstGeom>
        </p:spPr>
      </p:pic>
    </p:spTree>
    <p:extLst>
      <p:ext uri="{BB962C8B-B14F-4D97-AF65-F5344CB8AC3E}">
        <p14:creationId xmlns:p14="http://schemas.microsoft.com/office/powerpoint/2010/main" val="3141766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FD24-059E-4A44-FF40-5B00DE80FC94}"/>
              </a:ext>
            </a:extLst>
          </p:cNvPr>
          <p:cNvSpPr>
            <a:spLocks noGrp="1"/>
          </p:cNvSpPr>
          <p:nvPr>
            <p:ph type="title"/>
          </p:nvPr>
        </p:nvSpPr>
        <p:spPr/>
        <p:txBody>
          <a:bodyPr/>
          <a:lstStyle/>
          <a:p>
            <a:r>
              <a:rPr lang="en-US" dirty="0"/>
              <a:t>Quality Measure Domain</a:t>
            </a:r>
          </a:p>
        </p:txBody>
      </p:sp>
      <p:sp>
        <p:nvSpPr>
          <p:cNvPr id="3" name="Content Placeholder 2">
            <a:extLst>
              <a:ext uri="{FF2B5EF4-FFF2-40B4-BE49-F238E27FC236}">
                <a16:creationId xmlns:a16="http://schemas.microsoft.com/office/drawing/2014/main" id="{0F8A2418-4350-D4D4-8CBD-1D45B6B4BFC3}"/>
              </a:ext>
            </a:extLst>
          </p:cNvPr>
          <p:cNvSpPr>
            <a:spLocks noGrp="1"/>
          </p:cNvSpPr>
          <p:nvPr>
            <p:ph idx="1"/>
          </p:nvPr>
        </p:nvSpPr>
        <p:spPr/>
        <p:txBody>
          <a:bodyPr>
            <a:normAutofit lnSpcReduction="10000"/>
          </a:bodyPr>
          <a:lstStyle/>
          <a:p>
            <a:pPr algn="l"/>
            <a:r>
              <a:rPr lang="en-US" sz="2400" b="0" i="0" u="none" strike="noStrike" baseline="0" dirty="0">
                <a:solidFill>
                  <a:srgbClr val="000000"/>
                </a:solidFill>
                <a:latin typeface="Gill Sans MT" panose="020B0502020104020203" pitchFamily="34" charset="0"/>
              </a:rPr>
              <a:t>Four manuals will download:</a:t>
            </a:r>
          </a:p>
          <a:p>
            <a:pPr lvl="1"/>
            <a:r>
              <a:rPr lang="en-US" sz="2000" b="1" i="0" u="none" strike="noStrike" baseline="0" dirty="0">
                <a:solidFill>
                  <a:srgbClr val="000000"/>
                </a:solidFill>
                <a:latin typeface="Gill Sans MT" panose="020B0502020104020203" pitchFamily="34" charset="0"/>
              </a:rPr>
              <a:t>MDS 3.0 QM User’s Manual V14.0: c</a:t>
            </a:r>
            <a:r>
              <a:rPr lang="en-US" sz="2000" b="0" i="0" u="none" strike="noStrike" baseline="0" dirty="0">
                <a:solidFill>
                  <a:srgbClr val="000000"/>
                </a:solidFill>
                <a:latin typeface="Gill Sans MT" panose="020B0502020104020203" pitchFamily="34" charset="0"/>
              </a:rPr>
              <a:t>ontains detailed specifications for the MDS 3.0 quality measures</a:t>
            </a:r>
          </a:p>
          <a:p>
            <a:pPr lvl="1"/>
            <a:r>
              <a:rPr lang="en-US" sz="2000" b="1" i="0" u="none" strike="noStrike" baseline="0" dirty="0">
                <a:solidFill>
                  <a:srgbClr val="000000"/>
                </a:solidFill>
                <a:latin typeface="Gill Sans MT" panose="020B0502020104020203" pitchFamily="34" charset="0"/>
              </a:rPr>
              <a:t>Nursing Home Compare Claims-based Quality Measure Technical Specifications</a:t>
            </a:r>
            <a:endParaRPr lang="en-US" sz="2000" b="0" i="0" u="none" strike="noStrike" baseline="0" dirty="0">
              <a:solidFill>
                <a:srgbClr val="000000"/>
              </a:solidFill>
              <a:latin typeface="Gill Sans MT" panose="020B0502020104020203" pitchFamily="34" charset="0"/>
            </a:endParaRPr>
          </a:p>
          <a:p>
            <a:pPr lvl="1"/>
            <a:r>
              <a:rPr lang="en-US" sz="2000" b="1" i="0" u="none" strike="noStrike" baseline="0" dirty="0">
                <a:solidFill>
                  <a:srgbClr val="000000"/>
                </a:solidFill>
                <a:latin typeface="Gill Sans MT" panose="020B0502020104020203" pitchFamily="34" charset="0"/>
              </a:rPr>
              <a:t>Nursing Home Compare Quality Measures Technical Specifications Appendix </a:t>
            </a:r>
            <a:endParaRPr lang="en-US" sz="2000" b="0" i="0" u="none" strike="noStrike" baseline="0" dirty="0">
              <a:solidFill>
                <a:srgbClr val="000000"/>
              </a:solidFill>
              <a:latin typeface="Gill Sans MT" panose="020B0502020104020203" pitchFamily="34" charset="0"/>
            </a:endParaRPr>
          </a:p>
          <a:p>
            <a:pPr lvl="1"/>
            <a:r>
              <a:rPr lang="en-US" sz="2000" b="1" i="0" u="none" strike="noStrike" baseline="0" dirty="0">
                <a:solidFill>
                  <a:srgbClr val="000000"/>
                </a:solidFill>
                <a:latin typeface="Gill Sans MT" panose="020B0502020104020203" pitchFamily="34" charset="0"/>
              </a:rPr>
              <a:t>Skilled Nursing Facility Quality Reporting Program Measure Calculations and Reporting User’s Manual V3.0(contains short stay new/worsened PU measure)</a:t>
            </a:r>
            <a:endParaRPr lang="en-US" sz="2000" b="0" i="0" u="none" strike="noStrike" baseline="0" dirty="0">
              <a:solidFill>
                <a:srgbClr val="000000"/>
              </a:solidFill>
              <a:latin typeface="Gill Sans MT" panose="020B0502020104020203" pitchFamily="34" charset="0"/>
            </a:endParaRPr>
          </a:p>
          <a:p>
            <a:pPr lvl="1"/>
            <a:r>
              <a:rPr lang="en-US" sz="2000" b="1" i="0" u="none" strike="noStrike" baseline="0" dirty="0">
                <a:solidFill>
                  <a:srgbClr val="000000"/>
                </a:solidFill>
                <a:latin typeface="Gill Sans MT" panose="020B0502020104020203" pitchFamily="34" charset="0"/>
              </a:rPr>
              <a:t>SNF QRP Measure Calculations and Reporting User’s Manual Version 3.0.1 </a:t>
            </a:r>
            <a:r>
              <a:rPr lang="en-US" sz="2000" b="0" i="0" u="none" strike="noStrike" baseline="0" dirty="0">
                <a:solidFill>
                  <a:srgbClr val="000000"/>
                </a:solidFill>
                <a:latin typeface="Gill Sans MT" panose="020B0502020104020203" pitchFamily="34" charset="0"/>
              </a:rPr>
              <a:t>contains appendices for the SNF QRP Measure Calculations and Reporting Manual V3.0, including a risk adjustment appendix and Hierarchical Condition Category (HCC) crosswalks.</a:t>
            </a:r>
          </a:p>
          <a:p>
            <a:endParaRPr lang="en-US" dirty="0"/>
          </a:p>
        </p:txBody>
      </p:sp>
    </p:spTree>
    <p:extLst>
      <p:ext uri="{BB962C8B-B14F-4D97-AF65-F5344CB8AC3E}">
        <p14:creationId xmlns:p14="http://schemas.microsoft.com/office/powerpoint/2010/main" val="2201515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2893D2-055A-98DA-814A-E40D65FCBA5A}"/>
              </a:ext>
            </a:extLst>
          </p:cNvPr>
          <p:cNvPicPr>
            <a:picLocks noChangeAspect="1"/>
          </p:cNvPicPr>
          <p:nvPr/>
        </p:nvPicPr>
        <p:blipFill>
          <a:blip r:embed="rId3"/>
          <a:stretch>
            <a:fillRect/>
          </a:stretch>
        </p:blipFill>
        <p:spPr>
          <a:xfrm>
            <a:off x="972894" y="5974676"/>
            <a:ext cx="1790700" cy="742875"/>
          </a:xfrm>
          <a:prstGeom prst="rect">
            <a:avLst/>
          </a:prstGeom>
        </p:spPr>
      </p:pic>
      <p:sp>
        <p:nvSpPr>
          <p:cNvPr id="2" name="Title 1">
            <a:extLst>
              <a:ext uri="{FF2B5EF4-FFF2-40B4-BE49-F238E27FC236}">
                <a16:creationId xmlns:a16="http://schemas.microsoft.com/office/drawing/2014/main" id="{C1FFF652-3E93-30FE-13FA-018C54FC351D}"/>
              </a:ext>
            </a:extLst>
          </p:cNvPr>
          <p:cNvSpPr>
            <a:spLocks noGrp="1"/>
          </p:cNvSpPr>
          <p:nvPr>
            <p:ph type="title"/>
          </p:nvPr>
        </p:nvSpPr>
        <p:spPr/>
        <p:txBody>
          <a:bodyPr>
            <a:normAutofit/>
          </a:bodyPr>
          <a:lstStyle/>
          <a:p>
            <a:r>
              <a:rPr lang="en-US" sz="2400" dirty="0"/>
              <a:t>Quality Measure Domain</a:t>
            </a:r>
          </a:p>
        </p:txBody>
      </p:sp>
      <p:sp>
        <p:nvSpPr>
          <p:cNvPr id="4" name="Content Placeholder 3">
            <a:extLst>
              <a:ext uri="{FF2B5EF4-FFF2-40B4-BE49-F238E27FC236}">
                <a16:creationId xmlns:a16="http://schemas.microsoft.com/office/drawing/2014/main" id="{432FB969-D79E-31C7-262A-DA2D3BF72AAF}"/>
              </a:ext>
            </a:extLst>
          </p:cNvPr>
          <p:cNvSpPr>
            <a:spLocks noGrp="1"/>
          </p:cNvSpPr>
          <p:nvPr>
            <p:ph idx="1"/>
          </p:nvPr>
        </p:nvSpPr>
        <p:spPr>
          <a:xfrm>
            <a:off x="600107" y="220831"/>
            <a:ext cx="6508019" cy="5753845"/>
          </a:xfrm>
        </p:spPr>
        <p:txBody>
          <a:bodyPr>
            <a:normAutofit lnSpcReduction="10000"/>
          </a:bodyPr>
          <a:lstStyle/>
          <a:p>
            <a:r>
              <a:rPr lang="en-US" sz="1700" dirty="0"/>
              <a:t>5 Star QM Domain has returned to normal, no longer frozen due to pandemic</a:t>
            </a:r>
          </a:p>
          <a:p>
            <a:r>
              <a:rPr lang="en-US" sz="1700" dirty="0"/>
              <a:t>Each 5 Star QM has technical specifications that can be in one of several manuals, found on CMS website</a:t>
            </a:r>
          </a:p>
          <a:p>
            <a:r>
              <a:rPr lang="en-US" sz="1700" dirty="0"/>
              <a:t>MDS accuracy for the numerator, denominator, and risk-adjustments for MDS and claims based measures is crucial for accurate representation.</a:t>
            </a:r>
          </a:p>
          <a:p>
            <a:r>
              <a:rPr lang="en-US" sz="1700" dirty="0"/>
              <a:t>The MDS based QM star rating uses and average of 4 quarters of data.</a:t>
            </a:r>
          </a:p>
          <a:p>
            <a:r>
              <a:rPr lang="en-US" sz="1700" dirty="0"/>
              <a:t>New/worsened pressure ulcers uses a year of data consistent with other SNF-QRP QMs</a:t>
            </a:r>
          </a:p>
          <a:p>
            <a:r>
              <a:rPr lang="en-US" sz="1700" dirty="0"/>
              <a:t>The claims-based measures use a year of data and are updated quarterly.</a:t>
            </a:r>
          </a:p>
          <a:p>
            <a:r>
              <a:rPr lang="en-US" sz="1700" dirty="0"/>
              <a:t>There are many MDS items use to risk adjust the claims-based QMs.</a:t>
            </a:r>
          </a:p>
          <a:p>
            <a:r>
              <a:rPr lang="en-US" sz="1700" dirty="0"/>
              <a:t>Some QMs count 150 points and some count 100 points for the star rating system.</a:t>
            </a:r>
          </a:p>
          <a:p>
            <a:r>
              <a:rPr lang="en-US" sz="1700" dirty="0"/>
              <a:t>It is a critical skill to be able to read and correctly interpret the logical specifications of a measure. You can’t use data until you understand it’s relevance.</a:t>
            </a:r>
          </a:p>
        </p:txBody>
      </p:sp>
      <p:pic>
        <p:nvPicPr>
          <p:cNvPr id="9" name="Picture 8">
            <a:extLst>
              <a:ext uri="{FF2B5EF4-FFF2-40B4-BE49-F238E27FC236}">
                <a16:creationId xmlns:a16="http://schemas.microsoft.com/office/drawing/2014/main" id="{2AAFF1D5-304C-484C-4888-E1905006ABC5}"/>
              </a:ext>
            </a:extLst>
          </p:cNvPr>
          <p:cNvPicPr>
            <a:picLocks noChangeAspect="1"/>
          </p:cNvPicPr>
          <p:nvPr/>
        </p:nvPicPr>
        <p:blipFill>
          <a:blip r:embed="rId4"/>
          <a:stretch>
            <a:fillRect/>
          </a:stretch>
        </p:blipFill>
        <p:spPr>
          <a:xfrm>
            <a:off x="7745506" y="1785770"/>
            <a:ext cx="4281543" cy="4178448"/>
          </a:xfrm>
          <a:prstGeom prst="rect">
            <a:avLst/>
          </a:prstGeom>
        </p:spPr>
      </p:pic>
    </p:spTree>
    <p:extLst>
      <p:ext uri="{BB962C8B-B14F-4D97-AF65-F5344CB8AC3E}">
        <p14:creationId xmlns:p14="http://schemas.microsoft.com/office/powerpoint/2010/main" val="14151909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9E2827-346A-5342-0FF0-915B45A23181}"/>
              </a:ext>
            </a:extLst>
          </p:cNvPr>
          <p:cNvSpPr>
            <a:spLocks noGrp="1"/>
          </p:cNvSpPr>
          <p:nvPr>
            <p:ph type="title"/>
          </p:nvPr>
        </p:nvSpPr>
        <p:spPr/>
        <p:txBody>
          <a:bodyPr/>
          <a:lstStyle/>
          <a:p>
            <a:r>
              <a:rPr lang="en-US" dirty="0"/>
              <a:t>Overall Rating</a:t>
            </a:r>
          </a:p>
        </p:txBody>
      </p:sp>
      <p:sp>
        <p:nvSpPr>
          <p:cNvPr id="6" name="Content Placeholder 5">
            <a:extLst>
              <a:ext uri="{FF2B5EF4-FFF2-40B4-BE49-F238E27FC236}">
                <a16:creationId xmlns:a16="http://schemas.microsoft.com/office/drawing/2014/main" id="{240F3084-1CAB-FA82-1A84-B6C5E95B7EEA}"/>
              </a:ext>
            </a:extLst>
          </p:cNvPr>
          <p:cNvSpPr>
            <a:spLocks noGrp="1"/>
          </p:cNvSpPr>
          <p:nvPr>
            <p:ph idx="1"/>
          </p:nvPr>
        </p:nvSpPr>
        <p:spPr/>
        <p:txBody>
          <a:bodyPr>
            <a:normAutofit lnSpcReduction="10000"/>
          </a:bodyPr>
          <a:lstStyle/>
          <a:p>
            <a:pPr marL="0" indent="0">
              <a:buNone/>
            </a:pPr>
            <a:r>
              <a:rPr lang="en-US" sz="2800" dirty="0"/>
              <a:t>Based on the star ratings for the health inspection domain, the staffing domain and the quality measure domain, CMS assigns the overall Five-Star rating in three steps:</a:t>
            </a:r>
            <a:endParaRPr lang="en-US" dirty="0"/>
          </a:p>
          <a:p>
            <a:pPr marL="457200" lvl="1" indent="0">
              <a:buNone/>
            </a:pPr>
            <a:r>
              <a:rPr lang="en-US" sz="2400" dirty="0"/>
              <a:t>Step 1: Start with the health inspection rating.</a:t>
            </a:r>
          </a:p>
          <a:p>
            <a:pPr marL="457200" lvl="1" indent="0">
              <a:buNone/>
            </a:pPr>
            <a:r>
              <a:rPr lang="en-US" sz="2400" dirty="0"/>
              <a:t>Step 2: Add one star to the Step 1 result if the staffing rating is five stars; subtract one star if the staffing rating is one star. The overall rating cannot be more than five stars or less than one star.</a:t>
            </a:r>
          </a:p>
          <a:p>
            <a:pPr marL="457200" lvl="1" indent="0">
              <a:buNone/>
            </a:pPr>
            <a:r>
              <a:rPr lang="en-US" sz="2400" dirty="0"/>
              <a:t>Step 3: Add one star to the Step 2 result if the quality measure rating is five stars; subtract one star if the quality measure rating is one star. The overall rating cannot be more than five stars or less than one star. </a:t>
            </a:r>
          </a:p>
        </p:txBody>
      </p:sp>
    </p:spTree>
    <p:extLst>
      <p:ext uri="{BB962C8B-B14F-4D97-AF65-F5344CB8AC3E}">
        <p14:creationId xmlns:p14="http://schemas.microsoft.com/office/powerpoint/2010/main" val="307162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0F6-4306-C63B-1717-337B58B7F870}"/>
              </a:ext>
            </a:extLst>
          </p:cNvPr>
          <p:cNvSpPr>
            <a:spLocks noGrp="1"/>
          </p:cNvSpPr>
          <p:nvPr>
            <p:ph type="title"/>
          </p:nvPr>
        </p:nvSpPr>
        <p:spPr/>
        <p:txBody>
          <a:bodyPr/>
          <a:lstStyle/>
          <a:p>
            <a:r>
              <a:rPr lang="en-US" dirty="0"/>
              <a:t>2022 Updates</a:t>
            </a:r>
          </a:p>
        </p:txBody>
      </p:sp>
      <p:sp>
        <p:nvSpPr>
          <p:cNvPr id="3" name="Content Placeholder 2">
            <a:extLst>
              <a:ext uri="{FF2B5EF4-FFF2-40B4-BE49-F238E27FC236}">
                <a16:creationId xmlns:a16="http://schemas.microsoft.com/office/drawing/2014/main" id="{8D51851C-2213-D8E8-AF5B-5F26D636B8DC}"/>
              </a:ext>
            </a:extLst>
          </p:cNvPr>
          <p:cNvSpPr>
            <a:spLocks noGrp="1"/>
          </p:cNvSpPr>
          <p:nvPr>
            <p:ph idx="1"/>
          </p:nvPr>
        </p:nvSpPr>
        <p:spPr/>
        <p:txBody>
          <a:bodyPr/>
          <a:lstStyle/>
          <a:p>
            <a:pPr marL="0" indent="0">
              <a:buNone/>
            </a:pPr>
            <a:r>
              <a:rPr lang="en-US" sz="2800" dirty="0"/>
              <a:t>April 2022 Revisions</a:t>
            </a:r>
          </a:p>
          <a:p>
            <a:pPr marL="0" indent="0">
              <a:buNone/>
            </a:pPr>
            <a:r>
              <a:rPr lang="en-US" dirty="0"/>
              <a:t>Quality Measure Rating Threshold changes</a:t>
            </a:r>
          </a:p>
          <a:p>
            <a:pPr marL="0" indent="0">
              <a:buNone/>
            </a:pPr>
            <a:r>
              <a:rPr lang="en-US" dirty="0"/>
              <a:t>Effective with the April 2022 refresh, CMS implemented the planned, regular increases to the Quality Measure (QM) rating thresholds, increasing each rating threshold by one-half of the average improvement in QM scores since the last time the thresholds were set. For the April 2022 refresh, the average improvement was determined from the period of April 2019 – January 2022. </a:t>
            </a:r>
          </a:p>
        </p:txBody>
      </p:sp>
    </p:spTree>
    <p:extLst>
      <p:ext uri="{BB962C8B-B14F-4D97-AF65-F5344CB8AC3E}">
        <p14:creationId xmlns:p14="http://schemas.microsoft.com/office/powerpoint/2010/main" val="3183858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67DD-53BC-C411-E54E-9507E732A8D8}"/>
              </a:ext>
            </a:extLst>
          </p:cNvPr>
          <p:cNvSpPr>
            <a:spLocks noGrp="1"/>
          </p:cNvSpPr>
          <p:nvPr>
            <p:ph type="title"/>
          </p:nvPr>
        </p:nvSpPr>
        <p:spPr/>
        <p:txBody>
          <a:bodyPr/>
          <a:lstStyle/>
          <a:p>
            <a:r>
              <a:rPr lang="en-US" dirty="0"/>
              <a:t>Special Focus Facilities </a:t>
            </a:r>
          </a:p>
        </p:txBody>
      </p:sp>
      <p:sp>
        <p:nvSpPr>
          <p:cNvPr id="3" name="Content Placeholder 2">
            <a:extLst>
              <a:ext uri="{FF2B5EF4-FFF2-40B4-BE49-F238E27FC236}">
                <a16:creationId xmlns:a16="http://schemas.microsoft.com/office/drawing/2014/main" id="{493B9742-1923-B2E3-93AC-7436A5D44F56}"/>
              </a:ext>
            </a:extLst>
          </p:cNvPr>
          <p:cNvSpPr>
            <a:spLocks noGrp="1"/>
          </p:cNvSpPr>
          <p:nvPr>
            <p:ph idx="1"/>
          </p:nvPr>
        </p:nvSpPr>
        <p:spPr/>
        <p:txBody>
          <a:bodyPr>
            <a:normAutofit/>
          </a:bodyPr>
          <a:lstStyle/>
          <a:p>
            <a:pPr marL="0" indent="0">
              <a:buNone/>
            </a:pPr>
            <a:r>
              <a:rPr lang="en-US" sz="2800" dirty="0"/>
              <a:t>Nursing homes that are current participants in the Special Focus Facility (SFF) program will not be assigned overall ratings or ratings in any domain.  A yellow warning sign is displayed instead of the overall rating and “Not Available” is displayed in place of the ratings for all other domains.</a:t>
            </a:r>
          </a:p>
        </p:txBody>
      </p:sp>
      <p:pic>
        <p:nvPicPr>
          <p:cNvPr id="4" name="Picture 3">
            <a:extLst>
              <a:ext uri="{FF2B5EF4-FFF2-40B4-BE49-F238E27FC236}">
                <a16:creationId xmlns:a16="http://schemas.microsoft.com/office/drawing/2014/main" id="{11436EFC-E83D-E71C-7FF9-55441CDE18C8}"/>
              </a:ext>
            </a:extLst>
          </p:cNvPr>
          <p:cNvPicPr>
            <a:picLocks noChangeAspect="1"/>
          </p:cNvPicPr>
          <p:nvPr/>
        </p:nvPicPr>
        <p:blipFill>
          <a:blip r:embed="rId3"/>
          <a:stretch>
            <a:fillRect/>
          </a:stretch>
        </p:blipFill>
        <p:spPr>
          <a:xfrm>
            <a:off x="4539729" y="3949570"/>
            <a:ext cx="3420932" cy="2908430"/>
          </a:xfrm>
          <a:prstGeom prst="rect">
            <a:avLst/>
          </a:prstGeom>
        </p:spPr>
      </p:pic>
    </p:spTree>
    <p:extLst>
      <p:ext uri="{BB962C8B-B14F-4D97-AF65-F5344CB8AC3E}">
        <p14:creationId xmlns:p14="http://schemas.microsoft.com/office/powerpoint/2010/main" val="1829684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5C07E-78B0-7BD9-9E5A-EE341E963B58}"/>
              </a:ext>
            </a:extLst>
          </p:cNvPr>
          <p:cNvSpPr>
            <a:spLocks noGrp="1"/>
          </p:cNvSpPr>
          <p:nvPr>
            <p:ph type="ctrTitle"/>
          </p:nvPr>
        </p:nvSpPr>
        <p:spPr>
          <a:xfrm>
            <a:off x="1153826" y="1517937"/>
            <a:ext cx="10318418" cy="3534572"/>
          </a:xfrm>
        </p:spPr>
        <p:txBody>
          <a:bodyPr/>
          <a:lstStyle/>
          <a:p>
            <a:r>
              <a:rPr lang="en-US" dirty="0"/>
              <a:t>Five Star Strategy</a:t>
            </a:r>
          </a:p>
        </p:txBody>
      </p:sp>
    </p:spTree>
    <p:extLst>
      <p:ext uri="{BB962C8B-B14F-4D97-AF65-F5344CB8AC3E}">
        <p14:creationId xmlns:p14="http://schemas.microsoft.com/office/powerpoint/2010/main" val="2261664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DBB-1F1A-BEDD-E52F-ED472B9B07E1}"/>
              </a:ext>
            </a:extLst>
          </p:cNvPr>
          <p:cNvSpPr>
            <a:spLocks noGrp="1"/>
          </p:cNvSpPr>
          <p:nvPr>
            <p:ph type="title"/>
          </p:nvPr>
        </p:nvSpPr>
        <p:spPr/>
        <p:txBody>
          <a:bodyPr/>
          <a:lstStyle/>
          <a:p>
            <a:r>
              <a:rPr lang="en-US" dirty="0"/>
              <a:t>Implementing a Five Star Strategy</a:t>
            </a:r>
          </a:p>
        </p:txBody>
      </p:sp>
      <p:sp>
        <p:nvSpPr>
          <p:cNvPr id="3" name="Content Placeholder 2">
            <a:extLst>
              <a:ext uri="{FF2B5EF4-FFF2-40B4-BE49-F238E27FC236}">
                <a16:creationId xmlns:a16="http://schemas.microsoft.com/office/drawing/2014/main" id="{0785926B-7D3D-BF2A-5F08-E439C38ADE20}"/>
              </a:ext>
            </a:extLst>
          </p:cNvPr>
          <p:cNvSpPr>
            <a:spLocks noGrp="1"/>
          </p:cNvSpPr>
          <p:nvPr>
            <p:ph sz="half" idx="1"/>
          </p:nvPr>
        </p:nvSpPr>
        <p:spPr/>
        <p:txBody>
          <a:bodyPr>
            <a:normAutofit/>
          </a:bodyPr>
          <a:lstStyle/>
          <a:p>
            <a:r>
              <a:rPr lang="en-US" dirty="0"/>
              <a:t>Know what the facility’s rating is in each domain and understand how those ratings occurred.</a:t>
            </a:r>
          </a:p>
          <a:p>
            <a:r>
              <a:rPr lang="en-US" dirty="0"/>
              <a:t>Become familiar with each domain and how the ratings are calculated in the Five-Star Technical User’s Guide.</a:t>
            </a:r>
          </a:p>
          <a:p>
            <a:r>
              <a:rPr lang="en-US" dirty="0"/>
              <a:t>Formulate and implement a survey readiness plan.</a:t>
            </a:r>
          </a:p>
        </p:txBody>
      </p:sp>
      <p:sp>
        <p:nvSpPr>
          <p:cNvPr id="4" name="Content Placeholder 3">
            <a:extLst>
              <a:ext uri="{FF2B5EF4-FFF2-40B4-BE49-F238E27FC236}">
                <a16:creationId xmlns:a16="http://schemas.microsoft.com/office/drawing/2014/main" id="{F91EBCCA-DFE1-3D29-6AE6-0F950EB9EE79}"/>
              </a:ext>
            </a:extLst>
          </p:cNvPr>
          <p:cNvSpPr>
            <a:spLocks noGrp="1"/>
          </p:cNvSpPr>
          <p:nvPr>
            <p:ph sz="half" idx="2"/>
          </p:nvPr>
        </p:nvSpPr>
        <p:spPr/>
        <p:txBody>
          <a:bodyPr>
            <a:normAutofit/>
          </a:bodyPr>
          <a:lstStyle/>
          <a:p>
            <a:r>
              <a:rPr lang="en-US" dirty="0"/>
              <a:t>Review Quality Measures at least monthly to ensure accuracy.</a:t>
            </a:r>
          </a:p>
          <a:p>
            <a:r>
              <a:rPr lang="en-US" dirty="0"/>
              <a:t>Review staffing data to ensure accuracy.</a:t>
            </a:r>
          </a:p>
          <a:p>
            <a:r>
              <a:rPr lang="en-US" dirty="0"/>
              <a:t>Be prepared to discuss the facility’s star ratings—both the positive and negative—along with what the facility implemented to correct any issues.</a:t>
            </a:r>
          </a:p>
          <a:p>
            <a:r>
              <a:rPr lang="en-US" dirty="0"/>
              <a:t>Have a robust and effective QAPI Program</a:t>
            </a:r>
          </a:p>
          <a:p>
            <a:endParaRPr lang="en-US" dirty="0"/>
          </a:p>
        </p:txBody>
      </p:sp>
      <p:pic>
        <p:nvPicPr>
          <p:cNvPr id="5" name="Content Placeholder 3">
            <a:extLst>
              <a:ext uri="{FF2B5EF4-FFF2-40B4-BE49-F238E27FC236}">
                <a16:creationId xmlns:a16="http://schemas.microsoft.com/office/drawing/2014/main" id="{F1945B15-5237-C9FF-41BD-AF74028E17DE}"/>
              </a:ext>
            </a:extLst>
          </p:cNvPr>
          <p:cNvPicPr>
            <a:picLocks noChangeAspect="1"/>
          </p:cNvPicPr>
          <p:nvPr/>
        </p:nvPicPr>
        <p:blipFill>
          <a:blip r:embed="rId3"/>
          <a:stretch>
            <a:fillRect/>
          </a:stretch>
        </p:blipFill>
        <p:spPr>
          <a:xfrm>
            <a:off x="4163209" y="4663625"/>
            <a:ext cx="3417346" cy="2021654"/>
          </a:xfrm>
          <a:prstGeom prst="rect">
            <a:avLst/>
          </a:prstGeom>
        </p:spPr>
      </p:pic>
    </p:spTree>
    <p:extLst>
      <p:ext uri="{BB962C8B-B14F-4D97-AF65-F5344CB8AC3E}">
        <p14:creationId xmlns:p14="http://schemas.microsoft.com/office/powerpoint/2010/main" val="2469941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ED95-8179-B738-8EBA-CABAA8A264C1}"/>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EABF76F7-F280-43F3-3290-9F51E34F988B}"/>
              </a:ext>
            </a:extLst>
          </p:cNvPr>
          <p:cNvSpPr>
            <a:spLocks noGrp="1"/>
          </p:cNvSpPr>
          <p:nvPr>
            <p:ph idx="1"/>
          </p:nvPr>
        </p:nvSpPr>
        <p:spPr>
          <a:xfrm>
            <a:off x="1251678" y="1584960"/>
            <a:ext cx="10178322" cy="4525383"/>
          </a:xfrm>
        </p:spPr>
        <p:txBody>
          <a:bodyPr/>
          <a:lstStyle/>
          <a:p>
            <a:r>
              <a:rPr lang="en-US" dirty="0"/>
              <a:t>Design for Care Compare Nursing Home Five-Star Quality Rating System: Technical Users’ Guide October 2022 </a:t>
            </a:r>
            <a:r>
              <a:rPr lang="en-US" dirty="0">
                <a:hlinkClick r:id="rId3"/>
              </a:rPr>
              <a:t>https://www.cms.gov/medicare/provider-enrollment-and-certification/certificationandcomplianc/downloads/usersguide.pdf</a:t>
            </a:r>
            <a:r>
              <a:rPr lang="en-US" dirty="0"/>
              <a:t> </a:t>
            </a:r>
          </a:p>
          <a:p>
            <a:r>
              <a:rPr lang="en-US" dirty="0"/>
              <a:t>Quality Measures </a:t>
            </a:r>
            <a:r>
              <a:rPr lang="en-US" dirty="0">
                <a:hlinkClick r:id="rId4"/>
              </a:rPr>
              <a:t>https://www.cms.gov/Medicare/Quality-Initiatives-Patient-Assessment-Instruments/NursingHomeQualityInits/NHQIQualityMeasures</a:t>
            </a:r>
            <a:r>
              <a:rPr lang="en-US" dirty="0"/>
              <a:t> </a:t>
            </a:r>
          </a:p>
          <a:p>
            <a:r>
              <a:rPr lang="en-US" b="0" i="0" dirty="0">
                <a:solidFill>
                  <a:srgbClr val="212121"/>
                </a:solidFill>
                <a:effectLst/>
              </a:rPr>
              <a:t>Nursing Home (MDS)/Swing Bed Providers </a:t>
            </a:r>
            <a:r>
              <a:rPr lang="en-US" i="0" dirty="0">
                <a:solidFill>
                  <a:srgbClr val="000000"/>
                </a:solidFill>
                <a:effectLst/>
              </a:rPr>
              <a:t>Reference &amp; Manuals </a:t>
            </a:r>
            <a:r>
              <a:rPr lang="en-US" i="0" dirty="0">
                <a:solidFill>
                  <a:srgbClr val="000000"/>
                </a:solidFill>
                <a:effectLst/>
                <a:hlinkClick r:id="rId5"/>
              </a:rPr>
              <a:t>https://qtso.cms.gov/providers/nursing-home-mdsswing-bed-providers/reference-manuals</a:t>
            </a:r>
            <a:r>
              <a:rPr lang="en-US" i="0" dirty="0">
                <a:solidFill>
                  <a:srgbClr val="000000"/>
                </a:solidFill>
                <a:effectLst/>
              </a:rPr>
              <a:t> </a:t>
            </a:r>
          </a:p>
          <a:p>
            <a:r>
              <a:rPr lang="en-US" i="0" dirty="0">
                <a:solidFill>
                  <a:srgbClr val="000000"/>
                </a:solidFill>
                <a:effectLst/>
              </a:rPr>
              <a:t>Staffing Data Submission Payroll Based Journal (PBJ) </a:t>
            </a:r>
            <a:r>
              <a:rPr lang="en-US" i="0" dirty="0">
                <a:solidFill>
                  <a:srgbClr val="000000"/>
                </a:solidFill>
                <a:effectLst/>
                <a:hlinkClick r:id="rId6"/>
              </a:rPr>
              <a:t>https://www.cms.gov/medicare/quality-initiatives-patient-assessment-instruments/nursinghomequalityinits/staffing-data-submission-pbj</a:t>
            </a:r>
            <a:r>
              <a:rPr lang="en-US" i="0" dirty="0">
                <a:solidFill>
                  <a:srgbClr val="000000"/>
                </a:solidFill>
                <a:effectLst/>
              </a:rPr>
              <a:t> </a:t>
            </a:r>
          </a:p>
          <a:p>
            <a:r>
              <a:rPr lang="en-US" dirty="0">
                <a:solidFill>
                  <a:srgbClr val="000000"/>
                </a:solidFill>
              </a:rPr>
              <a:t>Provider Data Catalog </a:t>
            </a:r>
            <a:r>
              <a:rPr lang="en-US" dirty="0">
                <a:solidFill>
                  <a:srgbClr val="000000"/>
                </a:solidFill>
                <a:hlinkClick r:id="rId7"/>
              </a:rPr>
              <a:t>https://data.cms.gov/provider-data/</a:t>
            </a:r>
            <a:r>
              <a:rPr lang="en-US" dirty="0">
                <a:solidFill>
                  <a:srgbClr val="000000"/>
                </a:solidFill>
              </a:rPr>
              <a:t> </a:t>
            </a:r>
            <a:endParaRPr lang="en-US" i="0" dirty="0">
              <a:solidFill>
                <a:srgbClr val="000000"/>
              </a:solidFill>
              <a:effectLst/>
            </a:endParaRPr>
          </a:p>
          <a:p>
            <a:endParaRPr lang="en-US" b="0" i="0" dirty="0">
              <a:solidFill>
                <a:srgbClr val="212121"/>
              </a:solidFill>
              <a:effectLst/>
              <a:latin typeface="Open Sans" panose="020B0606030504020204" pitchFamily="34" charset="0"/>
            </a:endParaRPr>
          </a:p>
          <a:p>
            <a:endParaRPr lang="en-US" dirty="0"/>
          </a:p>
          <a:p>
            <a:endParaRPr lang="en-US" dirty="0"/>
          </a:p>
        </p:txBody>
      </p:sp>
    </p:spTree>
    <p:extLst>
      <p:ext uri="{BB962C8B-B14F-4D97-AF65-F5344CB8AC3E}">
        <p14:creationId xmlns:p14="http://schemas.microsoft.com/office/powerpoint/2010/main" val="784033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414E-76FF-7BEF-0F2C-887201FA202C}"/>
              </a:ext>
            </a:extLst>
          </p:cNvPr>
          <p:cNvSpPr>
            <a:spLocks noGrp="1"/>
          </p:cNvSpPr>
          <p:nvPr>
            <p:ph type="title"/>
          </p:nvPr>
        </p:nvSpPr>
        <p:spPr/>
        <p:txBody>
          <a:bodyPr/>
          <a:lstStyle/>
          <a:p>
            <a:r>
              <a:rPr lang="en-US" dirty="0"/>
              <a:t>Leading Age 5 Star Analysis Report</a:t>
            </a:r>
          </a:p>
        </p:txBody>
      </p:sp>
      <p:sp>
        <p:nvSpPr>
          <p:cNvPr id="3" name="Text Placeholder 2">
            <a:extLst>
              <a:ext uri="{FF2B5EF4-FFF2-40B4-BE49-F238E27FC236}">
                <a16:creationId xmlns:a16="http://schemas.microsoft.com/office/drawing/2014/main" id="{9A169709-50F3-1520-33B4-05ABD9A37B08}"/>
              </a:ext>
            </a:extLst>
          </p:cNvPr>
          <p:cNvSpPr>
            <a:spLocks noGrp="1"/>
          </p:cNvSpPr>
          <p:nvPr>
            <p:ph type="body" idx="1"/>
          </p:nvPr>
        </p:nvSpPr>
        <p:spPr/>
        <p:txBody>
          <a:bodyPr/>
          <a:lstStyle/>
          <a:p>
            <a:r>
              <a:rPr lang="en-US" dirty="0"/>
              <a:t> </a:t>
            </a:r>
          </a:p>
        </p:txBody>
      </p:sp>
      <p:sp>
        <p:nvSpPr>
          <p:cNvPr id="4" name="Content Placeholder 3">
            <a:extLst>
              <a:ext uri="{FF2B5EF4-FFF2-40B4-BE49-F238E27FC236}">
                <a16:creationId xmlns:a16="http://schemas.microsoft.com/office/drawing/2014/main" id="{32006A02-A7CA-6E5E-6EA7-6038AD3FD6FD}"/>
              </a:ext>
            </a:extLst>
          </p:cNvPr>
          <p:cNvSpPr>
            <a:spLocks noGrp="1"/>
          </p:cNvSpPr>
          <p:nvPr>
            <p:ph sz="half" idx="2"/>
          </p:nvPr>
        </p:nvSpPr>
        <p:spPr>
          <a:xfrm>
            <a:off x="1295400" y="2336800"/>
            <a:ext cx="4800600" cy="3568700"/>
          </a:xfrm>
        </p:spPr>
        <p:txBody>
          <a:bodyPr>
            <a:normAutofit/>
          </a:bodyPr>
          <a:lstStyle/>
          <a:p>
            <a:r>
              <a:rPr lang="en-US" sz="2800" dirty="0"/>
              <a:t>Analysis Report</a:t>
            </a:r>
          </a:p>
          <a:p>
            <a:r>
              <a:rPr lang="en-US" sz="2800" dirty="0"/>
              <a:t>Trend Report</a:t>
            </a:r>
          </a:p>
        </p:txBody>
      </p:sp>
      <p:sp>
        <p:nvSpPr>
          <p:cNvPr id="5" name="Text Placeholder 4">
            <a:extLst>
              <a:ext uri="{FF2B5EF4-FFF2-40B4-BE49-F238E27FC236}">
                <a16:creationId xmlns:a16="http://schemas.microsoft.com/office/drawing/2014/main" id="{8BAD289D-727A-224F-92AA-062920104724}"/>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86491DA1-C3CA-D882-B836-7694EF88DB8D}"/>
              </a:ext>
            </a:extLst>
          </p:cNvPr>
          <p:cNvSpPr>
            <a:spLocks noGrp="1"/>
          </p:cNvSpPr>
          <p:nvPr>
            <p:ph sz="quarter" idx="4"/>
          </p:nvPr>
        </p:nvSpPr>
        <p:spPr/>
        <p:txBody>
          <a:bodyPr/>
          <a:lstStyle/>
          <a:p>
            <a:pPr marL="0" indent="0">
              <a:buNone/>
            </a:pPr>
            <a:r>
              <a:rPr lang="en-US" dirty="0"/>
              <a:t> </a:t>
            </a:r>
          </a:p>
        </p:txBody>
      </p:sp>
    </p:spTree>
    <p:extLst>
      <p:ext uri="{BB962C8B-B14F-4D97-AF65-F5344CB8AC3E}">
        <p14:creationId xmlns:p14="http://schemas.microsoft.com/office/powerpoint/2010/main" val="2541707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a:bodyPr>
          <a:lstStyle/>
          <a:p>
            <a:r>
              <a:rPr lang="en-US" sz="2800" dirty="0"/>
              <a:t> </a:t>
            </a:r>
            <a:r>
              <a:rPr lang="en-US" sz="2800" b="1" dirty="0"/>
              <a:t>Start with your data</a:t>
            </a:r>
          </a:p>
        </p:txBody>
      </p:sp>
      <p:pic>
        <p:nvPicPr>
          <p:cNvPr id="5" name="Picture 4" descr="Calendar&#10;&#10;Description automatically generated">
            <a:extLst>
              <a:ext uri="{FF2B5EF4-FFF2-40B4-BE49-F238E27FC236}">
                <a16:creationId xmlns:a16="http://schemas.microsoft.com/office/drawing/2014/main" id="{E2422867-3430-A732-1081-349B6346E1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360947" y="8000999"/>
            <a:ext cx="10878553" cy="6109368"/>
          </a:xfrm>
          <a:prstGeom prst="rect">
            <a:avLst/>
          </a:prstGeom>
        </p:spPr>
      </p:pic>
      <p:sp>
        <p:nvSpPr>
          <p:cNvPr id="6" name="TextBox 5">
            <a:extLst>
              <a:ext uri="{FF2B5EF4-FFF2-40B4-BE49-F238E27FC236}">
                <a16:creationId xmlns:a16="http://schemas.microsoft.com/office/drawing/2014/main" id="{9E38BAC6-FA71-3BC2-4DA3-19E16504A7D2}"/>
              </a:ext>
            </a:extLst>
          </p:cNvPr>
          <p:cNvSpPr txBox="1"/>
          <p:nvPr/>
        </p:nvSpPr>
        <p:spPr>
          <a:xfrm flipV="1">
            <a:off x="360947" y="7088831"/>
            <a:ext cx="10878553" cy="230832"/>
          </a:xfrm>
          <a:prstGeom prst="rect">
            <a:avLst/>
          </a:prstGeom>
          <a:noFill/>
        </p:spPr>
        <p:txBody>
          <a:bodyPr wrap="square" rtlCol="0">
            <a:spAutoFit/>
          </a:bodyPr>
          <a:lstStyle/>
          <a:p>
            <a:r>
              <a:rPr lang="en-US" sz="900">
                <a:hlinkClick r:id="rId3" tooltip="https://www.thebluediamondgallery.com/wooden-tile/d/data.html"/>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descr="Calendar&#10;&#10;Description automatically generated">
            <a:extLst>
              <a:ext uri="{FF2B5EF4-FFF2-40B4-BE49-F238E27FC236}">
                <a16:creationId xmlns:a16="http://schemas.microsoft.com/office/drawing/2014/main" id="{D827FAB1-33A1-224F-0FD9-221D090B7D9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9874" y="2402221"/>
            <a:ext cx="4271210" cy="2847473"/>
          </a:xfrm>
          <a:prstGeom prst="rect">
            <a:avLst/>
          </a:prstGeom>
        </p:spPr>
      </p:pic>
      <p:sp>
        <p:nvSpPr>
          <p:cNvPr id="9" name="TextBox 8">
            <a:extLst>
              <a:ext uri="{FF2B5EF4-FFF2-40B4-BE49-F238E27FC236}">
                <a16:creationId xmlns:a16="http://schemas.microsoft.com/office/drawing/2014/main" id="{01559E47-D4CB-71A3-E053-513B318ADEEB}"/>
              </a:ext>
            </a:extLst>
          </p:cNvPr>
          <p:cNvSpPr txBox="1"/>
          <p:nvPr/>
        </p:nvSpPr>
        <p:spPr>
          <a:xfrm>
            <a:off x="6096000" y="5899751"/>
            <a:ext cx="4985084" cy="230832"/>
          </a:xfrm>
          <a:prstGeom prst="rect">
            <a:avLst/>
          </a:prstGeom>
          <a:noFill/>
        </p:spPr>
        <p:txBody>
          <a:bodyPr wrap="square" rtlCol="0">
            <a:spAutoFit/>
          </a:bodyPr>
          <a:lstStyle/>
          <a:p>
            <a:r>
              <a:rPr lang="en-US" sz="900">
                <a:hlinkClick r:id="rId3" tooltip="https://www.thebluediamondgallery.com/wooden-tile/d/data.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713259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a:bodyPr>
          <a:lstStyle/>
          <a:p>
            <a:r>
              <a:rPr lang="en-US" sz="2800" dirty="0"/>
              <a:t>Use your data</a:t>
            </a:r>
          </a:p>
          <a:p>
            <a:r>
              <a:rPr lang="en-US" sz="2800" b="1" dirty="0"/>
              <a:t>Identify an opportunity to improve</a:t>
            </a:r>
          </a:p>
        </p:txBody>
      </p:sp>
      <p:pic>
        <p:nvPicPr>
          <p:cNvPr id="5" name="Picture 4" descr="Website&#10;&#10;Description automatically generated with low confidence">
            <a:extLst>
              <a:ext uri="{FF2B5EF4-FFF2-40B4-BE49-F238E27FC236}">
                <a16:creationId xmlns:a16="http://schemas.microsoft.com/office/drawing/2014/main" id="{AFF3EE73-1C65-4DB6-B96E-F8160CF372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29599" y="2851484"/>
            <a:ext cx="2474496" cy="1855872"/>
          </a:xfrm>
          <a:prstGeom prst="rect">
            <a:avLst/>
          </a:prstGeom>
        </p:spPr>
      </p:pic>
      <p:sp>
        <p:nvSpPr>
          <p:cNvPr id="6" name="TextBox 5">
            <a:extLst>
              <a:ext uri="{FF2B5EF4-FFF2-40B4-BE49-F238E27FC236}">
                <a16:creationId xmlns:a16="http://schemas.microsoft.com/office/drawing/2014/main" id="{C43219E5-BF84-FF37-1899-C1E3FC89FB7C}"/>
              </a:ext>
            </a:extLst>
          </p:cNvPr>
          <p:cNvSpPr txBox="1"/>
          <p:nvPr/>
        </p:nvSpPr>
        <p:spPr>
          <a:xfrm>
            <a:off x="8265695" y="4676902"/>
            <a:ext cx="2438400" cy="369332"/>
          </a:xfrm>
          <a:prstGeom prst="rect">
            <a:avLst/>
          </a:prstGeom>
          <a:noFill/>
        </p:spPr>
        <p:txBody>
          <a:bodyPr wrap="square" rtlCol="0">
            <a:spAutoFit/>
          </a:bodyPr>
          <a:lstStyle/>
          <a:p>
            <a:r>
              <a:rPr lang="en-US" sz="900">
                <a:hlinkClick r:id="rId3" tooltip="https://courses.lumenlearning.com/clinton-marketing/chapter/reading-name-selectio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831056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a:bodyPr>
          <a:lstStyle/>
          <a:p>
            <a:r>
              <a:rPr lang="en-US" sz="2800" dirty="0"/>
              <a:t>Use your data</a:t>
            </a:r>
          </a:p>
          <a:p>
            <a:r>
              <a:rPr lang="en-US" sz="2800" dirty="0"/>
              <a:t>Identify an opportunity to improve</a:t>
            </a:r>
          </a:p>
          <a:p>
            <a:r>
              <a:rPr lang="en-US" sz="2800" b="1" dirty="0"/>
              <a:t>Pick a team (most/all departments) </a:t>
            </a:r>
          </a:p>
        </p:txBody>
      </p:sp>
      <p:pic>
        <p:nvPicPr>
          <p:cNvPr id="5" name="Picture 4" descr="A picture containing indoor, plastic&#10;&#10;Description automatically generated">
            <a:extLst>
              <a:ext uri="{FF2B5EF4-FFF2-40B4-BE49-F238E27FC236}">
                <a16:creationId xmlns:a16="http://schemas.microsoft.com/office/drawing/2014/main" id="{5FFF6369-B6BC-BBEA-BE4D-D59CB29689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15988" y="2703897"/>
            <a:ext cx="3561347" cy="2671011"/>
          </a:xfrm>
          <a:prstGeom prst="rect">
            <a:avLst/>
          </a:prstGeom>
        </p:spPr>
      </p:pic>
    </p:spTree>
    <p:extLst>
      <p:ext uri="{BB962C8B-B14F-4D97-AF65-F5344CB8AC3E}">
        <p14:creationId xmlns:p14="http://schemas.microsoft.com/office/powerpoint/2010/main" val="3666310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a:bodyPr>
          <a:lstStyle/>
          <a:p>
            <a:r>
              <a:rPr lang="en-US" sz="2800" dirty="0"/>
              <a:t>Use your data</a:t>
            </a:r>
          </a:p>
          <a:p>
            <a:r>
              <a:rPr lang="en-US" sz="2800" dirty="0"/>
              <a:t>Identify an opportunity to improve</a:t>
            </a:r>
          </a:p>
          <a:p>
            <a:r>
              <a:rPr lang="en-US" sz="2800" dirty="0"/>
              <a:t>Pick your team (most/all departments) </a:t>
            </a:r>
          </a:p>
          <a:p>
            <a:r>
              <a:rPr lang="en-US" sz="2800" b="1" dirty="0"/>
              <a:t>Meet weekly- short, focused meetings</a:t>
            </a:r>
          </a:p>
        </p:txBody>
      </p:sp>
      <p:pic>
        <p:nvPicPr>
          <p:cNvPr id="5" name="Picture 4" descr="A picture containing text, floor, furniture&#10;&#10;Description automatically generated">
            <a:extLst>
              <a:ext uri="{FF2B5EF4-FFF2-40B4-BE49-F238E27FC236}">
                <a16:creationId xmlns:a16="http://schemas.microsoft.com/office/drawing/2014/main" id="{BB0F773A-F919-3B54-D494-3B47FEB6AE7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97265" y="3235613"/>
            <a:ext cx="2926080" cy="2191512"/>
          </a:xfrm>
          <a:prstGeom prst="rect">
            <a:avLst/>
          </a:prstGeom>
        </p:spPr>
      </p:pic>
    </p:spTree>
    <p:extLst>
      <p:ext uri="{BB962C8B-B14F-4D97-AF65-F5344CB8AC3E}">
        <p14:creationId xmlns:p14="http://schemas.microsoft.com/office/powerpoint/2010/main" val="3154861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a:bodyPr>
          <a:lstStyle/>
          <a:p>
            <a:r>
              <a:rPr lang="en-US" sz="2800" dirty="0"/>
              <a:t>Use your data</a:t>
            </a:r>
          </a:p>
          <a:p>
            <a:r>
              <a:rPr lang="en-US" sz="2800" dirty="0"/>
              <a:t>Identify an opportunity to improve</a:t>
            </a:r>
          </a:p>
          <a:p>
            <a:r>
              <a:rPr lang="en-US" sz="2800" dirty="0"/>
              <a:t>Pick your team (most/all departments) </a:t>
            </a:r>
          </a:p>
          <a:p>
            <a:r>
              <a:rPr lang="en-US" sz="2800" dirty="0"/>
              <a:t>Meet weekly- short, focused meetings</a:t>
            </a:r>
          </a:p>
          <a:p>
            <a:r>
              <a:rPr lang="en-US" sz="2800" b="1" dirty="0"/>
              <a:t>Discuss the underlying problems</a:t>
            </a:r>
          </a:p>
        </p:txBody>
      </p:sp>
      <p:pic>
        <p:nvPicPr>
          <p:cNvPr id="5" name="Picture 4" descr="A person holding a magnifying glass&#10;&#10;Description automatically generated with low confidence">
            <a:extLst>
              <a:ext uri="{FF2B5EF4-FFF2-40B4-BE49-F238E27FC236}">
                <a16:creationId xmlns:a16="http://schemas.microsoft.com/office/drawing/2014/main" id="{FDC35059-0653-81B5-39CF-0E35F22257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17305" y="2695074"/>
            <a:ext cx="3048000" cy="3048000"/>
          </a:xfrm>
          <a:prstGeom prst="rect">
            <a:avLst/>
          </a:prstGeom>
        </p:spPr>
      </p:pic>
    </p:spTree>
    <p:extLst>
      <p:ext uri="{BB962C8B-B14F-4D97-AF65-F5344CB8AC3E}">
        <p14:creationId xmlns:p14="http://schemas.microsoft.com/office/powerpoint/2010/main" val="368490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8232A-56EC-51EF-B2BD-8F67AE47CCC0}"/>
              </a:ext>
            </a:extLst>
          </p:cNvPr>
          <p:cNvPicPr>
            <a:picLocks noChangeAspect="1"/>
          </p:cNvPicPr>
          <p:nvPr/>
        </p:nvPicPr>
        <p:blipFill>
          <a:blip r:embed="rId3"/>
          <a:stretch>
            <a:fillRect/>
          </a:stretch>
        </p:blipFill>
        <p:spPr>
          <a:xfrm>
            <a:off x="8970713" y="6212890"/>
            <a:ext cx="2536156" cy="609653"/>
          </a:xfrm>
          <a:prstGeom prst="rect">
            <a:avLst/>
          </a:prstGeom>
        </p:spPr>
      </p:pic>
      <p:pic>
        <p:nvPicPr>
          <p:cNvPr id="4" name="Picture 3">
            <a:extLst>
              <a:ext uri="{FF2B5EF4-FFF2-40B4-BE49-F238E27FC236}">
                <a16:creationId xmlns:a16="http://schemas.microsoft.com/office/drawing/2014/main" id="{E80FD787-9B60-3BEF-6600-4B122A871643}"/>
              </a:ext>
            </a:extLst>
          </p:cNvPr>
          <p:cNvPicPr>
            <a:picLocks noChangeAspect="1"/>
          </p:cNvPicPr>
          <p:nvPr/>
        </p:nvPicPr>
        <p:blipFill>
          <a:blip r:embed="rId3"/>
          <a:stretch>
            <a:fillRect/>
          </a:stretch>
        </p:blipFill>
        <p:spPr>
          <a:xfrm>
            <a:off x="1459571" y="6117614"/>
            <a:ext cx="2536156" cy="609653"/>
          </a:xfrm>
          <a:prstGeom prst="rect">
            <a:avLst/>
          </a:prstGeom>
        </p:spPr>
      </p:pic>
      <p:sp>
        <p:nvSpPr>
          <p:cNvPr id="2" name="Title 1">
            <a:extLst>
              <a:ext uri="{FF2B5EF4-FFF2-40B4-BE49-F238E27FC236}">
                <a16:creationId xmlns:a16="http://schemas.microsoft.com/office/drawing/2014/main" id="{B84F1278-4E71-32CB-F8B9-63E24058D647}"/>
              </a:ext>
            </a:extLst>
          </p:cNvPr>
          <p:cNvSpPr>
            <a:spLocks noGrp="1"/>
          </p:cNvSpPr>
          <p:nvPr>
            <p:ph type="title"/>
          </p:nvPr>
        </p:nvSpPr>
        <p:spPr/>
        <p:txBody>
          <a:bodyPr/>
          <a:lstStyle/>
          <a:p>
            <a:r>
              <a:rPr lang="en-US" dirty="0"/>
              <a:t>2022 Updates</a:t>
            </a:r>
          </a:p>
        </p:txBody>
      </p:sp>
      <p:sp>
        <p:nvSpPr>
          <p:cNvPr id="6" name="Text Placeholder 5">
            <a:extLst>
              <a:ext uri="{FF2B5EF4-FFF2-40B4-BE49-F238E27FC236}">
                <a16:creationId xmlns:a16="http://schemas.microsoft.com/office/drawing/2014/main" id="{23A9F8FB-8620-2574-84E3-7FC5A5F5F2F7}"/>
              </a:ext>
            </a:extLst>
          </p:cNvPr>
          <p:cNvSpPr>
            <a:spLocks noGrp="1"/>
          </p:cNvSpPr>
          <p:nvPr>
            <p:ph type="body" idx="1"/>
          </p:nvPr>
        </p:nvSpPr>
        <p:spPr>
          <a:xfrm>
            <a:off x="1251677" y="1600193"/>
            <a:ext cx="5382187" cy="632529"/>
          </a:xfrm>
        </p:spPr>
        <p:txBody>
          <a:bodyPr/>
          <a:lstStyle/>
          <a:p>
            <a:r>
              <a:rPr lang="en-US" dirty="0"/>
              <a:t>Changes to the Methodology for the Staffing Rating</a:t>
            </a:r>
          </a:p>
          <a:p>
            <a:endParaRPr lang="en-US" dirty="0"/>
          </a:p>
        </p:txBody>
      </p:sp>
      <p:sp>
        <p:nvSpPr>
          <p:cNvPr id="3" name="Content Placeholder 2">
            <a:extLst>
              <a:ext uri="{FF2B5EF4-FFF2-40B4-BE49-F238E27FC236}">
                <a16:creationId xmlns:a16="http://schemas.microsoft.com/office/drawing/2014/main" id="{A8206C1C-30BF-859A-FFDB-A27E435165FF}"/>
              </a:ext>
            </a:extLst>
          </p:cNvPr>
          <p:cNvSpPr>
            <a:spLocks noGrp="1"/>
          </p:cNvSpPr>
          <p:nvPr>
            <p:ph sz="half" idx="2"/>
          </p:nvPr>
        </p:nvSpPr>
        <p:spPr>
          <a:xfrm>
            <a:off x="1251677" y="2240379"/>
            <a:ext cx="4971841" cy="4277336"/>
          </a:xfrm>
        </p:spPr>
        <p:txBody>
          <a:bodyPr>
            <a:noAutofit/>
          </a:bodyPr>
          <a:lstStyle/>
          <a:p>
            <a:pPr marL="0" indent="0">
              <a:buNone/>
            </a:pPr>
            <a:r>
              <a:rPr lang="en-US" dirty="0"/>
              <a:t>CMS is revising the methodology for calculating the Staffing star rating. The new rating is based on six separate staffing measures. Similar to the Quality Measure (QM) rating, points are assigned based on the performance on each of these six measures. The points are then summed and the total staffing score is compared to staffing rating point thresholds to assign a rating of one to five stars. Case-mix adjusted total nurse (RN, LPN/LVN, aide) staffing levels (hours per resident per day).</a:t>
            </a:r>
          </a:p>
        </p:txBody>
      </p:sp>
      <p:sp>
        <p:nvSpPr>
          <p:cNvPr id="7" name="Text Placeholder 6">
            <a:extLst>
              <a:ext uri="{FF2B5EF4-FFF2-40B4-BE49-F238E27FC236}">
                <a16:creationId xmlns:a16="http://schemas.microsoft.com/office/drawing/2014/main" id="{CE3B030E-B184-3E4B-5E72-49EB73F8CE19}"/>
              </a:ext>
            </a:extLst>
          </p:cNvPr>
          <p:cNvSpPr>
            <a:spLocks noGrp="1"/>
          </p:cNvSpPr>
          <p:nvPr>
            <p:ph type="body" sz="quarter" idx="3"/>
          </p:nvPr>
        </p:nvSpPr>
        <p:spPr/>
        <p:txBody>
          <a:bodyPr/>
          <a:lstStyle/>
          <a:p>
            <a:r>
              <a:rPr lang="en-US" dirty="0"/>
              <a:t>The six measures are</a:t>
            </a:r>
          </a:p>
          <a:p>
            <a:endParaRPr lang="en-US" dirty="0"/>
          </a:p>
        </p:txBody>
      </p:sp>
      <p:sp>
        <p:nvSpPr>
          <p:cNvPr id="8" name="Content Placeholder 7">
            <a:extLst>
              <a:ext uri="{FF2B5EF4-FFF2-40B4-BE49-F238E27FC236}">
                <a16:creationId xmlns:a16="http://schemas.microsoft.com/office/drawing/2014/main" id="{098881AC-5D52-D094-7B49-E8AED99A5DAE}"/>
              </a:ext>
            </a:extLst>
          </p:cNvPr>
          <p:cNvSpPr>
            <a:spLocks noGrp="1"/>
          </p:cNvSpPr>
          <p:nvPr>
            <p:ph sz="quarter" idx="4"/>
          </p:nvPr>
        </p:nvSpPr>
        <p:spPr>
          <a:xfrm>
            <a:off x="6633864" y="2240379"/>
            <a:ext cx="4800600" cy="4277337"/>
          </a:xfrm>
        </p:spPr>
        <p:txBody>
          <a:bodyPr>
            <a:normAutofit fontScale="70000" lnSpcReduction="20000"/>
          </a:bodyPr>
          <a:lstStyle/>
          <a:p>
            <a:r>
              <a:rPr lang="en-US" sz="2600" dirty="0"/>
              <a:t>Case-mix adjusted RN staffing levels (hours per resident per day)</a:t>
            </a:r>
          </a:p>
          <a:p>
            <a:r>
              <a:rPr lang="en-US" sz="2600" dirty="0"/>
              <a:t>Case-mix adjusted total nurse (RN, LPN/LVN, aide) staffing levels (hours per resident per day)on the weekend</a:t>
            </a:r>
          </a:p>
          <a:p>
            <a:r>
              <a:rPr lang="en-US" sz="2600" dirty="0"/>
              <a:t>Total nurse turnover, defined as the percentage of nursing staff that left the nursing home over a twelve-month period</a:t>
            </a:r>
          </a:p>
          <a:p>
            <a:r>
              <a:rPr lang="en-US" sz="2600" dirty="0"/>
              <a:t>Registered Nurse (RN) turnover, defined as the percentage of RN staff that left the nursing home over a twelve-month period</a:t>
            </a:r>
          </a:p>
          <a:p>
            <a:r>
              <a:rPr lang="en-US" sz="2600" dirty="0"/>
              <a:t>Administrator turnover, defined as the number of administrators who left the nursing home over a twelve-month period.</a:t>
            </a:r>
          </a:p>
          <a:p>
            <a:endParaRPr lang="en-US" dirty="0"/>
          </a:p>
        </p:txBody>
      </p:sp>
    </p:spTree>
    <p:extLst>
      <p:ext uri="{BB962C8B-B14F-4D97-AF65-F5344CB8AC3E}">
        <p14:creationId xmlns:p14="http://schemas.microsoft.com/office/powerpoint/2010/main" val="2180967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a:bodyPr>
          <a:lstStyle/>
          <a:p>
            <a:r>
              <a:rPr lang="en-US" sz="2800" dirty="0"/>
              <a:t>Use your data</a:t>
            </a:r>
          </a:p>
          <a:p>
            <a:r>
              <a:rPr lang="en-US" sz="2800" dirty="0"/>
              <a:t>Identify an opportunity to improve</a:t>
            </a:r>
          </a:p>
          <a:p>
            <a:r>
              <a:rPr lang="en-US" sz="2800" dirty="0"/>
              <a:t>Pick your team (most/all departments) </a:t>
            </a:r>
          </a:p>
          <a:p>
            <a:r>
              <a:rPr lang="en-US" sz="2800" dirty="0"/>
              <a:t>Meet weekly- short, focused meetings</a:t>
            </a:r>
          </a:p>
          <a:p>
            <a:r>
              <a:rPr lang="en-US" sz="2800" dirty="0"/>
              <a:t>Discuss the underlying problems</a:t>
            </a:r>
          </a:p>
          <a:p>
            <a:r>
              <a:rPr lang="en-US" sz="2800" b="1" dirty="0"/>
              <a:t>Pick your metrics to measure progress</a:t>
            </a:r>
          </a:p>
        </p:txBody>
      </p:sp>
      <p:pic>
        <p:nvPicPr>
          <p:cNvPr id="5" name="Picture 4" descr="A picture containing text, measuring stick&#10;&#10;Description automatically generated">
            <a:extLst>
              <a:ext uri="{FF2B5EF4-FFF2-40B4-BE49-F238E27FC236}">
                <a16:creationId xmlns:a16="http://schemas.microsoft.com/office/drawing/2014/main" id="{5121955A-69F7-C3DF-169A-E66AA074D8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95674" y="1993894"/>
            <a:ext cx="3934326" cy="3885699"/>
          </a:xfrm>
          <a:prstGeom prst="rect">
            <a:avLst/>
          </a:prstGeom>
        </p:spPr>
      </p:pic>
    </p:spTree>
    <p:extLst>
      <p:ext uri="{BB962C8B-B14F-4D97-AF65-F5344CB8AC3E}">
        <p14:creationId xmlns:p14="http://schemas.microsoft.com/office/powerpoint/2010/main" val="11609760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FD18-FA3A-1CEF-CEC7-63C93C131F1A}"/>
              </a:ext>
            </a:extLst>
          </p:cNvPr>
          <p:cNvSpPr>
            <a:spLocks noGrp="1"/>
          </p:cNvSpPr>
          <p:nvPr>
            <p:ph type="title"/>
          </p:nvPr>
        </p:nvSpPr>
        <p:spPr/>
        <p:txBody>
          <a:bodyPr/>
          <a:lstStyle/>
          <a:p>
            <a:r>
              <a:rPr lang="en-US" dirty="0"/>
              <a:t>Quality Improvement: To Do</a:t>
            </a:r>
          </a:p>
        </p:txBody>
      </p:sp>
      <p:sp>
        <p:nvSpPr>
          <p:cNvPr id="3" name="Content Placeholder 2">
            <a:extLst>
              <a:ext uri="{FF2B5EF4-FFF2-40B4-BE49-F238E27FC236}">
                <a16:creationId xmlns:a16="http://schemas.microsoft.com/office/drawing/2014/main" id="{F449732E-25D2-07ED-2CAA-DEDA42C2C321}"/>
              </a:ext>
            </a:extLst>
          </p:cNvPr>
          <p:cNvSpPr>
            <a:spLocks noGrp="1"/>
          </p:cNvSpPr>
          <p:nvPr>
            <p:ph idx="1"/>
          </p:nvPr>
        </p:nvSpPr>
        <p:spPr/>
        <p:txBody>
          <a:bodyPr>
            <a:normAutofit lnSpcReduction="10000"/>
          </a:bodyPr>
          <a:lstStyle/>
          <a:p>
            <a:r>
              <a:rPr lang="en-US" sz="2800" dirty="0"/>
              <a:t>Use your data</a:t>
            </a:r>
          </a:p>
          <a:p>
            <a:r>
              <a:rPr lang="en-US" sz="2800" dirty="0"/>
              <a:t>Identify an opportunity to improve</a:t>
            </a:r>
          </a:p>
          <a:p>
            <a:r>
              <a:rPr lang="en-US" sz="2800" dirty="0"/>
              <a:t>Pick your team (most/all departments) </a:t>
            </a:r>
          </a:p>
          <a:p>
            <a:r>
              <a:rPr lang="en-US" sz="2800" dirty="0"/>
              <a:t>Meet weekly- short, focused meetings</a:t>
            </a:r>
          </a:p>
          <a:p>
            <a:r>
              <a:rPr lang="en-US" sz="2800" dirty="0"/>
              <a:t>Discuss the underlying problems</a:t>
            </a:r>
          </a:p>
          <a:p>
            <a:r>
              <a:rPr lang="en-US" sz="2800" dirty="0"/>
              <a:t>Pick your metrics to measure progress</a:t>
            </a:r>
          </a:p>
          <a:p>
            <a:r>
              <a:rPr lang="en-US" sz="2800" b="1" dirty="0"/>
              <a:t>Team functions only until new habits are started and progress spread to all facility</a:t>
            </a:r>
          </a:p>
          <a:p>
            <a:endParaRPr lang="en-US" sz="2800" dirty="0"/>
          </a:p>
        </p:txBody>
      </p:sp>
      <p:pic>
        <p:nvPicPr>
          <p:cNvPr id="5" name="Picture 4" descr="A picture containing LEGO, toy, plastic&#10;&#10;Description automatically generated">
            <a:extLst>
              <a:ext uri="{FF2B5EF4-FFF2-40B4-BE49-F238E27FC236}">
                <a16:creationId xmlns:a16="http://schemas.microsoft.com/office/drawing/2014/main" id="{C0A80598-005C-7334-9587-A4F8635A68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7411" y="1454522"/>
            <a:ext cx="3272589" cy="2454441"/>
          </a:xfrm>
          <a:prstGeom prst="rect">
            <a:avLst/>
          </a:prstGeom>
        </p:spPr>
      </p:pic>
      <p:sp>
        <p:nvSpPr>
          <p:cNvPr id="6" name="TextBox 5">
            <a:extLst>
              <a:ext uri="{FF2B5EF4-FFF2-40B4-BE49-F238E27FC236}">
                <a16:creationId xmlns:a16="http://schemas.microsoft.com/office/drawing/2014/main" id="{7C14F44A-4C33-BB14-65FE-7621EC1DA8C1}"/>
              </a:ext>
            </a:extLst>
          </p:cNvPr>
          <p:cNvSpPr txBox="1"/>
          <p:nvPr/>
        </p:nvSpPr>
        <p:spPr>
          <a:xfrm>
            <a:off x="8157411" y="3991272"/>
            <a:ext cx="3272589" cy="230832"/>
          </a:xfrm>
          <a:prstGeom prst="rect">
            <a:avLst/>
          </a:prstGeom>
          <a:noFill/>
        </p:spPr>
        <p:txBody>
          <a:bodyPr wrap="square" rtlCol="0">
            <a:spAutoFit/>
          </a:bodyPr>
          <a:lstStyle/>
          <a:p>
            <a:r>
              <a:rPr lang="en-US" sz="900">
                <a:hlinkClick r:id="rId3" tooltip="https://www.pngall.com/team-work-png/download/13252"/>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594030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7488"/>
            <a:ext cx="8229600" cy="677460"/>
          </a:xfrm>
        </p:spPr>
        <p:txBody>
          <a:bodyPr>
            <a:noAutofit/>
          </a:bodyPr>
          <a:lstStyle/>
          <a:p>
            <a:r>
              <a:rPr lang="en-US" sz="4800" dirty="0"/>
              <a:t>Clinical Education Nurses</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424" b="1424"/>
          <a:stretch/>
        </p:blipFill>
        <p:spPr bwMode="auto">
          <a:xfrm>
            <a:off x="2979706" y="1772560"/>
            <a:ext cx="1486145" cy="1680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69544" y="3451607"/>
            <a:ext cx="1906468"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Wendy Boren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rPr>
              <a:t>borenw@missouri.edu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 2</a:t>
            </a:r>
          </a:p>
        </p:txBody>
      </p:sp>
      <p:grpSp>
        <p:nvGrpSpPr>
          <p:cNvPr id="19" name="Group 18">
            <a:extLst>
              <a:ext uri="{FF2B5EF4-FFF2-40B4-BE49-F238E27FC236}">
                <a16:creationId xmlns:a16="http://schemas.microsoft.com/office/drawing/2014/main" id="{89E6D446-44B0-897B-9C96-1743F5D68857}"/>
              </a:ext>
            </a:extLst>
          </p:cNvPr>
          <p:cNvGrpSpPr/>
          <p:nvPr/>
        </p:nvGrpSpPr>
        <p:grpSpPr>
          <a:xfrm>
            <a:off x="7498948" y="1714657"/>
            <a:ext cx="1754931" cy="2468261"/>
            <a:chOff x="4857312" y="1722010"/>
            <a:chExt cx="1754931" cy="2468261"/>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7513" r="7513"/>
            <a:stretch/>
          </p:blipFill>
          <p:spPr bwMode="auto">
            <a:xfrm>
              <a:off x="4991705" y="1722010"/>
              <a:ext cx="1486145" cy="17625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flipV="1">
              <a:off x="4857312" y="3451607"/>
              <a:ext cx="1754931"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Katy Nguyen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5"/>
                </a:rPr>
                <a:t>nguyenk@missouri.edu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Regions 3, 4</a:t>
              </a:r>
            </a:p>
          </p:txBody>
        </p:sp>
      </p:grpSp>
      <p:grpSp>
        <p:nvGrpSpPr>
          <p:cNvPr id="3" name="Group 2">
            <a:extLst>
              <a:ext uri="{FF2B5EF4-FFF2-40B4-BE49-F238E27FC236}">
                <a16:creationId xmlns:a16="http://schemas.microsoft.com/office/drawing/2014/main" id="{1D8D0B17-557C-7704-DE75-BCDBC60B0B1C}"/>
              </a:ext>
            </a:extLst>
          </p:cNvPr>
          <p:cNvGrpSpPr/>
          <p:nvPr/>
        </p:nvGrpSpPr>
        <p:grpSpPr>
          <a:xfrm>
            <a:off x="4387655" y="4331121"/>
            <a:ext cx="1604034" cy="2479335"/>
            <a:chOff x="7060276" y="1703225"/>
            <a:chExt cx="1604034" cy="2479335"/>
          </a:xfrm>
        </p:grpSpPr>
        <p:pic>
          <p:nvPicPr>
            <p:cNvPr id="7" name="Picture 6">
              <a:extLst>
                <a:ext uri="{FF2B5EF4-FFF2-40B4-BE49-F238E27FC236}">
                  <a16:creationId xmlns:a16="http://schemas.microsoft.com/office/drawing/2014/main" id="{12E1269F-B2CD-42E0-B016-7CBA0A073424}"/>
                </a:ext>
              </a:extLst>
            </p:cNvPr>
            <p:cNvPicPr>
              <a:picLocks noChangeAspect="1"/>
            </p:cNvPicPr>
            <p:nvPr/>
          </p:nvPicPr>
          <p:blipFill>
            <a:blip r:embed="rId6" cstate="print">
              <a:extLst>
                <a:ext uri="{28A0092B-C50C-407E-A947-70E740481C1C}">
                  <a14:useLocalDpi xmlns:a14="http://schemas.microsoft.com/office/drawing/2010/main" val="0"/>
                </a:ext>
              </a:extLst>
            </a:blip>
            <a:srcRect l="7418" r="7418"/>
            <a:stretch/>
          </p:blipFill>
          <p:spPr>
            <a:xfrm>
              <a:off x="7122493" y="1703225"/>
              <a:ext cx="1479601" cy="1737360"/>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461149C6-BF3B-49D0-90D5-6860D966B64A}"/>
                </a:ext>
              </a:extLst>
            </p:cNvPr>
            <p:cNvSpPr txBox="1"/>
            <p:nvPr/>
          </p:nvSpPr>
          <p:spPr>
            <a:xfrm>
              <a:off x="7060276" y="3443896"/>
              <a:ext cx="1604034"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Crystal Plank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7"/>
                </a:rPr>
                <a:t>plankc@missouri.edu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Regions 5, 6</a:t>
              </a:r>
            </a:p>
          </p:txBody>
        </p:sp>
      </p:grpSp>
      <p:grpSp>
        <p:nvGrpSpPr>
          <p:cNvPr id="5" name="Group 4">
            <a:extLst>
              <a:ext uri="{FF2B5EF4-FFF2-40B4-BE49-F238E27FC236}">
                <a16:creationId xmlns:a16="http://schemas.microsoft.com/office/drawing/2014/main" id="{A9E318DF-1CEA-9D04-934C-3F3D9366FEDB}"/>
              </a:ext>
            </a:extLst>
          </p:cNvPr>
          <p:cNvGrpSpPr/>
          <p:nvPr/>
        </p:nvGrpSpPr>
        <p:grpSpPr>
          <a:xfrm>
            <a:off x="6608417" y="4336793"/>
            <a:ext cx="1906468" cy="2394715"/>
            <a:chOff x="3604799" y="4287711"/>
            <a:chExt cx="1906468" cy="2394715"/>
          </a:xfrm>
        </p:grpSpPr>
        <p:pic>
          <p:nvPicPr>
            <p:cNvPr id="17" name="Picture 16">
              <a:extLst>
                <a:ext uri="{FF2B5EF4-FFF2-40B4-BE49-F238E27FC236}">
                  <a16:creationId xmlns:a16="http://schemas.microsoft.com/office/drawing/2014/main" id="{61467B93-34AA-4857-9428-4EDA59B3841F}"/>
                </a:ext>
              </a:extLst>
            </p:cNvPr>
            <p:cNvPicPr>
              <a:picLocks noChangeAspect="1"/>
            </p:cNvPicPr>
            <p:nvPr/>
          </p:nvPicPr>
          <p:blipFill>
            <a:blip r:embed="rId8">
              <a:extLst>
                <a:ext uri="{28A0092B-C50C-407E-A947-70E740481C1C}">
                  <a14:useLocalDpi xmlns:a14="http://schemas.microsoft.com/office/drawing/2010/main" val="0"/>
                </a:ext>
              </a:extLst>
            </a:blip>
            <a:srcRect l="4380" r="4380"/>
            <a:stretch/>
          </p:blipFill>
          <p:spPr>
            <a:xfrm>
              <a:off x="3797711" y="4287711"/>
              <a:ext cx="1544397" cy="1666876"/>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A7B2B5C0-AA40-4388-8BA9-067C8AE3BF92}"/>
                </a:ext>
              </a:extLst>
            </p:cNvPr>
            <p:cNvSpPr txBox="1"/>
            <p:nvPr/>
          </p:nvSpPr>
          <p:spPr>
            <a:xfrm>
              <a:off x="3604799" y="5943762"/>
              <a:ext cx="1906468"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Debbie Pool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9"/>
                </a:rPr>
                <a:t>poold@missouri.edu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 7</a:t>
              </a:r>
            </a:p>
          </p:txBody>
        </p:sp>
      </p:grpSp>
      <p:pic>
        <p:nvPicPr>
          <p:cNvPr id="9" name="Picture 8" descr="Logo&#10;&#10;Description automatically generated">
            <a:extLst>
              <a:ext uri="{FF2B5EF4-FFF2-40B4-BE49-F238E27FC236}">
                <a16:creationId xmlns:a16="http://schemas.microsoft.com/office/drawing/2014/main" id="{697BC5A9-CCF8-4D33-B0FD-08492223CB89}"/>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56949">
            <a:off x="240561" y="170396"/>
            <a:ext cx="2290396" cy="2091895"/>
          </a:xfrm>
          <a:prstGeom prst="rect">
            <a:avLst/>
          </a:prstGeom>
          <a:ln>
            <a:noFill/>
          </a:ln>
          <a:effectLst>
            <a:outerShdw blurRad="292100" dist="139700" dir="2700000" algn="tl" rotWithShape="0">
              <a:srgbClr val="333333">
                <a:alpha val="65000"/>
              </a:srgbClr>
            </a:outerShdw>
            <a:softEdge rad="12700"/>
          </a:effectLst>
        </p:spPr>
      </p:pic>
      <p:sp>
        <p:nvSpPr>
          <p:cNvPr id="18" name="TextBox 17">
            <a:extLst>
              <a:ext uri="{FF2B5EF4-FFF2-40B4-BE49-F238E27FC236}">
                <a16:creationId xmlns:a16="http://schemas.microsoft.com/office/drawing/2014/main" id="{0BF5DA49-73B0-4CC5-916F-4A5A3A85290B}"/>
              </a:ext>
            </a:extLst>
          </p:cNvPr>
          <p:cNvSpPr txBox="1"/>
          <p:nvPr/>
        </p:nvSpPr>
        <p:spPr>
          <a:xfrm>
            <a:off x="3663552" y="920124"/>
            <a:ext cx="4864896"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11"/>
              </a:rPr>
              <a:t>www.nursinghomehelp.org/qipmo-program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11"/>
              </a:rPr>
              <a:t>musonqipmo@missouri.edu </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10" name="Group 9">
            <a:extLst>
              <a:ext uri="{FF2B5EF4-FFF2-40B4-BE49-F238E27FC236}">
                <a16:creationId xmlns:a16="http://schemas.microsoft.com/office/drawing/2014/main" id="{ACA8D471-1EC8-DDF5-2DAB-14A1263E21CA}"/>
              </a:ext>
            </a:extLst>
          </p:cNvPr>
          <p:cNvGrpSpPr/>
          <p:nvPr/>
        </p:nvGrpSpPr>
        <p:grpSpPr>
          <a:xfrm>
            <a:off x="5199118" y="1714657"/>
            <a:ext cx="1912233" cy="2413847"/>
            <a:chOff x="5582212" y="4236570"/>
            <a:chExt cx="1912233" cy="2413847"/>
          </a:xfrm>
        </p:grpSpPr>
        <p:pic>
          <p:nvPicPr>
            <p:cNvPr id="12" name="Picture 11">
              <a:extLst>
                <a:ext uri="{FF2B5EF4-FFF2-40B4-BE49-F238E27FC236}">
                  <a16:creationId xmlns:a16="http://schemas.microsoft.com/office/drawing/2014/main" id="{66DEAC17-FDCE-9FC8-047E-F44391DB0FB7}"/>
                </a:ext>
              </a:extLst>
            </p:cNvPr>
            <p:cNvPicPr>
              <a:picLocks noChangeAspect="1"/>
            </p:cNvPicPr>
            <p:nvPr/>
          </p:nvPicPr>
          <p:blipFill>
            <a:blip r:embed="rId12" cstate="print">
              <a:extLst>
                <a:ext uri="{28A0092B-C50C-407E-A947-70E740481C1C}">
                  <a14:useLocalDpi xmlns:a14="http://schemas.microsoft.com/office/drawing/2010/main" val="0"/>
                </a:ext>
              </a:extLst>
            </a:blip>
            <a:srcRect l="9987" r="9987"/>
            <a:stretch/>
          </p:blipFill>
          <p:spPr>
            <a:xfrm>
              <a:off x="5798528" y="4236570"/>
              <a:ext cx="1479601" cy="1680949"/>
            </a:xfrm>
            <a:prstGeom prst="rect">
              <a:avLst/>
            </a:prstGeom>
            <a:ln>
              <a:noFill/>
            </a:ln>
            <a:effectLst>
              <a:outerShdw blurRad="190500" algn="tl" rotWithShape="0">
                <a:srgbClr val="000000">
                  <a:alpha val="70000"/>
                </a:srgbClr>
              </a:outerShdw>
            </a:effectLst>
          </p:spPr>
        </p:pic>
        <p:sp>
          <p:nvSpPr>
            <p:cNvPr id="21" name="TextBox 20">
              <a:extLst>
                <a:ext uri="{FF2B5EF4-FFF2-40B4-BE49-F238E27FC236}">
                  <a16:creationId xmlns:a16="http://schemas.microsoft.com/office/drawing/2014/main" id="{59DCBB32-AD82-F098-5B05-7CB687C355B5}"/>
                </a:ext>
              </a:extLst>
            </p:cNvPr>
            <p:cNvSpPr txBox="1"/>
            <p:nvPr/>
          </p:nvSpPr>
          <p:spPr>
            <a:xfrm>
              <a:off x="5582212" y="5911753"/>
              <a:ext cx="1912233"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Amy Moenning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a:hlinkClick r:id="rId13"/>
                </a:rPr>
                <a:t>moenninga</a:t>
              </a:r>
              <a:r>
                <a:rPr kumimoji="0" lang="en-US" sz="1200" b="0" i="0" u="none" strike="noStrike" kern="1200" cap="none" spc="0" normalizeH="0" baseline="0" noProof="0" dirty="0">
                  <a:ln>
                    <a:noFill/>
                  </a:ln>
                  <a:solidFill>
                    <a:prstClr val="black"/>
                  </a:solidFill>
                  <a:effectLst/>
                  <a:uLnTx/>
                  <a:uFillTx/>
                  <a:latin typeface="Gill Sans MT" panose="020B0502020104020203"/>
                  <a:hlinkClick r:id="rId13"/>
                </a:rPr>
                <a:t>@missouri.edu </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defTabSz="457200">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 1</a:t>
              </a:r>
            </a:p>
          </p:txBody>
        </p:sp>
      </p:grpSp>
    </p:spTree>
    <p:extLst>
      <p:ext uri="{BB962C8B-B14F-4D97-AF65-F5344CB8AC3E}">
        <p14:creationId xmlns:p14="http://schemas.microsoft.com/office/powerpoint/2010/main" val="5116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6063"/>
            <a:ext cx="8229600" cy="677460"/>
          </a:xfrm>
        </p:spPr>
        <p:txBody>
          <a:bodyPr>
            <a:noAutofit/>
          </a:bodyPr>
          <a:lstStyle/>
          <a:p>
            <a:r>
              <a:rPr lang="en-US" sz="4800" dirty="0"/>
              <a:t>Infection Control Team</a:t>
            </a:r>
          </a:p>
        </p:txBody>
      </p:sp>
      <p:grpSp>
        <p:nvGrpSpPr>
          <p:cNvPr id="18" name="Group 17">
            <a:extLst>
              <a:ext uri="{FF2B5EF4-FFF2-40B4-BE49-F238E27FC236}">
                <a16:creationId xmlns:a16="http://schemas.microsoft.com/office/drawing/2014/main" id="{21AFEB02-1A6D-5C40-E63B-AE81142A0A41}"/>
              </a:ext>
            </a:extLst>
          </p:cNvPr>
          <p:cNvGrpSpPr/>
          <p:nvPr/>
        </p:nvGrpSpPr>
        <p:grpSpPr>
          <a:xfrm>
            <a:off x="2408544" y="1730651"/>
            <a:ext cx="1681604" cy="2405138"/>
            <a:chOff x="4121805" y="1736016"/>
            <a:chExt cx="1681604" cy="2405138"/>
          </a:xfrm>
        </p:grpSpPr>
        <p:pic>
          <p:nvPicPr>
            <p:cNvPr id="7" name="Picture 6" descr="A person smiling for the camera&#10;&#10;Description automatically generated with low confidence">
              <a:extLst>
                <a:ext uri="{FF2B5EF4-FFF2-40B4-BE49-F238E27FC236}">
                  <a16:creationId xmlns:a16="http://schemas.microsoft.com/office/drawing/2014/main" id="{12E1269F-B2CD-42E0-B016-7CBA0A0734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15" b="10969"/>
            <a:stretch/>
          </p:blipFill>
          <p:spPr>
            <a:xfrm>
              <a:off x="4222807" y="1736016"/>
              <a:ext cx="1479601" cy="16809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61149C6-BF3B-49D0-90D5-6860D966B64A}"/>
                </a:ext>
              </a:extLst>
            </p:cNvPr>
            <p:cNvSpPr txBox="1"/>
            <p:nvPr/>
          </p:nvSpPr>
          <p:spPr>
            <a:xfrm>
              <a:off x="4121805" y="3402490"/>
              <a:ext cx="1681604"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Shari Kist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rPr>
                <a:t>kistse@missouri.edu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defTabSz="457200">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Regions 3, 4, </a:t>
              </a:r>
              <a:r>
                <a:rPr lang="en-US" sz="1200" dirty="0">
                  <a:solidFill>
                    <a:prstClr val="black"/>
                  </a:solidFill>
                  <a:latin typeface="Gill Sans MT" panose="020B0502020104020203"/>
                </a:rPr>
                <a:t>5, 6</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11" name="Group 10">
            <a:extLst>
              <a:ext uri="{FF2B5EF4-FFF2-40B4-BE49-F238E27FC236}">
                <a16:creationId xmlns:a16="http://schemas.microsoft.com/office/drawing/2014/main" id="{62D51E62-698C-CC6F-2D11-4CA18174D231}"/>
              </a:ext>
            </a:extLst>
          </p:cNvPr>
          <p:cNvGrpSpPr/>
          <p:nvPr/>
        </p:nvGrpSpPr>
        <p:grpSpPr>
          <a:xfrm>
            <a:off x="4650468" y="1736016"/>
            <a:ext cx="1825453" cy="2399773"/>
            <a:chOff x="7659444" y="4297299"/>
            <a:chExt cx="1825453" cy="2399773"/>
          </a:xfrm>
        </p:grpSpPr>
        <p:sp>
          <p:nvSpPr>
            <p:cNvPr id="5" name="TextBox 4"/>
            <p:cNvSpPr txBox="1"/>
            <p:nvPr/>
          </p:nvSpPr>
          <p:spPr>
            <a:xfrm>
              <a:off x="7659444" y="5958408"/>
              <a:ext cx="1825453"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Nicky Martin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4"/>
                </a:rPr>
                <a:t>martincaro@missouri.edu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a:rPr>
                <a:t>Region 2 SNFs</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4" name="Picture 13" descr="A picture containing person, smiling, person, outdoor&#10;&#10;Description automatically generated">
              <a:extLst>
                <a:ext uri="{FF2B5EF4-FFF2-40B4-BE49-F238E27FC236}">
                  <a16:creationId xmlns:a16="http://schemas.microsoft.com/office/drawing/2014/main" id="{12D3DBBC-6010-401A-A7B1-3E4626E96A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43"/>
            <a:stretch/>
          </p:blipFill>
          <p:spPr>
            <a:xfrm>
              <a:off x="7814933" y="4297299"/>
              <a:ext cx="1514475" cy="1666875"/>
            </a:xfrm>
            <a:prstGeom prst="rect">
              <a:avLst/>
            </a:prstGeom>
            <a:ln>
              <a:noFill/>
            </a:ln>
            <a:effectLst>
              <a:outerShdw blurRad="292100" dist="139700" dir="2700000" algn="tl" rotWithShape="0">
                <a:srgbClr val="333333">
                  <a:alpha val="65000"/>
                </a:srgbClr>
              </a:outerShdw>
            </a:effectLst>
          </p:spPr>
        </p:pic>
      </p:grpSp>
      <p:grpSp>
        <p:nvGrpSpPr>
          <p:cNvPr id="3" name="Group 2">
            <a:extLst>
              <a:ext uri="{FF2B5EF4-FFF2-40B4-BE49-F238E27FC236}">
                <a16:creationId xmlns:a16="http://schemas.microsoft.com/office/drawing/2014/main" id="{9B8247FF-E946-29F9-66D3-E2534E0C19A7}"/>
              </a:ext>
            </a:extLst>
          </p:cNvPr>
          <p:cNvGrpSpPr/>
          <p:nvPr/>
        </p:nvGrpSpPr>
        <p:grpSpPr>
          <a:xfrm>
            <a:off x="5978389" y="4356557"/>
            <a:ext cx="2172003" cy="2399774"/>
            <a:chOff x="2600457" y="4297298"/>
            <a:chExt cx="2172003" cy="2399774"/>
          </a:xfrm>
        </p:grpSpPr>
        <p:pic>
          <p:nvPicPr>
            <p:cNvPr id="17" name="Picture 16" descr="A picture containing person, wall, indoor&#10;&#10;Description automatically generated">
              <a:extLst>
                <a:ext uri="{FF2B5EF4-FFF2-40B4-BE49-F238E27FC236}">
                  <a16:creationId xmlns:a16="http://schemas.microsoft.com/office/drawing/2014/main" id="{61467B93-34AA-4857-9428-4EDA59B384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91" b="15574"/>
            <a:stretch/>
          </p:blipFill>
          <p:spPr>
            <a:xfrm>
              <a:off x="2914261" y="4297298"/>
              <a:ext cx="1544397" cy="1666876"/>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A7B2B5C0-AA40-4388-8BA9-067C8AE3BF92}"/>
                </a:ext>
              </a:extLst>
            </p:cNvPr>
            <p:cNvSpPr txBox="1"/>
            <p:nvPr/>
          </p:nvSpPr>
          <p:spPr>
            <a:xfrm>
              <a:off x="2600457" y="5958408"/>
              <a:ext cx="2172003"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Sue Shumate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7"/>
                </a:rPr>
                <a:t>shumatese@missouri.edu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defTabSz="457200">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 2, 7 ALFs/RCFs</a:t>
              </a:r>
            </a:p>
          </p:txBody>
        </p:sp>
      </p:grpSp>
      <p:sp>
        <p:nvSpPr>
          <p:cNvPr id="13" name="TextBox 12">
            <a:extLst>
              <a:ext uri="{FF2B5EF4-FFF2-40B4-BE49-F238E27FC236}">
                <a16:creationId xmlns:a16="http://schemas.microsoft.com/office/drawing/2014/main" id="{C6C94CA3-A184-4DC6-9368-713DFD40E18C}"/>
              </a:ext>
            </a:extLst>
          </p:cNvPr>
          <p:cNvSpPr txBox="1"/>
          <p:nvPr/>
        </p:nvSpPr>
        <p:spPr>
          <a:xfrm>
            <a:off x="4053518" y="952098"/>
            <a:ext cx="4084965"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8"/>
              </a:rPr>
              <a:t>www.nursinghomehelp.org/icar-project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8"/>
              </a:rPr>
              <a:t>musonicarproject@missouri.edu</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82887DCC-CE93-47F9-87EF-04DB48A45D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31967">
            <a:off x="7918975" y="1453954"/>
            <a:ext cx="2860407" cy="2177088"/>
          </a:xfrm>
          <a:prstGeom prst="rect">
            <a:avLst/>
          </a:prstGeom>
          <a:ln>
            <a:noFill/>
          </a:ln>
          <a:effectLst>
            <a:softEdge rad="112500"/>
          </a:effectLst>
        </p:spPr>
      </p:pic>
      <p:grpSp>
        <p:nvGrpSpPr>
          <p:cNvPr id="21" name="Group 20">
            <a:extLst>
              <a:ext uri="{FF2B5EF4-FFF2-40B4-BE49-F238E27FC236}">
                <a16:creationId xmlns:a16="http://schemas.microsoft.com/office/drawing/2014/main" id="{906A4FD9-288B-EB4B-816A-8F85EAF60404}"/>
              </a:ext>
            </a:extLst>
          </p:cNvPr>
          <p:cNvGrpSpPr/>
          <p:nvPr/>
        </p:nvGrpSpPr>
        <p:grpSpPr>
          <a:xfrm>
            <a:off x="3849840" y="4356557"/>
            <a:ext cx="1912233" cy="2413847"/>
            <a:chOff x="5582212" y="4236570"/>
            <a:chExt cx="1912233" cy="2413847"/>
          </a:xfrm>
        </p:grpSpPr>
        <p:pic>
          <p:nvPicPr>
            <p:cNvPr id="15" name="Picture 14">
              <a:extLst>
                <a:ext uri="{FF2B5EF4-FFF2-40B4-BE49-F238E27FC236}">
                  <a16:creationId xmlns:a16="http://schemas.microsoft.com/office/drawing/2014/main" id="{8EF49AD5-A46F-4745-AD1A-449BE3EFC73A}"/>
                </a:ext>
              </a:extLst>
            </p:cNvPr>
            <p:cNvPicPr>
              <a:picLocks noChangeAspect="1"/>
            </p:cNvPicPr>
            <p:nvPr/>
          </p:nvPicPr>
          <p:blipFill>
            <a:blip r:embed="rId10" cstate="print">
              <a:extLst>
                <a:ext uri="{28A0092B-C50C-407E-A947-70E740481C1C}">
                  <a14:useLocalDpi xmlns:a14="http://schemas.microsoft.com/office/drawing/2010/main" val="0"/>
                </a:ext>
              </a:extLst>
            </a:blip>
            <a:srcRect l="9987" r="9987"/>
            <a:stretch/>
          </p:blipFill>
          <p:spPr>
            <a:xfrm>
              <a:off x="5798528" y="4236570"/>
              <a:ext cx="1479601" cy="1680949"/>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069475C0-E9D7-4EAA-9DC0-1530811500A9}"/>
                </a:ext>
              </a:extLst>
            </p:cNvPr>
            <p:cNvSpPr txBox="1"/>
            <p:nvPr/>
          </p:nvSpPr>
          <p:spPr>
            <a:xfrm>
              <a:off x="5582212" y="5911753"/>
              <a:ext cx="1912233"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Amy Moenning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a:hlinkClick r:id="rId11"/>
                </a:rPr>
                <a:t>moenninga</a:t>
              </a:r>
              <a:r>
                <a:rPr kumimoji="0" lang="en-US" sz="1200" b="0" i="0" u="none" strike="noStrike" kern="1200" cap="none" spc="0" normalizeH="0" baseline="0" noProof="0" dirty="0">
                  <a:ln>
                    <a:noFill/>
                  </a:ln>
                  <a:solidFill>
                    <a:prstClr val="black"/>
                  </a:solidFill>
                  <a:effectLst/>
                  <a:uLnTx/>
                  <a:uFillTx/>
                  <a:latin typeface="Gill Sans MT" panose="020B0502020104020203"/>
                  <a:hlinkClick r:id="rId11"/>
                </a:rPr>
                <a:t>@missouri.edu </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defTabSz="457200">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 1</a:t>
              </a:r>
            </a:p>
          </p:txBody>
        </p:sp>
      </p:grpSp>
    </p:spTree>
    <p:extLst>
      <p:ext uri="{BB962C8B-B14F-4D97-AF65-F5344CB8AC3E}">
        <p14:creationId xmlns:p14="http://schemas.microsoft.com/office/powerpoint/2010/main" val="31641693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513" y="242664"/>
            <a:ext cx="9324975" cy="677460"/>
          </a:xfrm>
        </p:spPr>
        <p:txBody>
          <a:bodyPr>
            <a:noAutofit/>
          </a:bodyPr>
          <a:lstStyle/>
          <a:p>
            <a:r>
              <a:rPr lang="en-US" sz="4800" dirty="0"/>
              <a:t>Leadership Coaches and Admin Team</a:t>
            </a:r>
          </a:p>
        </p:txBody>
      </p:sp>
      <p:sp>
        <p:nvSpPr>
          <p:cNvPr id="13" name="TextBox 12">
            <a:extLst>
              <a:ext uri="{FF2B5EF4-FFF2-40B4-BE49-F238E27FC236}">
                <a16:creationId xmlns:a16="http://schemas.microsoft.com/office/drawing/2014/main" id="{C6C94CA3-A184-4DC6-9368-713DFD40E18C}"/>
              </a:ext>
            </a:extLst>
          </p:cNvPr>
          <p:cNvSpPr txBox="1"/>
          <p:nvPr/>
        </p:nvSpPr>
        <p:spPr>
          <a:xfrm>
            <a:off x="3354053" y="920124"/>
            <a:ext cx="5483895"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2"/>
              </a:rPr>
              <a:t>www.nursinghomehelp.org/leadership-coaching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2"/>
              </a:rPr>
              <a:t>musonqipmo@missouri.edu </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0" name="Picture 9" descr="A close-up of people shaking hands&#10;&#10;Description automatically generated with medium confidence">
            <a:extLst>
              <a:ext uri="{FF2B5EF4-FFF2-40B4-BE49-F238E27FC236}">
                <a16:creationId xmlns:a16="http://schemas.microsoft.com/office/drawing/2014/main" id="{157043D2-9412-4316-ADE5-F87726D9E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7244">
            <a:off x="8983063" y="2656046"/>
            <a:ext cx="2318859" cy="15459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15" name="Group 14">
            <a:extLst>
              <a:ext uri="{FF2B5EF4-FFF2-40B4-BE49-F238E27FC236}">
                <a16:creationId xmlns:a16="http://schemas.microsoft.com/office/drawing/2014/main" id="{C71E3D90-67C3-27F9-75D4-45080E11C161}"/>
              </a:ext>
            </a:extLst>
          </p:cNvPr>
          <p:cNvGrpSpPr/>
          <p:nvPr/>
        </p:nvGrpSpPr>
        <p:grpSpPr>
          <a:xfrm>
            <a:off x="6773433" y="4476834"/>
            <a:ext cx="1886795" cy="2170948"/>
            <a:chOff x="6335537" y="4579475"/>
            <a:chExt cx="1886795" cy="2170948"/>
          </a:xfrm>
        </p:grpSpPr>
        <p:pic>
          <p:nvPicPr>
            <p:cNvPr id="18" name="Picture 5">
              <a:extLst>
                <a:ext uri="{FF2B5EF4-FFF2-40B4-BE49-F238E27FC236}">
                  <a16:creationId xmlns:a16="http://schemas.microsoft.com/office/drawing/2014/main" id="{4F692F29-AF1D-40ED-8814-FAA1191876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54" r="4571"/>
            <a:stretch/>
          </p:blipFill>
          <p:spPr bwMode="auto">
            <a:xfrm>
              <a:off x="6740407" y="4579475"/>
              <a:ext cx="1197133" cy="1449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7E8B06DE-3EC4-4E64-AA3B-92CF8EE22359}"/>
                </a:ext>
              </a:extLst>
            </p:cNvPr>
            <p:cNvSpPr txBox="1"/>
            <p:nvPr/>
          </p:nvSpPr>
          <p:spPr>
            <a:xfrm rot="10800000" flipV="1">
              <a:off x="6335537" y="6073315"/>
              <a:ext cx="1886795" cy="67710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Ronda Cramer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rPr>
                <a:t>Business Support Specialist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5"/>
                </a:rPr>
                <a:t>cramerr@missouri.edu</a:t>
              </a: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grpSp>
      <p:grpSp>
        <p:nvGrpSpPr>
          <p:cNvPr id="7" name="Group 6">
            <a:extLst>
              <a:ext uri="{FF2B5EF4-FFF2-40B4-BE49-F238E27FC236}">
                <a16:creationId xmlns:a16="http://schemas.microsoft.com/office/drawing/2014/main" id="{4650A8A5-2598-0863-6784-F56559463763}"/>
              </a:ext>
            </a:extLst>
          </p:cNvPr>
          <p:cNvGrpSpPr/>
          <p:nvPr/>
        </p:nvGrpSpPr>
        <p:grpSpPr>
          <a:xfrm>
            <a:off x="5089521" y="4476834"/>
            <a:ext cx="1825453" cy="2140170"/>
            <a:chOff x="5089521" y="4476834"/>
            <a:chExt cx="1825453" cy="2140170"/>
          </a:xfrm>
        </p:grpSpPr>
        <p:sp>
          <p:nvSpPr>
            <p:cNvPr id="20" name="TextBox 19">
              <a:extLst>
                <a:ext uri="{FF2B5EF4-FFF2-40B4-BE49-F238E27FC236}">
                  <a16:creationId xmlns:a16="http://schemas.microsoft.com/office/drawing/2014/main" id="{EC67ECB6-2E2F-40D9-B632-E0128EA0E50A}"/>
                </a:ext>
              </a:extLst>
            </p:cNvPr>
            <p:cNvSpPr txBox="1"/>
            <p:nvPr/>
          </p:nvSpPr>
          <p:spPr>
            <a:xfrm>
              <a:off x="5089521" y="5939896"/>
              <a:ext cx="1825453" cy="67710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Jessica Mueller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rPr>
                <a:t>Sr. Project Coordinator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6"/>
                </a:rPr>
                <a:t>muellerjes@missouri.edu</a:t>
              </a: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pic>
          <p:nvPicPr>
            <p:cNvPr id="21" name="Picture 20">
              <a:extLst>
                <a:ext uri="{FF2B5EF4-FFF2-40B4-BE49-F238E27FC236}">
                  <a16:creationId xmlns:a16="http://schemas.microsoft.com/office/drawing/2014/main" id="{500931F6-9EC3-4D16-986C-A69E8876A31C}"/>
                </a:ext>
              </a:extLst>
            </p:cNvPr>
            <p:cNvPicPr>
              <a:picLocks noChangeAspect="1"/>
            </p:cNvPicPr>
            <p:nvPr/>
          </p:nvPicPr>
          <p:blipFill>
            <a:blip r:embed="rId7" cstate="print">
              <a:extLst>
                <a:ext uri="{28A0092B-C50C-407E-A947-70E740481C1C}">
                  <a14:useLocalDpi xmlns:a14="http://schemas.microsoft.com/office/drawing/2010/main" val="0"/>
                </a:ext>
              </a:extLst>
            </a:blip>
            <a:srcRect l="9077" r="9077"/>
            <a:stretch/>
          </p:blipFill>
          <p:spPr>
            <a:xfrm>
              <a:off x="5403681" y="4476834"/>
              <a:ext cx="1197132" cy="1449763"/>
            </a:xfrm>
            <a:prstGeom prst="rect">
              <a:avLst/>
            </a:prstGeom>
            <a:ln>
              <a:noFill/>
            </a:ln>
            <a:effectLst>
              <a:outerShdw blurRad="292100" dist="139700" dir="2700000" algn="tl" rotWithShape="0">
                <a:srgbClr val="333333">
                  <a:alpha val="65000"/>
                </a:srgbClr>
              </a:outerShdw>
            </a:effectLst>
          </p:spPr>
        </p:pic>
      </p:grpSp>
      <p:grpSp>
        <p:nvGrpSpPr>
          <p:cNvPr id="26" name="Group 25">
            <a:extLst>
              <a:ext uri="{FF2B5EF4-FFF2-40B4-BE49-F238E27FC236}">
                <a16:creationId xmlns:a16="http://schemas.microsoft.com/office/drawing/2014/main" id="{9E46C8D1-3AD0-020C-15B4-FF31CF565D74}"/>
              </a:ext>
            </a:extLst>
          </p:cNvPr>
          <p:cNvGrpSpPr/>
          <p:nvPr/>
        </p:nvGrpSpPr>
        <p:grpSpPr>
          <a:xfrm>
            <a:off x="6311345" y="1812664"/>
            <a:ext cx="1886795" cy="2392241"/>
            <a:chOff x="5689175" y="1825523"/>
            <a:chExt cx="1886795" cy="2392241"/>
          </a:xfrm>
        </p:grpSpPr>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l="4571" r="4571"/>
            <a:stretch/>
          </p:blipFill>
          <p:spPr bwMode="auto">
            <a:xfrm>
              <a:off x="5823569" y="1825523"/>
              <a:ext cx="1514475" cy="166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0800000" flipV="1">
              <a:off x="5689175" y="3479100"/>
              <a:ext cx="1886795"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Libby Youse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9"/>
                </a:rPr>
                <a:t>youseme@missouri.edu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Regions 4, 5, 6</a:t>
              </a:r>
            </a:p>
          </p:txBody>
        </p:sp>
      </p:grpSp>
      <p:grpSp>
        <p:nvGrpSpPr>
          <p:cNvPr id="9" name="Group 8">
            <a:extLst>
              <a:ext uri="{FF2B5EF4-FFF2-40B4-BE49-F238E27FC236}">
                <a16:creationId xmlns:a16="http://schemas.microsoft.com/office/drawing/2014/main" id="{2EFD85CA-3B21-CC0D-7C93-7BCB649671D1}"/>
              </a:ext>
            </a:extLst>
          </p:cNvPr>
          <p:cNvGrpSpPr/>
          <p:nvPr/>
        </p:nvGrpSpPr>
        <p:grpSpPr>
          <a:xfrm>
            <a:off x="4064777" y="1812664"/>
            <a:ext cx="1825453" cy="2392241"/>
            <a:chOff x="4064777" y="1812664"/>
            <a:chExt cx="1825453" cy="2392241"/>
          </a:xfrm>
        </p:grpSpPr>
        <p:sp>
          <p:nvSpPr>
            <p:cNvPr id="5" name="TextBox 4"/>
            <p:cNvSpPr txBox="1"/>
            <p:nvPr/>
          </p:nvSpPr>
          <p:spPr>
            <a:xfrm>
              <a:off x="4064777" y="3466241"/>
              <a:ext cx="1825453"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Nicky Martin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10"/>
                </a:rPr>
                <a:t>martincaro@missouri.edu</a:t>
              </a: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lvl="0" algn="ctr" defTabSz="457200">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 2, 7</a:t>
              </a:r>
            </a:p>
          </p:txBody>
        </p:sp>
        <p:pic>
          <p:nvPicPr>
            <p:cNvPr id="14" name="Picture 13" descr="A picture containing person, smiling, person, outdoor&#10;&#10;Description automatically generated">
              <a:extLst>
                <a:ext uri="{FF2B5EF4-FFF2-40B4-BE49-F238E27FC236}">
                  <a16:creationId xmlns:a16="http://schemas.microsoft.com/office/drawing/2014/main" id="{12D3DBBC-6010-401A-A7B1-3E4626E96AB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143"/>
            <a:stretch/>
          </p:blipFill>
          <p:spPr>
            <a:xfrm>
              <a:off x="4220266" y="1812664"/>
              <a:ext cx="1514475" cy="1666875"/>
            </a:xfrm>
            <a:prstGeom prst="rect">
              <a:avLst/>
            </a:prstGeom>
            <a:ln>
              <a:noFill/>
            </a:ln>
            <a:effectLst>
              <a:outerShdw blurRad="292100" dist="139700" dir="2700000" algn="tl" rotWithShape="0">
                <a:srgbClr val="333333">
                  <a:alpha val="65000"/>
                </a:srgbClr>
              </a:outerShdw>
            </a:effectLst>
          </p:spPr>
        </p:pic>
      </p:grpSp>
      <p:grpSp>
        <p:nvGrpSpPr>
          <p:cNvPr id="3" name="Group 2">
            <a:extLst>
              <a:ext uri="{FF2B5EF4-FFF2-40B4-BE49-F238E27FC236}">
                <a16:creationId xmlns:a16="http://schemas.microsoft.com/office/drawing/2014/main" id="{8AC3343F-C4E2-F20B-FB75-9DE57CAF572D}"/>
              </a:ext>
            </a:extLst>
          </p:cNvPr>
          <p:cNvGrpSpPr/>
          <p:nvPr/>
        </p:nvGrpSpPr>
        <p:grpSpPr>
          <a:xfrm>
            <a:off x="1615248" y="1812664"/>
            <a:ext cx="2028414" cy="2392241"/>
            <a:chOff x="3176225" y="1762125"/>
            <a:chExt cx="2028414" cy="2392241"/>
          </a:xfrm>
        </p:grpSpPr>
        <p:pic>
          <p:nvPicPr>
            <p:cNvPr id="17" name="Picture 16">
              <a:extLst>
                <a:ext uri="{FF2B5EF4-FFF2-40B4-BE49-F238E27FC236}">
                  <a16:creationId xmlns:a16="http://schemas.microsoft.com/office/drawing/2014/main" id="{61467B93-34AA-4857-9428-4EDA59B3841F}"/>
                </a:ext>
              </a:extLst>
            </p:cNvPr>
            <p:cNvPicPr>
              <a:picLocks noChangeAspect="1"/>
            </p:cNvPicPr>
            <p:nvPr/>
          </p:nvPicPr>
          <p:blipFill>
            <a:blip r:embed="rId12" cstate="print">
              <a:extLst>
                <a:ext uri="{28A0092B-C50C-407E-A947-70E740481C1C}">
                  <a14:useLocalDpi xmlns:a14="http://schemas.microsoft.com/office/drawing/2010/main" val="0"/>
                </a:ext>
              </a:extLst>
            </a:blip>
            <a:srcRect l="3674" r="3674"/>
            <a:stretch/>
          </p:blipFill>
          <p:spPr>
            <a:xfrm>
              <a:off x="3418234" y="1762125"/>
              <a:ext cx="1544397" cy="1666876"/>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A7B2B5C0-AA40-4388-8BA9-067C8AE3BF92}"/>
                </a:ext>
              </a:extLst>
            </p:cNvPr>
            <p:cNvSpPr txBox="1"/>
            <p:nvPr/>
          </p:nvSpPr>
          <p:spPr>
            <a:xfrm>
              <a:off x="3176225" y="3415702"/>
              <a:ext cx="2028414" cy="7386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Mark Francis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13"/>
                </a:rPr>
                <a:t>francismd@missouri.edu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Regions 1, 3</a:t>
              </a:r>
            </a:p>
          </p:txBody>
        </p:sp>
      </p:grpSp>
      <p:grpSp>
        <p:nvGrpSpPr>
          <p:cNvPr id="27" name="Group 26">
            <a:extLst>
              <a:ext uri="{FF2B5EF4-FFF2-40B4-BE49-F238E27FC236}">
                <a16:creationId xmlns:a16="http://schemas.microsoft.com/office/drawing/2014/main" id="{6B3AF652-FACD-10DF-99C0-493C6D110A68}"/>
              </a:ext>
            </a:extLst>
          </p:cNvPr>
          <p:cNvGrpSpPr/>
          <p:nvPr/>
        </p:nvGrpSpPr>
        <p:grpSpPr>
          <a:xfrm>
            <a:off x="3552893" y="4476834"/>
            <a:ext cx="1444985" cy="1978155"/>
            <a:chOff x="3552893" y="4476834"/>
            <a:chExt cx="1444985" cy="1978155"/>
          </a:xfrm>
        </p:grpSpPr>
        <p:sp>
          <p:nvSpPr>
            <p:cNvPr id="24" name="TextBox 23">
              <a:extLst>
                <a:ext uri="{FF2B5EF4-FFF2-40B4-BE49-F238E27FC236}">
                  <a16:creationId xmlns:a16="http://schemas.microsoft.com/office/drawing/2014/main" id="{1255ECCE-7B86-4D7A-9FA0-2EF6D274DB19}"/>
                </a:ext>
              </a:extLst>
            </p:cNvPr>
            <p:cNvSpPr txBox="1"/>
            <p:nvPr/>
          </p:nvSpPr>
          <p:spPr>
            <a:xfrm>
              <a:off x="3552893" y="5947158"/>
              <a:ext cx="1444985" cy="5078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Marilyn Rantz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a:ea typeface="+mn-ea"/>
                  <a:cs typeface="+mn-cs"/>
                </a:rPr>
                <a:t>Project Director</a:t>
              </a:r>
            </a:p>
          </p:txBody>
        </p:sp>
        <p:pic>
          <p:nvPicPr>
            <p:cNvPr id="8" name="Picture 7" descr="A picture containing person, outdoor, smiling&#10;&#10;Description automatically generated">
              <a:extLst>
                <a:ext uri="{FF2B5EF4-FFF2-40B4-BE49-F238E27FC236}">
                  <a16:creationId xmlns:a16="http://schemas.microsoft.com/office/drawing/2014/main" id="{71465301-2460-A7C4-35B5-05856AB4AEC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22145"/>
            <a:stretch/>
          </p:blipFill>
          <p:spPr>
            <a:xfrm>
              <a:off x="3610311" y="4476834"/>
              <a:ext cx="1330148" cy="1449763"/>
            </a:xfrm>
            <a:prstGeom prst="rect">
              <a:avLst/>
            </a:prstGeom>
            <a:effectLst>
              <a:outerShdw blurRad="292100" dist="139700" dir="2700000" algn="tl" rotWithShape="0">
                <a:prstClr val="black">
                  <a:alpha val="65000"/>
                </a:prstClr>
              </a:outerShdw>
            </a:effectLst>
          </p:spPr>
        </p:pic>
      </p:grpSp>
    </p:spTree>
    <p:extLst>
      <p:ext uri="{BB962C8B-B14F-4D97-AF65-F5344CB8AC3E}">
        <p14:creationId xmlns:p14="http://schemas.microsoft.com/office/powerpoint/2010/main" val="9177129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A56F08-DC61-7E3E-DD62-F42497E4EF03}"/>
              </a:ext>
            </a:extLst>
          </p:cNvPr>
          <p:cNvSpPr>
            <a:spLocks noGrp="1"/>
          </p:cNvSpPr>
          <p:nvPr>
            <p:ph type="title"/>
          </p:nvPr>
        </p:nvSpPr>
        <p:spPr/>
        <p:txBody>
          <a:bodyPr>
            <a:normAutofit fontScale="90000"/>
          </a:bodyPr>
          <a:lstStyle/>
          <a:p>
            <a:br>
              <a:rPr lang="en-US" sz="4800" dirty="0"/>
            </a:br>
            <a:r>
              <a:rPr lang="en-US" sz="7300" dirty="0"/>
              <a:t>Thank you!!</a:t>
            </a:r>
            <a:br>
              <a:rPr lang="en-US" sz="4800" dirty="0"/>
            </a:br>
            <a:endParaRPr lang="en-US" dirty="0"/>
          </a:p>
        </p:txBody>
      </p:sp>
      <p:pic>
        <p:nvPicPr>
          <p:cNvPr id="12" name="Content Placeholder 11">
            <a:extLst>
              <a:ext uri="{FF2B5EF4-FFF2-40B4-BE49-F238E27FC236}">
                <a16:creationId xmlns:a16="http://schemas.microsoft.com/office/drawing/2014/main" id="{09ADCC9D-CB02-B74E-357F-AF4540F650CF}"/>
              </a:ext>
            </a:extLst>
          </p:cNvPr>
          <p:cNvPicPr>
            <a:picLocks noGrp="1" noChangeAspect="1"/>
          </p:cNvPicPr>
          <p:nvPr>
            <p:ph sz="half" idx="2"/>
          </p:nvPr>
        </p:nvPicPr>
        <p:blipFill>
          <a:blip r:embed="rId3"/>
          <a:stretch>
            <a:fillRect/>
          </a:stretch>
        </p:blipFill>
        <p:spPr>
          <a:xfrm>
            <a:off x="1251677" y="1600193"/>
            <a:ext cx="4800599" cy="4510151"/>
          </a:xfrm>
          <a:prstGeom prst="rect">
            <a:avLst/>
          </a:prstGeom>
        </p:spPr>
      </p:pic>
      <p:sp>
        <p:nvSpPr>
          <p:cNvPr id="11" name="Content Placeholder 10">
            <a:extLst>
              <a:ext uri="{FF2B5EF4-FFF2-40B4-BE49-F238E27FC236}">
                <a16:creationId xmlns:a16="http://schemas.microsoft.com/office/drawing/2014/main" id="{4026FD31-3B94-3DA1-33CA-9DCDBEABC733}"/>
              </a:ext>
            </a:extLst>
          </p:cNvPr>
          <p:cNvSpPr>
            <a:spLocks noGrp="1"/>
          </p:cNvSpPr>
          <p:nvPr>
            <p:ph sz="quarter" idx="4"/>
          </p:nvPr>
        </p:nvSpPr>
        <p:spPr>
          <a:xfrm>
            <a:off x="6633864" y="1600193"/>
            <a:ext cx="4800600" cy="4305307"/>
          </a:xfrm>
        </p:spPr>
        <p:txBody>
          <a:bodyPr/>
          <a:lstStyle/>
          <a:p>
            <a:pPr marL="0" marR="0" indent="0">
              <a:spcBef>
                <a:spcPts val="0"/>
              </a:spcBef>
              <a:spcAft>
                <a:spcPts val="0"/>
              </a:spcAft>
              <a:buNone/>
            </a:pPr>
            <a:r>
              <a:rPr lang="en-US" sz="2400" dirty="0">
                <a:latin typeface="Calibri" panose="020F0502020204030204" pitchFamily="34" charset="0"/>
                <a:ea typeface="Calibri" panose="020F0502020204030204" pitchFamily="34" charset="0"/>
              </a:rPr>
              <a:t>Mark Francis, M.S. LNHA</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Long-Term Care Leadership Coach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Sinclair School of Nursing</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C: 417-499-9380</a:t>
            </a:r>
          </a:p>
          <a:p>
            <a:pPr marL="0" marR="0" indent="0">
              <a:spcBef>
                <a:spcPts val="0"/>
              </a:spcBef>
              <a:spcAft>
                <a:spcPts val="0"/>
              </a:spcAft>
              <a:buNone/>
            </a:pPr>
            <a:r>
              <a:rPr lang="en-US" sz="2400" u="sng" dirty="0">
                <a:solidFill>
                  <a:srgbClr val="0000FF"/>
                </a:solidFill>
                <a:latin typeface="Calibri" panose="020F0502020204030204" pitchFamily="34" charset="0"/>
                <a:ea typeface="Calibri" panose="020F0502020204030204" pitchFamily="34" charset="0"/>
                <a:hlinkClick r:id="rId4"/>
              </a:rPr>
              <a:t>francismd</a:t>
            </a:r>
            <a:r>
              <a:rPr lang="en-US" sz="2400" u="sng" dirty="0">
                <a:solidFill>
                  <a:srgbClr val="0000FF"/>
                </a:solidFill>
                <a:effectLst/>
                <a:latin typeface="Calibri" panose="020F0502020204030204" pitchFamily="34" charset="0"/>
                <a:ea typeface="Calibri" panose="020F0502020204030204" pitchFamily="34" charset="0"/>
                <a:hlinkClick r:id="rId4"/>
              </a:rPr>
              <a:t>@missouri.edu</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02226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B424-3647-EC32-6DC2-DB5B680647CA}"/>
              </a:ext>
            </a:extLst>
          </p:cNvPr>
          <p:cNvSpPr>
            <a:spLocks noGrp="1"/>
          </p:cNvSpPr>
          <p:nvPr>
            <p:ph type="title"/>
          </p:nvPr>
        </p:nvSpPr>
        <p:spPr/>
        <p:txBody>
          <a:bodyPr/>
          <a:lstStyle/>
          <a:p>
            <a:r>
              <a:rPr lang="en-US" dirty="0"/>
              <a:t>2022 Updates</a:t>
            </a:r>
          </a:p>
        </p:txBody>
      </p:sp>
      <p:sp>
        <p:nvSpPr>
          <p:cNvPr id="3" name="Content Placeholder 2">
            <a:extLst>
              <a:ext uri="{FF2B5EF4-FFF2-40B4-BE49-F238E27FC236}">
                <a16:creationId xmlns:a16="http://schemas.microsoft.com/office/drawing/2014/main" id="{B235128D-ED49-9A12-A843-EC4020AD6668}"/>
              </a:ext>
            </a:extLst>
          </p:cNvPr>
          <p:cNvSpPr>
            <a:spLocks noGrp="1"/>
          </p:cNvSpPr>
          <p:nvPr>
            <p:ph idx="1"/>
          </p:nvPr>
        </p:nvSpPr>
        <p:spPr/>
        <p:txBody>
          <a:bodyPr/>
          <a:lstStyle/>
          <a:p>
            <a:pPr marL="0" indent="0">
              <a:buNone/>
            </a:pPr>
            <a:r>
              <a:rPr lang="en-US" sz="2800" dirty="0"/>
              <a:t>October 2022 Revision</a:t>
            </a:r>
          </a:p>
          <a:p>
            <a:pPr marL="0" indent="0">
              <a:buNone/>
            </a:pPr>
            <a:r>
              <a:rPr lang="en-US" dirty="0"/>
              <a:t>Effective with the October 2022 refresh, CMS is implementing the planned, regular increases to the Quality Measure (QM) rating thresholds, increasing each rating threshold by one-half of the average improvement in QM scores since the last time the thresholds were set. For the October 2022 refresh, the average improvement was determined from the period of January 2022 – July 2022. The new rating thresholds are shown in Table 5 of this document. Note that the point thresholds for individual QMs did not change. CMS plans to implement these regular increases every six months. </a:t>
            </a:r>
          </a:p>
        </p:txBody>
      </p:sp>
    </p:spTree>
    <p:extLst>
      <p:ext uri="{BB962C8B-B14F-4D97-AF65-F5344CB8AC3E}">
        <p14:creationId xmlns:p14="http://schemas.microsoft.com/office/powerpoint/2010/main" val="2610927071"/>
      </p:ext>
    </p:extLst>
  </p:cSld>
  <p:clrMapOvr>
    <a:masterClrMapping/>
  </p:clrMapOvr>
</p:sld>
</file>

<file path=ppt/theme/theme1.xml><?xml version="1.0" encoding="utf-8"?>
<a:theme xmlns:a="http://schemas.openxmlformats.org/drawingml/2006/main" name="Badge">
  <a:themeElements>
    <a:clrScheme name="Custom 3">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660066"/>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IPMO Template NEW [Read-Only]" id="{5408055A-2812-4451-A374-1DAEF8F81E20}" vid="{5DE21FAB-3D40-4933-BE98-E2321D8459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QIPMO Template NEW</Template>
  <TotalTime>5776</TotalTime>
  <Words>8525</Words>
  <Application>Microsoft Office PowerPoint</Application>
  <PresentationFormat>Widescreen</PresentationFormat>
  <Paragraphs>691</Paragraphs>
  <Slides>85</Slides>
  <Notes>75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Arial</vt:lpstr>
      <vt:lpstr>Calibri</vt:lpstr>
      <vt:lpstr>Gill Sans MT</vt:lpstr>
      <vt:lpstr>Impact</vt:lpstr>
      <vt:lpstr>Muli</vt:lpstr>
      <vt:lpstr>Open Sans</vt:lpstr>
      <vt:lpstr>Times New Roman</vt:lpstr>
      <vt:lpstr>Verdana</vt:lpstr>
      <vt:lpstr>Badge</vt:lpstr>
      <vt:lpstr>Navigating the nursing home    rating system</vt:lpstr>
      <vt:lpstr>Data Sources</vt:lpstr>
      <vt:lpstr>Data Sources</vt:lpstr>
      <vt:lpstr>Background</vt:lpstr>
      <vt:lpstr>Care Compare </vt:lpstr>
      <vt:lpstr> 2022 Updates </vt:lpstr>
      <vt:lpstr>2022 Updates</vt:lpstr>
      <vt:lpstr>2022 Updates</vt:lpstr>
      <vt:lpstr>2022 Updates</vt:lpstr>
      <vt:lpstr>five star Domains</vt:lpstr>
      <vt:lpstr>Three Domains</vt:lpstr>
      <vt:lpstr>Make sure your data is accurate!</vt:lpstr>
      <vt:lpstr>Health Inspection Domain</vt:lpstr>
      <vt:lpstr>Health Inspection Domain</vt:lpstr>
      <vt:lpstr>Health Inspection Domain</vt:lpstr>
      <vt:lpstr>Health Inspection Domain</vt:lpstr>
      <vt:lpstr>Health Inspection Domain</vt:lpstr>
      <vt:lpstr>Health Inspection Domain</vt:lpstr>
      <vt:lpstr>Health Inspection Domain</vt:lpstr>
      <vt:lpstr>Health Inspection Domain</vt:lpstr>
      <vt:lpstr>Health Inspection Domain</vt:lpstr>
      <vt:lpstr>Health Inspection Domain</vt:lpstr>
      <vt:lpstr>Waiting on Survey???</vt:lpstr>
      <vt:lpstr>Health Inspection Domain</vt:lpstr>
      <vt:lpstr>Health Inspection Domain</vt:lpstr>
      <vt:lpstr>Health Inspection Domain</vt:lpstr>
      <vt:lpstr>Health Inspection domain</vt:lpstr>
      <vt:lpstr>Staffing Domain</vt:lpstr>
      <vt:lpstr>Staffing Domain</vt:lpstr>
      <vt:lpstr>Staffing Domain</vt:lpstr>
      <vt:lpstr>Staffing Domain</vt:lpstr>
      <vt:lpstr>Staffing Domain</vt:lpstr>
      <vt:lpstr>Staffing Domain</vt:lpstr>
      <vt:lpstr>Staffing Domain</vt:lpstr>
      <vt:lpstr>PowerPoint Presentation</vt:lpstr>
      <vt:lpstr>Staffing Domain: Case-Mix Adjustment</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Staffing Domain</vt:lpstr>
      <vt:lpstr>Quality Measure Domain</vt:lpstr>
      <vt:lpstr>PowerPoint Presentation</vt:lpstr>
      <vt:lpstr>Quality Measure Domain </vt:lpstr>
      <vt:lpstr>Quality Measure Domain </vt:lpstr>
      <vt:lpstr>Quality Measure Domain</vt:lpstr>
      <vt:lpstr>Quality Measure Domain</vt:lpstr>
      <vt:lpstr>Quality Measure Domain</vt:lpstr>
      <vt:lpstr>Quality Measure Domain</vt:lpstr>
      <vt:lpstr>Quality Measure Domain</vt:lpstr>
      <vt:lpstr>PowerPoint Presentation</vt:lpstr>
      <vt:lpstr>Quality Measure Domain</vt:lpstr>
      <vt:lpstr>Quality Measure Domain</vt:lpstr>
      <vt:lpstr>Quality Measure Domain</vt:lpstr>
      <vt:lpstr>Quality Measure Domain</vt:lpstr>
      <vt:lpstr>Quality Measure Domain</vt:lpstr>
      <vt:lpstr>Quality Measure Domain</vt:lpstr>
      <vt:lpstr>Quality Measure Domain</vt:lpstr>
      <vt:lpstr>Overall Rating</vt:lpstr>
      <vt:lpstr>Special Focus Facilities </vt:lpstr>
      <vt:lpstr>Five Star Strategy</vt:lpstr>
      <vt:lpstr>Implementing a Five Star Strategy</vt:lpstr>
      <vt:lpstr>Resources</vt:lpstr>
      <vt:lpstr>Leading Age 5 Star Analysis Report</vt:lpstr>
      <vt:lpstr>Quality Improvement: To Do</vt:lpstr>
      <vt:lpstr>Quality Improvement: To Do</vt:lpstr>
      <vt:lpstr>Quality Improvement: To Do</vt:lpstr>
      <vt:lpstr>Quality Improvement: To Do</vt:lpstr>
      <vt:lpstr>Quality Improvement: To Do</vt:lpstr>
      <vt:lpstr>Quality Improvement: To Do</vt:lpstr>
      <vt:lpstr>Quality Improvement: To Do</vt:lpstr>
      <vt:lpstr>Clinical Education Nurses</vt:lpstr>
      <vt:lpstr>Infection Control Team</vt:lpstr>
      <vt:lpstr>Leadership Coaches and Admin Team</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nursing home    rating system</dc:title>
  <dc:creator>Martin, Carolyn</dc:creator>
  <cp:lastModifiedBy>Francis, Mark</cp:lastModifiedBy>
  <cp:revision>34</cp:revision>
  <cp:lastPrinted>2023-05-01T17:57:02Z</cp:lastPrinted>
  <dcterms:created xsi:type="dcterms:W3CDTF">2022-10-03T18:01:26Z</dcterms:created>
  <dcterms:modified xsi:type="dcterms:W3CDTF">2023-05-04T20:10:48Z</dcterms:modified>
</cp:coreProperties>
</file>